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handoutMasterIdLst>
    <p:handoutMasterId r:id="rId11"/>
  </p:handoutMasterIdLst>
  <p:sldIdLst>
    <p:sldId id="278" r:id="rId2"/>
    <p:sldId id="281" r:id="rId3"/>
    <p:sldId id="257" r:id="rId4"/>
    <p:sldId id="260" r:id="rId5"/>
    <p:sldId id="277" r:id="rId6"/>
    <p:sldId id="276" r:id="rId7"/>
    <p:sldId id="268" r:id="rId8"/>
    <p:sldId id="279" r:id="rId9"/>
    <p:sldId id="280" r:id="rId10"/>
  </p:sldIdLst>
  <p:sldSz cx="18288000" cy="10287000"/>
  <p:notesSz cx="6858000" cy="9144000"/>
  <p:embeddedFontLst>
    <p:embeddedFont>
      <p:font typeface="Rastanty Cortez" panose="02000506000000020003" pitchFamily="2" charset="0"/>
      <p:regular r:id="rId12"/>
    </p:embeddedFont>
    <p:embeddedFont>
      <p:font typeface="TeachersPet" panose="020B0500000000000000" pitchFamily="34" charset="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22" autoAdjust="0"/>
  </p:normalViewPr>
  <p:slideViewPr>
    <p:cSldViewPr>
      <p:cViewPr varScale="1">
        <p:scale>
          <a:sx n="42" d="100"/>
          <a:sy n="42" d="100"/>
        </p:scale>
        <p:origin x="732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2684" y="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50B07E1-31E7-F0F6-FC11-F25D74FF5FB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10E70F-8EB4-09E9-5C5F-89D7CF4485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A7FED4-6076-46B8-B8D2-11A0A576A78E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4A51DA-C6B5-0F45-1A5E-B864B03803C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A1DAA6-2F98-0378-E051-06C4C95C7C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AB0972-300D-4A51-A762-3D6101B52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9998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AD9594E4-A830-B010-7A8C-A9A0A1168385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D41AF4A-8F74-84C8-ACBD-F55A464FD0D3}"/>
              </a:ext>
            </a:extLst>
          </p:cNvPr>
          <p:cNvSpPr/>
          <p:nvPr userDrawn="1"/>
        </p:nvSpPr>
        <p:spPr>
          <a:xfrm>
            <a:off x="609600" y="647700"/>
            <a:ext cx="17030700" cy="8898777"/>
          </a:xfrm>
          <a:custGeom>
            <a:avLst/>
            <a:gdLst>
              <a:gd name="connsiteX0" fmla="*/ 0 w 17030700"/>
              <a:gd name="connsiteY0" fmla="*/ 1483159 h 8898777"/>
              <a:gd name="connsiteX1" fmla="*/ 1483159 w 17030700"/>
              <a:gd name="connsiteY1" fmla="*/ 0 h 8898777"/>
              <a:gd name="connsiteX2" fmla="*/ 15547541 w 17030700"/>
              <a:gd name="connsiteY2" fmla="*/ 0 h 8898777"/>
              <a:gd name="connsiteX3" fmla="*/ 17030700 w 17030700"/>
              <a:gd name="connsiteY3" fmla="*/ 1483159 h 8898777"/>
              <a:gd name="connsiteX4" fmla="*/ 17030700 w 17030700"/>
              <a:gd name="connsiteY4" fmla="*/ 7415618 h 8898777"/>
              <a:gd name="connsiteX5" fmla="*/ 15547541 w 17030700"/>
              <a:gd name="connsiteY5" fmla="*/ 8898777 h 8898777"/>
              <a:gd name="connsiteX6" fmla="*/ 1483159 w 17030700"/>
              <a:gd name="connsiteY6" fmla="*/ 8898777 h 8898777"/>
              <a:gd name="connsiteX7" fmla="*/ 0 w 17030700"/>
              <a:gd name="connsiteY7" fmla="*/ 7415618 h 8898777"/>
              <a:gd name="connsiteX8" fmla="*/ 0 w 17030700"/>
              <a:gd name="connsiteY8" fmla="*/ 1483159 h 8898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030700" h="8898777" fill="none" extrusionOk="0">
                <a:moveTo>
                  <a:pt x="0" y="1483159"/>
                </a:moveTo>
                <a:cubicBezTo>
                  <a:pt x="-24056" y="589862"/>
                  <a:pt x="642184" y="69151"/>
                  <a:pt x="1483159" y="0"/>
                </a:cubicBezTo>
                <a:cubicBezTo>
                  <a:pt x="8509408" y="71517"/>
                  <a:pt x="12887851" y="107744"/>
                  <a:pt x="15547541" y="0"/>
                </a:cubicBezTo>
                <a:cubicBezTo>
                  <a:pt x="16280498" y="-5660"/>
                  <a:pt x="17156188" y="568147"/>
                  <a:pt x="17030700" y="1483159"/>
                </a:cubicBezTo>
                <a:cubicBezTo>
                  <a:pt x="17144374" y="2872571"/>
                  <a:pt x="17046721" y="6108721"/>
                  <a:pt x="17030700" y="7415618"/>
                </a:cubicBezTo>
                <a:cubicBezTo>
                  <a:pt x="17118562" y="8212577"/>
                  <a:pt x="16407160" y="8925387"/>
                  <a:pt x="15547541" y="8898777"/>
                </a:cubicBezTo>
                <a:cubicBezTo>
                  <a:pt x="14138215" y="8775225"/>
                  <a:pt x="3878030" y="8871385"/>
                  <a:pt x="1483159" y="8898777"/>
                </a:cubicBezTo>
                <a:cubicBezTo>
                  <a:pt x="600793" y="8861512"/>
                  <a:pt x="-89257" y="8236949"/>
                  <a:pt x="0" y="7415618"/>
                </a:cubicBezTo>
                <a:cubicBezTo>
                  <a:pt x="47693" y="5477068"/>
                  <a:pt x="108661" y="3544829"/>
                  <a:pt x="0" y="1483159"/>
                </a:cubicBezTo>
                <a:close/>
              </a:path>
              <a:path w="17030700" h="8898777" stroke="0" extrusionOk="0">
                <a:moveTo>
                  <a:pt x="0" y="1483159"/>
                </a:moveTo>
                <a:cubicBezTo>
                  <a:pt x="23759" y="615704"/>
                  <a:pt x="741470" y="13315"/>
                  <a:pt x="1483159" y="0"/>
                </a:cubicBezTo>
                <a:cubicBezTo>
                  <a:pt x="7201671" y="-111756"/>
                  <a:pt x="10027609" y="-115226"/>
                  <a:pt x="15547541" y="0"/>
                </a:cubicBezTo>
                <a:cubicBezTo>
                  <a:pt x="16463415" y="3949"/>
                  <a:pt x="17151290" y="738999"/>
                  <a:pt x="17030700" y="1483159"/>
                </a:cubicBezTo>
                <a:cubicBezTo>
                  <a:pt x="17193997" y="3380314"/>
                  <a:pt x="16991808" y="5725753"/>
                  <a:pt x="17030700" y="7415618"/>
                </a:cubicBezTo>
                <a:cubicBezTo>
                  <a:pt x="17033624" y="8205393"/>
                  <a:pt x="16422577" y="8852297"/>
                  <a:pt x="15547541" y="8898777"/>
                </a:cubicBezTo>
                <a:cubicBezTo>
                  <a:pt x="8936377" y="8821284"/>
                  <a:pt x="4947453" y="8978486"/>
                  <a:pt x="1483159" y="8898777"/>
                </a:cubicBezTo>
                <a:cubicBezTo>
                  <a:pt x="807160" y="8899067"/>
                  <a:pt x="98588" y="8163762"/>
                  <a:pt x="0" y="7415618"/>
                </a:cubicBezTo>
                <a:cubicBezTo>
                  <a:pt x="-53343" y="6046243"/>
                  <a:pt x="102261" y="2728587"/>
                  <a:pt x="0" y="1483159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327676792">
                  <a:prstGeom prst="round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B2BA2B4E-32D9-BC16-6171-B50BB4E81BDF}"/>
              </a:ext>
            </a:extLst>
          </p:cNvPr>
          <p:cNvSpPr txBox="1"/>
          <p:nvPr userDrawn="1"/>
        </p:nvSpPr>
        <p:spPr>
          <a:xfrm>
            <a:off x="5602415" y="1476375"/>
            <a:ext cx="11218897" cy="35105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200"/>
              </a:lnSpc>
            </a:pPr>
            <a:r>
              <a:rPr lang="en-US" sz="20000" b="1" spc="3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achersPet" panose="020B0500000000000000" pitchFamily="34" charset="0"/>
              </a:rPr>
              <a:t>Heart words</a:t>
            </a:r>
          </a:p>
          <a:p>
            <a:pPr algn="ctr">
              <a:lnSpc>
                <a:spcPts val="7679"/>
              </a:lnSpc>
            </a:pPr>
            <a:r>
              <a:rPr lang="en-US" sz="7999" dirty="0">
                <a:solidFill>
                  <a:srgbClr val="000000"/>
                </a:solidFill>
                <a:latin typeface="TeachersPet" panose="020B0500000000000000" pitchFamily="34" charset="0"/>
              </a:rPr>
              <a:t>Tricky words</a:t>
            </a:r>
          </a:p>
        </p:txBody>
      </p:sp>
      <p:sp>
        <p:nvSpPr>
          <p:cNvPr id="10" name="TextBox 7">
            <a:extLst>
              <a:ext uri="{FF2B5EF4-FFF2-40B4-BE49-F238E27FC236}">
                <a16:creationId xmlns:a16="http://schemas.microsoft.com/office/drawing/2014/main" id="{E4865E73-5995-63C8-8DA3-16CC87913EE3}"/>
              </a:ext>
            </a:extLst>
          </p:cNvPr>
          <p:cNvSpPr txBox="1"/>
          <p:nvPr userDrawn="1"/>
        </p:nvSpPr>
        <p:spPr>
          <a:xfrm>
            <a:off x="5792496" y="6446643"/>
            <a:ext cx="11218897" cy="3019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5999" dirty="0">
                <a:solidFill>
                  <a:srgbClr val="000000"/>
                </a:solidFill>
                <a:latin typeface="TeachersPet" panose="020B0500000000000000" pitchFamily="34" charset="0"/>
              </a:rPr>
              <a:t>The </a:t>
            </a:r>
            <a:r>
              <a:rPr lang="en-US" sz="5999" b="1" spc="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achersPet" panose="020B0500000000000000" pitchFamily="34" charset="0"/>
              </a:rPr>
              <a:t>heart part </a:t>
            </a:r>
            <a:r>
              <a:rPr lang="en-US" sz="5999" dirty="0">
                <a:solidFill>
                  <a:srgbClr val="000000"/>
                </a:solidFill>
                <a:latin typeface="TeachersPet" panose="020B0500000000000000" pitchFamily="34" charset="0"/>
              </a:rPr>
              <a:t>of the tricky word, is where the </a:t>
            </a:r>
            <a:r>
              <a:rPr lang="en-US" sz="5999" b="1" spc="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achersPet" panose="020B0500000000000000" pitchFamily="34" charset="0"/>
              </a:rPr>
              <a:t>hard</a:t>
            </a:r>
            <a:r>
              <a:rPr lang="en-US" sz="5999" dirty="0">
                <a:solidFill>
                  <a:srgbClr val="000000"/>
                </a:solidFill>
                <a:latin typeface="TeachersPet" panose="020B0500000000000000" pitchFamily="34" charset="0"/>
              </a:rPr>
              <a:t> part of the word. </a:t>
            </a:r>
          </a:p>
          <a:p>
            <a:pPr algn="ctr">
              <a:lnSpc>
                <a:spcPts val="5759"/>
              </a:lnSpc>
            </a:pPr>
            <a:r>
              <a:rPr lang="en-US" sz="5999" dirty="0">
                <a:solidFill>
                  <a:srgbClr val="000000"/>
                </a:solidFill>
                <a:latin typeface="TeachersPet" panose="020B0500000000000000" pitchFamily="34" charset="0"/>
              </a:rPr>
              <a:t>We should know it off by </a:t>
            </a:r>
            <a:r>
              <a:rPr lang="en-US" sz="5999" b="1" u="sng" spc="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achersPet" panose="020B0500000000000000" pitchFamily="34" charset="0"/>
              </a:rPr>
              <a:t>heart</a:t>
            </a:r>
            <a:r>
              <a:rPr lang="en-US" sz="5999" dirty="0">
                <a:solidFill>
                  <a:srgbClr val="000000"/>
                </a:solidFill>
                <a:latin typeface="TeachersPet" panose="020B0500000000000000" pitchFamily="34" charset="0"/>
              </a:rPr>
              <a:t>!</a:t>
            </a:r>
          </a:p>
          <a:p>
            <a:pPr algn="ctr">
              <a:lnSpc>
                <a:spcPts val="5759"/>
              </a:lnSpc>
            </a:pPr>
            <a:r>
              <a:rPr lang="en-US" sz="5999" dirty="0">
                <a:solidFill>
                  <a:srgbClr val="000000"/>
                </a:solidFill>
                <a:latin typeface="TeachersPet" panose="020B0500000000000000" pitchFamily="34" charset="0"/>
              </a:rPr>
              <a:t>Let’s learn how…</a:t>
            </a:r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E4AFB0B3-230F-D795-0D8D-94F01DEE821B}"/>
              </a:ext>
            </a:extLst>
          </p:cNvPr>
          <p:cNvSpPr/>
          <p:nvPr userDrawn="1"/>
        </p:nvSpPr>
        <p:spPr>
          <a:xfrm>
            <a:off x="1028700" y="3387096"/>
            <a:ext cx="5252058" cy="5871204"/>
          </a:xfrm>
          <a:custGeom>
            <a:avLst/>
            <a:gdLst/>
            <a:ahLst/>
            <a:cxnLst/>
            <a:rect l="l" t="t" r="r" b="b"/>
            <a:pathLst>
              <a:path w="5252058" h="5871204">
                <a:moveTo>
                  <a:pt x="0" y="0"/>
                </a:moveTo>
                <a:lnTo>
                  <a:pt x="5252058" y="0"/>
                </a:lnTo>
                <a:lnTo>
                  <a:pt x="5252058" y="5871204"/>
                </a:lnTo>
                <a:lnTo>
                  <a:pt x="0" y="58712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9C203F3C-2978-B956-6663-4BCE6B3AD459}"/>
              </a:ext>
            </a:extLst>
          </p:cNvPr>
          <p:cNvSpPr/>
          <p:nvPr userDrawn="1"/>
        </p:nvSpPr>
        <p:spPr>
          <a:xfrm>
            <a:off x="13779591" y="3846859"/>
            <a:ext cx="2382995" cy="2475839"/>
          </a:xfrm>
          <a:custGeom>
            <a:avLst/>
            <a:gdLst/>
            <a:ahLst/>
            <a:cxnLst/>
            <a:rect l="l" t="t" r="r" b="b"/>
            <a:pathLst>
              <a:path w="2382995" h="2475839">
                <a:moveTo>
                  <a:pt x="0" y="0"/>
                </a:moveTo>
                <a:lnTo>
                  <a:pt x="2382996" y="0"/>
                </a:lnTo>
                <a:lnTo>
                  <a:pt x="2382996" y="2475839"/>
                </a:lnTo>
                <a:lnTo>
                  <a:pt x="0" y="2475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6260D8DB-28D8-3ED5-5E57-5B3E164C1F1B}"/>
              </a:ext>
            </a:extLst>
          </p:cNvPr>
          <p:cNvSpPr/>
          <p:nvPr userDrawn="1"/>
        </p:nvSpPr>
        <p:spPr>
          <a:xfrm flipH="1">
            <a:off x="6280758" y="3898451"/>
            <a:ext cx="2382995" cy="2475839"/>
          </a:xfrm>
          <a:custGeom>
            <a:avLst/>
            <a:gdLst/>
            <a:ahLst/>
            <a:cxnLst/>
            <a:rect l="l" t="t" r="r" b="b"/>
            <a:pathLst>
              <a:path w="2382995" h="2475839">
                <a:moveTo>
                  <a:pt x="2382996" y="0"/>
                </a:moveTo>
                <a:lnTo>
                  <a:pt x="0" y="0"/>
                </a:lnTo>
                <a:lnTo>
                  <a:pt x="0" y="2475839"/>
                </a:lnTo>
                <a:lnTo>
                  <a:pt x="2382996" y="2475839"/>
                </a:lnTo>
                <a:lnTo>
                  <a:pt x="2382996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82CF863-7B0B-EDF5-9E16-42C27F4F22E4}"/>
              </a:ext>
            </a:extLst>
          </p:cNvPr>
          <p:cNvGrpSpPr/>
          <p:nvPr userDrawn="1"/>
        </p:nvGrpSpPr>
        <p:grpSpPr>
          <a:xfrm>
            <a:off x="16398529" y="9639300"/>
            <a:ext cx="1889471" cy="647700"/>
            <a:chOff x="16398529" y="9639300"/>
            <a:chExt cx="1889471" cy="647700"/>
          </a:xfrm>
        </p:grpSpPr>
        <p:pic>
          <p:nvPicPr>
            <p:cNvPr id="15" name="Picture 14" descr="A logo of a teacher&#10;&#10;Description automatically generated">
              <a:extLst>
                <a:ext uri="{FF2B5EF4-FFF2-40B4-BE49-F238E27FC236}">
                  <a16:creationId xmlns:a16="http://schemas.microsoft.com/office/drawing/2014/main" id="{C8DA583C-1C4A-B7F9-F45B-A5FDC05A0AA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40300" y="9639300"/>
              <a:ext cx="647700" cy="647700"/>
            </a:xfrm>
            <a:prstGeom prst="rect">
              <a:avLst/>
            </a:prstGeom>
          </p:spPr>
        </p:pic>
        <p:pic>
          <p:nvPicPr>
            <p:cNvPr id="16" name="Picture 15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FC912059-DCC7-EC86-34DB-857F528EAEE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98529" y="9963150"/>
              <a:ext cx="1241771" cy="231027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>
            <a:extLst>
              <a:ext uri="{FF2B5EF4-FFF2-40B4-BE49-F238E27FC236}">
                <a16:creationId xmlns:a16="http://schemas.microsoft.com/office/drawing/2014/main" id="{AD9594E4-A830-B010-7A8C-A9A0A1168385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D41AF4A-8F74-84C8-ACBD-F55A464FD0D3}"/>
              </a:ext>
            </a:extLst>
          </p:cNvPr>
          <p:cNvSpPr/>
          <p:nvPr userDrawn="1"/>
        </p:nvSpPr>
        <p:spPr>
          <a:xfrm>
            <a:off x="609600" y="761064"/>
            <a:ext cx="17030700" cy="8898777"/>
          </a:xfrm>
          <a:custGeom>
            <a:avLst/>
            <a:gdLst>
              <a:gd name="connsiteX0" fmla="*/ 0 w 17030700"/>
              <a:gd name="connsiteY0" fmla="*/ 1483159 h 8898777"/>
              <a:gd name="connsiteX1" fmla="*/ 1483159 w 17030700"/>
              <a:gd name="connsiteY1" fmla="*/ 0 h 8898777"/>
              <a:gd name="connsiteX2" fmla="*/ 15547541 w 17030700"/>
              <a:gd name="connsiteY2" fmla="*/ 0 h 8898777"/>
              <a:gd name="connsiteX3" fmla="*/ 17030700 w 17030700"/>
              <a:gd name="connsiteY3" fmla="*/ 1483159 h 8898777"/>
              <a:gd name="connsiteX4" fmla="*/ 17030700 w 17030700"/>
              <a:gd name="connsiteY4" fmla="*/ 7415618 h 8898777"/>
              <a:gd name="connsiteX5" fmla="*/ 15547541 w 17030700"/>
              <a:gd name="connsiteY5" fmla="*/ 8898777 h 8898777"/>
              <a:gd name="connsiteX6" fmla="*/ 1483159 w 17030700"/>
              <a:gd name="connsiteY6" fmla="*/ 8898777 h 8898777"/>
              <a:gd name="connsiteX7" fmla="*/ 0 w 17030700"/>
              <a:gd name="connsiteY7" fmla="*/ 7415618 h 8898777"/>
              <a:gd name="connsiteX8" fmla="*/ 0 w 17030700"/>
              <a:gd name="connsiteY8" fmla="*/ 1483159 h 8898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030700" h="8898777" fill="none" extrusionOk="0">
                <a:moveTo>
                  <a:pt x="0" y="1483159"/>
                </a:moveTo>
                <a:cubicBezTo>
                  <a:pt x="-24056" y="589862"/>
                  <a:pt x="642184" y="69151"/>
                  <a:pt x="1483159" y="0"/>
                </a:cubicBezTo>
                <a:cubicBezTo>
                  <a:pt x="8509408" y="71517"/>
                  <a:pt x="12887851" y="107744"/>
                  <a:pt x="15547541" y="0"/>
                </a:cubicBezTo>
                <a:cubicBezTo>
                  <a:pt x="16280498" y="-5660"/>
                  <a:pt x="17156188" y="568147"/>
                  <a:pt x="17030700" y="1483159"/>
                </a:cubicBezTo>
                <a:cubicBezTo>
                  <a:pt x="17144374" y="2872571"/>
                  <a:pt x="17046721" y="6108721"/>
                  <a:pt x="17030700" y="7415618"/>
                </a:cubicBezTo>
                <a:cubicBezTo>
                  <a:pt x="17118562" y="8212577"/>
                  <a:pt x="16407160" y="8925387"/>
                  <a:pt x="15547541" y="8898777"/>
                </a:cubicBezTo>
                <a:cubicBezTo>
                  <a:pt x="14138215" y="8775225"/>
                  <a:pt x="3878030" y="8871385"/>
                  <a:pt x="1483159" y="8898777"/>
                </a:cubicBezTo>
                <a:cubicBezTo>
                  <a:pt x="600793" y="8861512"/>
                  <a:pt x="-89257" y="8236949"/>
                  <a:pt x="0" y="7415618"/>
                </a:cubicBezTo>
                <a:cubicBezTo>
                  <a:pt x="47693" y="5477068"/>
                  <a:pt x="108661" y="3544829"/>
                  <a:pt x="0" y="1483159"/>
                </a:cubicBezTo>
                <a:close/>
              </a:path>
              <a:path w="17030700" h="8898777" stroke="0" extrusionOk="0">
                <a:moveTo>
                  <a:pt x="0" y="1483159"/>
                </a:moveTo>
                <a:cubicBezTo>
                  <a:pt x="23759" y="615704"/>
                  <a:pt x="741470" y="13315"/>
                  <a:pt x="1483159" y="0"/>
                </a:cubicBezTo>
                <a:cubicBezTo>
                  <a:pt x="7201671" y="-111756"/>
                  <a:pt x="10027609" y="-115226"/>
                  <a:pt x="15547541" y="0"/>
                </a:cubicBezTo>
                <a:cubicBezTo>
                  <a:pt x="16463415" y="3949"/>
                  <a:pt x="17151290" y="738999"/>
                  <a:pt x="17030700" y="1483159"/>
                </a:cubicBezTo>
                <a:cubicBezTo>
                  <a:pt x="17193997" y="3380314"/>
                  <a:pt x="16991808" y="5725753"/>
                  <a:pt x="17030700" y="7415618"/>
                </a:cubicBezTo>
                <a:cubicBezTo>
                  <a:pt x="17033624" y="8205393"/>
                  <a:pt x="16422577" y="8852297"/>
                  <a:pt x="15547541" y="8898777"/>
                </a:cubicBezTo>
                <a:cubicBezTo>
                  <a:pt x="8936377" y="8821284"/>
                  <a:pt x="4947453" y="8978486"/>
                  <a:pt x="1483159" y="8898777"/>
                </a:cubicBezTo>
                <a:cubicBezTo>
                  <a:pt x="807160" y="8899067"/>
                  <a:pt x="98588" y="8163762"/>
                  <a:pt x="0" y="7415618"/>
                </a:cubicBezTo>
                <a:cubicBezTo>
                  <a:pt x="-53343" y="6046243"/>
                  <a:pt x="102261" y="2728587"/>
                  <a:pt x="0" y="1483159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327676792">
                  <a:prstGeom prst="round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B2BA2B4E-32D9-BC16-6171-B50BB4E81BDF}"/>
              </a:ext>
            </a:extLst>
          </p:cNvPr>
          <p:cNvSpPr txBox="1"/>
          <p:nvPr userDrawn="1"/>
        </p:nvSpPr>
        <p:spPr>
          <a:xfrm>
            <a:off x="787197" y="818752"/>
            <a:ext cx="16470953" cy="26161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9200"/>
              </a:lnSpc>
            </a:pPr>
            <a:r>
              <a:rPr lang="en-US" sz="20000" b="1" spc="3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achersPet" panose="020B0500000000000000" pitchFamily="34" charset="0"/>
              </a:rPr>
              <a:t>Heart words </a:t>
            </a:r>
            <a:r>
              <a:rPr lang="en-US" sz="7999" dirty="0">
                <a:solidFill>
                  <a:srgbClr val="000000"/>
                </a:solidFill>
                <a:latin typeface="TeachersPet" panose="020B0500000000000000" pitchFamily="34" charset="0"/>
              </a:rPr>
              <a:t>Tricky words</a:t>
            </a:r>
          </a:p>
        </p:txBody>
      </p:sp>
      <p:sp>
        <p:nvSpPr>
          <p:cNvPr id="10" name="TextBox 7">
            <a:extLst>
              <a:ext uri="{FF2B5EF4-FFF2-40B4-BE49-F238E27FC236}">
                <a16:creationId xmlns:a16="http://schemas.microsoft.com/office/drawing/2014/main" id="{E4865E73-5995-63C8-8DA3-16CC87913EE3}"/>
              </a:ext>
            </a:extLst>
          </p:cNvPr>
          <p:cNvSpPr txBox="1"/>
          <p:nvPr userDrawn="1"/>
        </p:nvSpPr>
        <p:spPr>
          <a:xfrm>
            <a:off x="6153362" y="2736212"/>
            <a:ext cx="11104788" cy="66620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759"/>
              </a:lnSpc>
            </a:pPr>
            <a:r>
              <a:rPr lang="en-US" sz="4000" dirty="0">
                <a:solidFill>
                  <a:srgbClr val="000000"/>
                </a:solidFill>
                <a:latin typeface="TeachersPet" panose="020B0500000000000000" pitchFamily="34" charset="0"/>
              </a:rPr>
              <a:t>Teacher notes: </a:t>
            </a:r>
          </a:p>
          <a:p>
            <a:pPr marL="857250" indent="-857250" algn="l">
              <a:lnSpc>
                <a:spcPts val="5759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TeachersPet" panose="020B0500000000000000" pitchFamily="34" charset="0"/>
              </a:rPr>
              <a:t>To edit a word, click on the text box.</a:t>
            </a:r>
          </a:p>
          <a:p>
            <a:pPr marL="857250" indent="-857250" algn="l">
              <a:lnSpc>
                <a:spcPts val="5759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TeachersPet" panose="020B0500000000000000" pitchFamily="34" charset="0"/>
              </a:rPr>
              <a:t>Heart vectors can be copied and put where tricky sounds are.</a:t>
            </a:r>
          </a:p>
          <a:p>
            <a:pPr marL="857250" indent="-857250" algn="l">
              <a:lnSpc>
                <a:spcPts val="5759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TeachersPet" panose="020B0500000000000000" pitchFamily="34" charset="0"/>
              </a:rPr>
              <a:t>To create more slides to edit, simply duplicate a slide.</a:t>
            </a:r>
          </a:p>
          <a:p>
            <a:pPr marL="857250" indent="-857250" algn="l">
              <a:lnSpc>
                <a:spcPts val="5759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TeachersPet" panose="020B0500000000000000" pitchFamily="34" charset="0"/>
              </a:rPr>
              <a:t>Additional slide options are available in the slide layout section, like Elkonin box templates.</a:t>
            </a:r>
          </a:p>
          <a:p>
            <a:pPr marL="857250" indent="-857250" algn="l">
              <a:lnSpc>
                <a:spcPts val="5759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TeachersPet" panose="020B0500000000000000" pitchFamily="34" charset="0"/>
              </a:rPr>
              <a:t>Remember, explicit teaching of words is key! Learners will now learn them by “heart”!</a:t>
            </a:r>
          </a:p>
          <a:p>
            <a:pPr marL="857250" indent="-857250" algn="l">
              <a:lnSpc>
                <a:spcPts val="5759"/>
              </a:lnSpc>
              <a:buFont typeface="Arial" panose="020B0604020202020204" pitchFamily="34" charset="0"/>
              <a:buChar char="•"/>
            </a:pPr>
            <a:r>
              <a:rPr lang="en-US" sz="4000" i="1" dirty="0">
                <a:solidFill>
                  <a:srgbClr val="000000"/>
                </a:solidFill>
                <a:latin typeface="TeachersPet" panose="020B0500000000000000" pitchFamily="34" charset="0"/>
              </a:rPr>
              <a:t>Enjoy and happy teaching!						</a:t>
            </a:r>
            <a:r>
              <a:rPr lang="en-US" sz="4000" i="1" dirty="0">
                <a:solidFill>
                  <a:srgbClr val="000000"/>
                </a:solidFill>
                <a:latin typeface="Rastanty Cortez" panose="02000506000000020003" pitchFamily="2" charset="0"/>
              </a:rPr>
              <a:t>LDJ</a:t>
            </a:r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E4AFB0B3-230F-D795-0D8D-94F01DEE821B}"/>
              </a:ext>
            </a:extLst>
          </p:cNvPr>
          <p:cNvSpPr/>
          <p:nvPr userDrawn="1"/>
        </p:nvSpPr>
        <p:spPr>
          <a:xfrm>
            <a:off x="755452" y="3654732"/>
            <a:ext cx="5252058" cy="5871204"/>
          </a:xfrm>
          <a:custGeom>
            <a:avLst/>
            <a:gdLst/>
            <a:ahLst/>
            <a:cxnLst/>
            <a:rect l="l" t="t" r="r" b="b"/>
            <a:pathLst>
              <a:path w="5252058" h="5871204">
                <a:moveTo>
                  <a:pt x="0" y="0"/>
                </a:moveTo>
                <a:lnTo>
                  <a:pt x="5252058" y="0"/>
                </a:lnTo>
                <a:lnTo>
                  <a:pt x="5252058" y="5871204"/>
                </a:lnTo>
                <a:lnTo>
                  <a:pt x="0" y="58712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9C203F3C-2978-B956-6663-4BCE6B3AD459}"/>
              </a:ext>
            </a:extLst>
          </p:cNvPr>
          <p:cNvSpPr/>
          <p:nvPr userDrawn="1"/>
        </p:nvSpPr>
        <p:spPr>
          <a:xfrm>
            <a:off x="16241626" y="2743405"/>
            <a:ext cx="1903627" cy="1925527"/>
          </a:xfrm>
          <a:custGeom>
            <a:avLst/>
            <a:gdLst/>
            <a:ahLst/>
            <a:cxnLst/>
            <a:rect l="l" t="t" r="r" b="b"/>
            <a:pathLst>
              <a:path w="2382995" h="2475839">
                <a:moveTo>
                  <a:pt x="0" y="0"/>
                </a:moveTo>
                <a:lnTo>
                  <a:pt x="2382996" y="0"/>
                </a:lnTo>
                <a:lnTo>
                  <a:pt x="2382996" y="2475839"/>
                </a:lnTo>
                <a:lnTo>
                  <a:pt x="0" y="2475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6260D8DB-28D8-3ED5-5E57-5B3E164C1F1B}"/>
              </a:ext>
            </a:extLst>
          </p:cNvPr>
          <p:cNvSpPr/>
          <p:nvPr userDrawn="1"/>
        </p:nvSpPr>
        <p:spPr>
          <a:xfrm flipH="1">
            <a:off x="16355970" y="133905"/>
            <a:ext cx="1804361" cy="1841243"/>
          </a:xfrm>
          <a:custGeom>
            <a:avLst/>
            <a:gdLst/>
            <a:ahLst/>
            <a:cxnLst/>
            <a:rect l="l" t="t" r="r" b="b"/>
            <a:pathLst>
              <a:path w="2382995" h="2475839">
                <a:moveTo>
                  <a:pt x="2382996" y="0"/>
                </a:moveTo>
                <a:lnTo>
                  <a:pt x="0" y="0"/>
                </a:lnTo>
                <a:lnTo>
                  <a:pt x="0" y="2475839"/>
                </a:lnTo>
                <a:lnTo>
                  <a:pt x="2382996" y="2475839"/>
                </a:lnTo>
                <a:lnTo>
                  <a:pt x="2382996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82CF863-7B0B-EDF5-9E16-42C27F4F22E4}"/>
              </a:ext>
            </a:extLst>
          </p:cNvPr>
          <p:cNvGrpSpPr/>
          <p:nvPr userDrawn="1"/>
        </p:nvGrpSpPr>
        <p:grpSpPr>
          <a:xfrm>
            <a:off x="16398529" y="9639300"/>
            <a:ext cx="1889471" cy="647700"/>
            <a:chOff x="16398529" y="9639300"/>
            <a:chExt cx="1889471" cy="647700"/>
          </a:xfrm>
        </p:grpSpPr>
        <p:pic>
          <p:nvPicPr>
            <p:cNvPr id="15" name="Picture 14" descr="A logo of a teacher&#10;&#10;Description automatically generated">
              <a:extLst>
                <a:ext uri="{FF2B5EF4-FFF2-40B4-BE49-F238E27FC236}">
                  <a16:creationId xmlns:a16="http://schemas.microsoft.com/office/drawing/2014/main" id="{C8DA583C-1C4A-B7F9-F45B-A5FDC05A0AA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40300" y="9639300"/>
              <a:ext cx="647700" cy="647700"/>
            </a:xfrm>
            <a:prstGeom prst="rect">
              <a:avLst/>
            </a:prstGeom>
          </p:spPr>
        </p:pic>
        <p:pic>
          <p:nvPicPr>
            <p:cNvPr id="16" name="Picture 15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FC912059-DCC7-EC86-34DB-857F528EAEE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98529" y="9963150"/>
              <a:ext cx="1241771" cy="231027"/>
            </a:xfrm>
            <a:prstGeom prst="rect">
              <a:avLst/>
            </a:prstGeom>
          </p:spPr>
        </p:pic>
      </p:grpSp>
      <p:sp>
        <p:nvSpPr>
          <p:cNvPr id="2" name="Freeform 9">
            <a:extLst>
              <a:ext uri="{FF2B5EF4-FFF2-40B4-BE49-F238E27FC236}">
                <a16:creationId xmlns:a16="http://schemas.microsoft.com/office/drawing/2014/main" id="{2A9547A2-AA14-60F4-FFB1-292855AAB41E}"/>
              </a:ext>
            </a:extLst>
          </p:cNvPr>
          <p:cNvSpPr/>
          <p:nvPr userDrawn="1"/>
        </p:nvSpPr>
        <p:spPr>
          <a:xfrm>
            <a:off x="13824520" y="8047893"/>
            <a:ext cx="1903627" cy="1925527"/>
          </a:xfrm>
          <a:custGeom>
            <a:avLst/>
            <a:gdLst/>
            <a:ahLst/>
            <a:cxnLst/>
            <a:rect l="l" t="t" r="r" b="b"/>
            <a:pathLst>
              <a:path w="2382995" h="2475839">
                <a:moveTo>
                  <a:pt x="0" y="0"/>
                </a:moveTo>
                <a:lnTo>
                  <a:pt x="2382996" y="0"/>
                </a:lnTo>
                <a:lnTo>
                  <a:pt x="2382996" y="2475839"/>
                </a:lnTo>
                <a:lnTo>
                  <a:pt x="0" y="24758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622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3413DED-D094-87DD-B650-D8CB28A187B8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8" name="Freeform 2">
              <a:extLst>
                <a:ext uri="{FF2B5EF4-FFF2-40B4-BE49-F238E27FC236}">
                  <a16:creationId xmlns:a16="http://schemas.microsoft.com/office/drawing/2014/main" id="{C1BA3173-29B5-A095-2287-0F9FBAFAF105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75CF58C-2FF6-3311-6892-D1F1BA212CFB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84249590-73EB-FF71-07DF-7706478B69FD}"/>
                </a:ext>
              </a:extLst>
            </p:cNvPr>
            <p:cNvSpPr/>
            <p:nvPr/>
          </p:nvSpPr>
          <p:spPr>
            <a:xfrm>
              <a:off x="1284871" y="3643974"/>
              <a:ext cx="5697194" cy="5614326"/>
            </a:xfrm>
            <a:custGeom>
              <a:avLst/>
              <a:gdLst/>
              <a:ahLst/>
              <a:cxnLst/>
              <a:rect l="l" t="t" r="r" b="b"/>
              <a:pathLst>
                <a:path w="5697194" h="5614326">
                  <a:moveTo>
                    <a:pt x="0" y="0"/>
                  </a:moveTo>
                  <a:lnTo>
                    <a:pt x="5697194" y="0"/>
                  </a:lnTo>
                  <a:lnTo>
                    <a:pt x="5697194" y="5614326"/>
                  </a:lnTo>
                  <a:lnTo>
                    <a:pt x="0" y="5614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6B69620-86E9-1780-723C-3517B5ED922F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2" name="Picture 11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D619D449-54E9-8D69-AB43-8A18291B1B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3" name="Picture 12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E512B07A-DA5E-1D9B-DB4D-337935A851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D8F33EB-3D52-F411-D1DE-61B0418FCA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67513" y="2695575"/>
            <a:ext cx="9793287" cy="2735263"/>
          </a:xfrm>
        </p:spPr>
        <p:txBody>
          <a:bodyPr>
            <a:noAutofit/>
          </a:bodyPr>
          <a:lstStyle>
            <a:lvl1pPr>
              <a:defRPr sz="4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  <a:lvl2pPr>
              <a:defRPr sz="4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2pPr>
            <a:lvl3pPr>
              <a:defRPr sz="4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3pPr>
            <a:lvl4pPr>
              <a:defRPr sz="4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4pPr>
            <a:lvl5pPr>
              <a:defRPr sz="4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87C22DFA-74BF-9EBF-C0FA-21A179245288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8" name="Freeform 2">
              <a:extLst>
                <a:ext uri="{FF2B5EF4-FFF2-40B4-BE49-F238E27FC236}">
                  <a16:creationId xmlns:a16="http://schemas.microsoft.com/office/drawing/2014/main" id="{E57B4F00-7841-E0E8-EFF1-63870055FF85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CA175EB1-8197-3D3D-94D8-96797B1A0191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96C4727B-E210-5277-C108-53A5FF94F46B}"/>
                </a:ext>
              </a:extLst>
            </p:cNvPr>
            <p:cNvSpPr/>
            <p:nvPr/>
          </p:nvSpPr>
          <p:spPr>
            <a:xfrm>
              <a:off x="1284871" y="3643974"/>
              <a:ext cx="5697194" cy="5614326"/>
            </a:xfrm>
            <a:custGeom>
              <a:avLst/>
              <a:gdLst/>
              <a:ahLst/>
              <a:cxnLst/>
              <a:rect l="l" t="t" r="r" b="b"/>
              <a:pathLst>
                <a:path w="5697194" h="5614326">
                  <a:moveTo>
                    <a:pt x="0" y="0"/>
                  </a:moveTo>
                  <a:lnTo>
                    <a:pt x="5697194" y="0"/>
                  </a:lnTo>
                  <a:lnTo>
                    <a:pt x="5697194" y="5614326"/>
                  </a:lnTo>
                  <a:lnTo>
                    <a:pt x="0" y="5614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8FA36D2-283C-3F0E-00DB-1B10F66E6F50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2" name="Picture 11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96FE7002-301F-CFA0-2ED1-92B617F2F9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3" name="Picture 12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35CDA3AF-8AA6-4B66-D2F6-1CB5D7824C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5869" y="426742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5869" y="276723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60756" y="6216873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327756" y="6216873"/>
            <a:ext cx="2895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3756756" y="6216873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B358845-8386-2BDA-03CC-BAB12A417406}"/>
              </a:ext>
            </a:extLst>
          </p:cNvPr>
          <p:cNvGrpSpPr/>
          <p:nvPr userDrawn="1"/>
        </p:nvGrpSpPr>
        <p:grpSpPr>
          <a:xfrm>
            <a:off x="7495" y="0"/>
            <a:ext cx="18307050" cy="10305047"/>
            <a:chOff x="-19050" y="-18047"/>
            <a:chExt cx="18307050" cy="10305047"/>
          </a:xfrm>
        </p:grpSpPr>
        <p:sp>
          <p:nvSpPr>
            <p:cNvPr id="9" name="Freeform 2">
              <a:extLst>
                <a:ext uri="{FF2B5EF4-FFF2-40B4-BE49-F238E27FC236}">
                  <a16:creationId xmlns:a16="http://schemas.microsoft.com/office/drawing/2014/main" id="{2C029C73-6680-CF8A-C15F-9FA56F1B361E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2ADBDA9D-E147-7161-4A95-9658AFDDFCB0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70DFE846-6520-4778-099F-F65D27314C17}"/>
                </a:ext>
              </a:extLst>
            </p:cNvPr>
            <p:cNvSpPr/>
            <p:nvPr/>
          </p:nvSpPr>
          <p:spPr>
            <a:xfrm>
              <a:off x="1284871" y="3643974"/>
              <a:ext cx="5697194" cy="5614326"/>
            </a:xfrm>
            <a:custGeom>
              <a:avLst/>
              <a:gdLst/>
              <a:ahLst/>
              <a:cxnLst/>
              <a:rect l="l" t="t" r="r" b="b"/>
              <a:pathLst>
                <a:path w="5697194" h="5614326">
                  <a:moveTo>
                    <a:pt x="0" y="0"/>
                  </a:moveTo>
                  <a:lnTo>
                    <a:pt x="5697194" y="0"/>
                  </a:lnTo>
                  <a:lnTo>
                    <a:pt x="5697194" y="5614326"/>
                  </a:lnTo>
                  <a:lnTo>
                    <a:pt x="0" y="5614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ABD67DD0-3B49-87A8-6DE0-799E93997C8D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3" name="Picture 12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8DF6B68B-231E-74F8-6C60-46472C7BBF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4" name="Picture 13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3A457FCF-E2EE-983D-91FE-EE2374C868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1792" y="161510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1792" y="294067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62792" y="294067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71792" y="7696820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938792" y="7696820"/>
            <a:ext cx="2895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367792" y="769682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93DEB39-8DD1-51C1-DA4E-C79F9360FE86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11" name="Freeform 2">
              <a:extLst>
                <a:ext uri="{FF2B5EF4-FFF2-40B4-BE49-F238E27FC236}">
                  <a16:creationId xmlns:a16="http://schemas.microsoft.com/office/drawing/2014/main" id="{346B9583-CD75-3E2C-57CC-F3FDC8DA8331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2CA0075F-F58D-225B-D194-BFF356AD9809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26D523E2-43CE-466C-2A19-F988F8419EA3}"/>
                </a:ext>
              </a:extLst>
            </p:cNvPr>
            <p:cNvSpPr/>
            <p:nvPr/>
          </p:nvSpPr>
          <p:spPr>
            <a:xfrm>
              <a:off x="1284871" y="3643974"/>
              <a:ext cx="5697194" cy="5614326"/>
            </a:xfrm>
            <a:custGeom>
              <a:avLst/>
              <a:gdLst/>
              <a:ahLst/>
              <a:cxnLst/>
              <a:rect l="l" t="t" r="r" b="b"/>
              <a:pathLst>
                <a:path w="5697194" h="5614326">
                  <a:moveTo>
                    <a:pt x="0" y="0"/>
                  </a:moveTo>
                  <a:lnTo>
                    <a:pt x="5697194" y="0"/>
                  </a:lnTo>
                  <a:lnTo>
                    <a:pt x="5697194" y="5614326"/>
                  </a:lnTo>
                  <a:lnTo>
                    <a:pt x="0" y="5614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081B8974-5E13-3910-B64E-533A08DCDFBA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5" name="Picture 14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947942ED-1EA4-06E4-6B9A-57BC025C3D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6" name="Picture 15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2169B405-9A62-037D-A214-C0C53FFF56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6800" y="103669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54661" y="269054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754661" y="3330308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942486" y="269054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942486" y="3330308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754661" y="7511783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421661" y="7511783"/>
            <a:ext cx="2895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4850661" y="7511783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A903B2A-4632-4FE1-0B72-8EC50717A7EB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7" name="Freeform 2">
              <a:extLst>
                <a:ext uri="{FF2B5EF4-FFF2-40B4-BE49-F238E27FC236}">
                  <a16:creationId xmlns:a16="http://schemas.microsoft.com/office/drawing/2014/main" id="{5A87CC06-4113-DCE7-2CB8-94F79FE3C39F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2B3599D9-0774-77D0-8D61-7A124C8FA01B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90A8AC72-3339-6F03-3616-6C814C02511F}"/>
                </a:ext>
              </a:extLst>
            </p:cNvPr>
            <p:cNvSpPr/>
            <p:nvPr/>
          </p:nvSpPr>
          <p:spPr>
            <a:xfrm>
              <a:off x="1284871" y="3643974"/>
              <a:ext cx="5697194" cy="5614326"/>
            </a:xfrm>
            <a:custGeom>
              <a:avLst/>
              <a:gdLst/>
              <a:ahLst/>
              <a:cxnLst/>
              <a:rect l="l" t="t" r="r" b="b"/>
              <a:pathLst>
                <a:path w="5697194" h="5614326">
                  <a:moveTo>
                    <a:pt x="0" y="0"/>
                  </a:moveTo>
                  <a:lnTo>
                    <a:pt x="5697194" y="0"/>
                  </a:lnTo>
                  <a:lnTo>
                    <a:pt x="5697194" y="5614326"/>
                  </a:lnTo>
                  <a:lnTo>
                    <a:pt x="0" y="5614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FB5EA4D-CD0A-76E4-9C70-D1B0A1198447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1" name="Picture 10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42D8E743-28A6-01D2-5896-0AA7F29F35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2" name="Picture 11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CCC6F3D6-501D-952E-5B62-FCD474C235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921" y="1115712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F7A0BA09-FB72-7F3F-C7A6-54054F404ACE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6" name="Freeform 2">
              <a:extLst>
                <a:ext uri="{FF2B5EF4-FFF2-40B4-BE49-F238E27FC236}">
                  <a16:creationId xmlns:a16="http://schemas.microsoft.com/office/drawing/2014/main" id="{DCA692DD-D099-FB23-FF5B-76EA4CB82F84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C9B683E-967B-07D2-D686-C99BF5AFDF6F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DF6E0260-8E27-AAA1-FB4B-1A6FC1DE5810}"/>
                </a:ext>
              </a:extLst>
            </p:cNvPr>
            <p:cNvSpPr/>
            <p:nvPr/>
          </p:nvSpPr>
          <p:spPr>
            <a:xfrm>
              <a:off x="1284871" y="3643974"/>
              <a:ext cx="5697194" cy="5614326"/>
            </a:xfrm>
            <a:custGeom>
              <a:avLst/>
              <a:gdLst/>
              <a:ahLst/>
              <a:cxnLst/>
              <a:rect l="l" t="t" r="r" b="b"/>
              <a:pathLst>
                <a:path w="5697194" h="5614326">
                  <a:moveTo>
                    <a:pt x="0" y="0"/>
                  </a:moveTo>
                  <a:lnTo>
                    <a:pt x="5697194" y="0"/>
                  </a:lnTo>
                  <a:lnTo>
                    <a:pt x="5697194" y="5614326"/>
                  </a:lnTo>
                  <a:lnTo>
                    <a:pt x="0" y="5614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3DB8F8C-7881-F80F-2EB9-92F207002641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0" name="Picture 9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68CABD68-C42C-37D2-3714-A11EAFC787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1" name="Picture 10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08B6C6B6-18F0-EBDB-BF7C-4304648F77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konin box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AC1DF5B-361B-AE20-3DA0-95262E4FAC54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9" name="Freeform 2">
              <a:extLst>
                <a:ext uri="{FF2B5EF4-FFF2-40B4-BE49-F238E27FC236}">
                  <a16:creationId xmlns:a16="http://schemas.microsoft.com/office/drawing/2014/main" id="{EF878338-C981-8C7E-81DC-D9B6E997DA59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AA951F73-998F-BADB-8590-688E36A349BE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FA7C208D-C2D2-AE4D-5AD2-72A194AE6CAD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3" name="Picture 12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04FBF7AD-ED97-C4D3-2C42-13EC1D31C4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4" name="Picture 13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D7B51FEC-3ED2-465E-FFCF-DE25F7ABFC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FAEB442-B97E-C46A-F686-77F5AE57EE5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222756790"/>
              </p:ext>
            </p:extLst>
          </p:nvPr>
        </p:nvGraphicFramePr>
        <p:xfrm>
          <a:off x="2699284" y="2837985"/>
          <a:ext cx="12889432" cy="35972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2358">
                  <a:extLst>
                    <a:ext uri="{9D8B030D-6E8A-4147-A177-3AD203B41FA5}">
                      <a16:colId xmlns:a16="http://schemas.microsoft.com/office/drawing/2014/main" val="1470222438"/>
                    </a:ext>
                  </a:extLst>
                </a:gridCol>
                <a:gridCol w="3222358">
                  <a:extLst>
                    <a:ext uri="{9D8B030D-6E8A-4147-A177-3AD203B41FA5}">
                      <a16:colId xmlns:a16="http://schemas.microsoft.com/office/drawing/2014/main" val="2549877799"/>
                    </a:ext>
                  </a:extLst>
                </a:gridCol>
                <a:gridCol w="3222358">
                  <a:extLst>
                    <a:ext uri="{9D8B030D-6E8A-4147-A177-3AD203B41FA5}">
                      <a16:colId xmlns:a16="http://schemas.microsoft.com/office/drawing/2014/main" val="4104546520"/>
                    </a:ext>
                  </a:extLst>
                </a:gridCol>
                <a:gridCol w="3222358">
                  <a:extLst>
                    <a:ext uri="{9D8B030D-6E8A-4147-A177-3AD203B41FA5}">
                      <a16:colId xmlns:a16="http://schemas.microsoft.com/office/drawing/2014/main" val="1407613593"/>
                    </a:ext>
                  </a:extLst>
                </a:gridCol>
              </a:tblGrid>
              <a:tr h="359724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44405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B852F75E-1194-5C8E-3AC3-A598BC21D8C1}"/>
              </a:ext>
            </a:extLst>
          </p:cNvPr>
          <p:cNvSpPr/>
          <p:nvPr userDrawn="1"/>
        </p:nvSpPr>
        <p:spPr>
          <a:xfrm>
            <a:off x="935088" y="967036"/>
            <a:ext cx="445404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achersPet" panose="020B0500000000000000" pitchFamily="34" charset="0"/>
              </a:rPr>
              <a:t>Elkonin box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DCF7CAB-9D1A-218F-19C4-13794CAAD249}"/>
              </a:ext>
            </a:extLst>
          </p:cNvPr>
          <p:cNvCxnSpPr/>
          <p:nvPr userDrawn="1"/>
        </p:nvCxnSpPr>
        <p:spPr>
          <a:xfrm>
            <a:off x="1727176" y="8527876"/>
            <a:ext cx="14690403" cy="0"/>
          </a:xfrm>
          <a:prstGeom prst="line">
            <a:avLst/>
          </a:prstGeom>
          <a:ln w="762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konin box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314F0C5B-A91E-F5C7-19B6-14104845D873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9" name="Freeform 2">
              <a:extLst>
                <a:ext uri="{FF2B5EF4-FFF2-40B4-BE49-F238E27FC236}">
                  <a16:creationId xmlns:a16="http://schemas.microsoft.com/office/drawing/2014/main" id="{20BB6641-8818-AD6C-5DE9-0D77398CC632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9ED422E5-E345-52B8-FF1C-7FBF7B5919D6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6E66A30-707E-0C6E-2AF0-53037066DD86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3" name="Picture 12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CEC0A2D9-1BC1-121A-C5A2-5FCCEDB723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4" name="Picture 13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C89301D2-5359-AAF5-CDF2-63206E466D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D2B65CC2-EE84-45D4-9CA9-E9F63D9AB0C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010787669"/>
              </p:ext>
            </p:extLst>
          </p:nvPr>
        </p:nvGraphicFramePr>
        <p:xfrm>
          <a:off x="1295128" y="2837985"/>
          <a:ext cx="15841760" cy="35296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8352">
                  <a:extLst>
                    <a:ext uri="{9D8B030D-6E8A-4147-A177-3AD203B41FA5}">
                      <a16:colId xmlns:a16="http://schemas.microsoft.com/office/drawing/2014/main" val="1470222438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2549877799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4104546520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1407613593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2907104066"/>
                    </a:ext>
                  </a:extLst>
                </a:gridCol>
              </a:tblGrid>
              <a:tr h="352965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44405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AF633897-0D5D-AA2D-3EC9-FB2CA3685E2E}"/>
              </a:ext>
            </a:extLst>
          </p:cNvPr>
          <p:cNvSpPr/>
          <p:nvPr userDrawn="1"/>
        </p:nvSpPr>
        <p:spPr>
          <a:xfrm>
            <a:off x="935088" y="967036"/>
            <a:ext cx="445404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achersPet" panose="020B0500000000000000" pitchFamily="34" charset="0"/>
              </a:rPr>
              <a:t>Elkonin box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973E13B-FCB3-D877-D804-AC229B98A02D}"/>
              </a:ext>
            </a:extLst>
          </p:cNvPr>
          <p:cNvCxnSpPr/>
          <p:nvPr userDrawn="1"/>
        </p:nvCxnSpPr>
        <p:spPr>
          <a:xfrm>
            <a:off x="1727176" y="8527876"/>
            <a:ext cx="14690403" cy="0"/>
          </a:xfrm>
          <a:prstGeom prst="line">
            <a:avLst/>
          </a:prstGeom>
          <a:ln w="762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konin box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1D7CC82C-D6EE-0608-0216-F2DE43C78960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8" name="Freeform 2">
              <a:extLst>
                <a:ext uri="{FF2B5EF4-FFF2-40B4-BE49-F238E27FC236}">
                  <a16:creationId xmlns:a16="http://schemas.microsoft.com/office/drawing/2014/main" id="{48663C83-F509-EF35-A13E-F299CA825E4F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B8F9B6C1-A13D-F0BB-3C9A-D797C027F23C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657ADF9-24F9-0665-0E83-5921D52EE762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2" name="Picture 11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638D987E-B71B-B2F8-766A-BC786C4DF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3" name="Picture 12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E7009FF7-EFC4-91AB-C80C-83F644BBE2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1DF888A-E42F-442E-3185-1B69681FBE3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950673773"/>
              </p:ext>
            </p:extLst>
          </p:nvPr>
        </p:nvGraphicFramePr>
        <p:xfrm>
          <a:off x="4310463" y="2837985"/>
          <a:ext cx="9667074" cy="35972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2358">
                  <a:extLst>
                    <a:ext uri="{9D8B030D-6E8A-4147-A177-3AD203B41FA5}">
                      <a16:colId xmlns:a16="http://schemas.microsoft.com/office/drawing/2014/main" val="1470222438"/>
                    </a:ext>
                  </a:extLst>
                </a:gridCol>
                <a:gridCol w="3222358">
                  <a:extLst>
                    <a:ext uri="{9D8B030D-6E8A-4147-A177-3AD203B41FA5}">
                      <a16:colId xmlns:a16="http://schemas.microsoft.com/office/drawing/2014/main" val="2549877799"/>
                    </a:ext>
                  </a:extLst>
                </a:gridCol>
                <a:gridCol w="3222358">
                  <a:extLst>
                    <a:ext uri="{9D8B030D-6E8A-4147-A177-3AD203B41FA5}">
                      <a16:colId xmlns:a16="http://schemas.microsoft.com/office/drawing/2014/main" val="4104546520"/>
                    </a:ext>
                  </a:extLst>
                </a:gridCol>
              </a:tblGrid>
              <a:tr h="359724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44405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70EFACC6-1DC0-83C3-D90D-0F698C0F2EF7}"/>
              </a:ext>
            </a:extLst>
          </p:cNvPr>
          <p:cNvSpPr/>
          <p:nvPr userDrawn="1"/>
        </p:nvSpPr>
        <p:spPr>
          <a:xfrm>
            <a:off x="935088" y="967036"/>
            <a:ext cx="445404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achersPet" panose="020B0500000000000000" pitchFamily="34" charset="0"/>
              </a:rPr>
              <a:t>Elkonin box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B2D43E6-6F4F-01CB-95A6-9D8769321350}"/>
              </a:ext>
            </a:extLst>
          </p:cNvPr>
          <p:cNvCxnSpPr/>
          <p:nvPr userDrawn="1"/>
        </p:nvCxnSpPr>
        <p:spPr>
          <a:xfrm>
            <a:off x="1727176" y="8527876"/>
            <a:ext cx="14690403" cy="0"/>
          </a:xfrm>
          <a:prstGeom prst="line">
            <a:avLst/>
          </a:prstGeom>
          <a:ln w="762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konin box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1D7CC82C-D6EE-0608-0216-F2DE43C78960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8" name="Freeform 2">
              <a:extLst>
                <a:ext uri="{FF2B5EF4-FFF2-40B4-BE49-F238E27FC236}">
                  <a16:creationId xmlns:a16="http://schemas.microsoft.com/office/drawing/2014/main" id="{48663C83-F509-EF35-A13E-F299CA825E4F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B8F9B6C1-A13D-F0BB-3C9A-D797C027F23C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657ADF9-24F9-0665-0E83-5921D52EE762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2" name="Picture 11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638D987E-B71B-B2F8-766A-BC786C4DF0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3" name="Picture 12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E7009FF7-EFC4-91AB-C80C-83F644BBE2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1DF888A-E42F-442E-3185-1B69681FBE3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950673773"/>
              </p:ext>
            </p:extLst>
          </p:nvPr>
        </p:nvGraphicFramePr>
        <p:xfrm>
          <a:off x="4310463" y="2837985"/>
          <a:ext cx="9667074" cy="35972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2358">
                  <a:extLst>
                    <a:ext uri="{9D8B030D-6E8A-4147-A177-3AD203B41FA5}">
                      <a16:colId xmlns:a16="http://schemas.microsoft.com/office/drawing/2014/main" val="1470222438"/>
                    </a:ext>
                  </a:extLst>
                </a:gridCol>
                <a:gridCol w="3222358">
                  <a:extLst>
                    <a:ext uri="{9D8B030D-6E8A-4147-A177-3AD203B41FA5}">
                      <a16:colId xmlns:a16="http://schemas.microsoft.com/office/drawing/2014/main" val="2549877799"/>
                    </a:ext>
                  </a:extLst>
                </a:gridCol>
                <a:gridCol w="3222358">
                  <a:extLst>
                    <a:ext uri="{9D8B030D-6E8A-4147-A177-3AD203B41FA5}">
                      <a16:colId xmlns:a16="http://schemas.microsoft.com/office/drawing/2014/main" val="4104546520"/>
                    </a:ext>
                  </a:extLst>
                </a:gridCol>
              </a:tblGrid>
              <a:tr h="359724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44405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70EFACC6-1DC0-83C3-D90D-0F698C0F2EF7}"/>
              </a:ext>
            </a:extLst>
          </p:cNvPr>
          <p:cNvSpPr/>
          <p:nvPr userDrawn="1"/>
        </p:nvSpPr>
        <p:spPr>
          <a:xfrm>
            <a:off x="935088" y="967036"/>
            <a:ext cx="445404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achersPet" panose="020B0500000000000000" pitchFamily="34" charset="0"/>
              </a:rPr>
              <a:t>Elkonin box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B2D43E6-6F4F-01CB-95A6-9D8769321350}"/>
              </a:ext>
            </a:extLst>
          </p:cNvPr>
          <p:cNvCxnSpPr/>
          <p:nvPr userDrawn="1"/>
        </p:nvCxnSpPr>
        <p:spPr>
          <a:xfrm>
            <a:off x="1727176" y="8527876"/>
            <a:ext cx="14690403" cy="0"/>
          </a:xfrm>
          <a:prstGeom prst="line">
            <a:avLst/>
          </a:prstGeom>
          <a:ln w="762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0011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1B2D83D-E659-4816-138C-46495541F273}"/>
              </a:ext>
            </a:extLst>
          </p:cNvPr>
          <p:cNvGrpSpPr/>
          <p:nvPr userDrawn="1"/>
        </p:nvGrpSpPr>
        <p:grpSpPr>
          <a:xfrm>
            <a:off x="0" y="0"/>
            <a:ext cx="18307050" cy="10305047"/>
            <a:chOff x="-19050" y="-18047"/>
            <a:chExt cx="18307050" cy="10305047"/>
          </a:xfrm>
        </p:grpSpPr>
        <p:sp>
          <p:nvSpPr>
            <p:cNvPr id="8" name="Freeform 2">
              <a:extLst>
                <a:ext uri="{FF2B5EF4-FFF2-40B4-BE49-F238E27FC236}">
                  <a16:creationId xmlns:a16="http://schemas.microsoft.com/office/drawing/2014/main" id="{3D428BE2-F1DA-58AC-2A1D-F4062B250F13}"/>
                </a:ext>
              </a:extLst>
            </p:cNvPr>
            <p:cNvSpPr/>
            <p:nvPr/>
          </p:nvSpPr>
          <p:spPr>
            <a:xfrm>
              <a:off x="-19050" y="-18047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2" b="-922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6A05ADB8-D494-F9EE-B69D-87198A9FB578}"/>
                </a:ext>
              </a:extLst>
            </p:cNvPr>
            <p:cNvSpPr/>
            <p:nvPr/>
          </p:nvSpPr>
          <p:spPr>
            <a:xfrm>
              <a:off x="609600" y="647700"/>
              <a:ext cx="17030700" cy="8898777"/>
            </a:xfrm>
            <a:custGeom>
              <a:avLst/>
              <a:gdLst>
                <a:gd name="connsiteX0" fmla="*/ 0 w 17030700"/>
                <a:gd name="connsiteY0" fmla="*/ 1483159 h 8898777"/>
                <a:gd name="connsiteX1" fmla="*/ 1483159 w 17030700"/>
                <a:gd name="connsiteY1" fmla="*/ 0 h 8898777"/>
                <a:gd name="connsiteX2" fmla="*/ 15547541 w 17030700"/>
                <a:gd name="connsiteY2" fmla="*/ 0 h 8898777"/>
                <a:gd name="connsiteX3" fmla="*/ 17030700 w 17030700"/>
                <a:gd name="connsiteY3" fmla="*/ 1483159 h 8898777"/>
                <a:gd name="connsiteX4" fmla="*/ 17030700 w 17030700"/>
                <a:gd name="connsiteY4" fmla="*/ 7415618 h 8898777"/>
                <a:gd name="connsiteX5" fmla="*/ 15547541 w 17030700"/>
                <a:gd name="connsiteY5" fmla="*/ 8898777 h 8898777"/>
                <a:gd name="connsiteX6" fmla="*/ 1483159 w 17030700"/>
                <a:gd name="connsiteY6" fmla="*/ 8898777 h 8898777"/>
                <a:gd name="connsiteX7" fmla="*/ 0 w 17030700"/>
                <a:gd name="connsiteY7" fmla="*/ 7415618 h 8898777"/>
                <a:gd name="connsiteX8" fmla="*/ 0 w 17030700"/>
                <a:gd name="connsiteY8" fmla="*/ 1483159 h 8898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0700" h="8898777" fill="none" extrusionOk="0">
                  <a:moveTo>
                    <a:pt x="0" y="1483159"/>
                  </a:moveTo>
                  <a:cubicBezTo>
                    <a:pt x="-24056" y="589862"/>
                    <a:pt x="642184" y="69151"/>
                    <a:pt x="1483159" y="0"/>
                  </a:cubicBezTo>
                  <a:cubicBezTo>
                    <a:pt x="8509408" y="71517"/>
                    <a:pt x="12887851" y="107744"/>
                    <a:pt x="15547541" y="0"/>
                  </a:cubicBezTo>
                  <a:cubicBezTo>
                    <a:pt x="16280498" y="-5660"/>
                    <a:pt x="17156188" y="568147"/>
                    <a:pt x="17030700" y="1483159"/>
                  </a:cubicBezTo>
                  <a:cubicBezTo>
                    <a:pt x="17144374" y="2872571"/>
                    <a:pt x="17046721" y="6108721"/>
                    <a:pt x="17030700" y="7415618"/>
                  </a:cubicBezTo>
                  <a:cubicBezTo>
                    <a:pt x="17118562" y="8212577"/>
                    <a:pt x="16407160" y="8925387"/>
                    <a:pt x="15547541" y="8898777"/>
                  </a:cubicBezTo>
                  <a:cubicBezTo>
                    <a:pt x="14138215" y="8775225"/>
                    <a:pt x="3878030" y="8871385"/>
                    <a:pt x="1483159" y="8898777"/>
                  </a:cubicBezTo>
                  <a:cubicBezTo>
                    <a:pt x="600793" y="8861512"/>
                    <a:pt x="-89257" y="8236949"/>
                    <a:pt x="0" y="7415618"/>
                  </a:cubicBezTo>
                  <a:cubicBezTo>
                    <a:pt x="47693" y="5477068"/>
                    <a:pt x="108661" y="3544829"/>
                    <a:pt x="0" y="1483159"/>
                  </a:cubicBezTo>
                  <a:close/>
                </a:path>
                <a:path w="17030700" h="8898777" stroke="0" extrusionOk="0">
                  <a:moveTo>
                    <a:pt x="0" y="1483159"/>
                  </a:moveTo>
                  <a:cubicBezTo>
                    <a:pt x="23759" y="615704"/>
                    <a:pt x="741470" y="13315"/>
                    <a:pt x="1483159" y="0"/>
                  </a:cubicBezTo>
                  <a:cubicBezTo>
                    <a:pt x="7201671" y="-111756"/>
                    <a:pt x="10027609" y="-115226"/>
                    <a:pt x="15547541" y="0"/>
                  </a:cubicBezTo>
                  <a:cubicBezTo>
                    <a:pt x="16463415" y="3949"/>
                    <a:pt x="17151290" y="738999"/>
                    <a:pt x="17030700" y="1483159"/>
                  </a:cubicBezTo>
                  <a:cubicBezTo>
                    <a:pt x="17193997" y="3380314"/>
                    <a:pt x="16991808" y="5725753"/>
                    <a:pt x="17030700" y="7415618"/>
                  </a:cubicBezTo>
                  <a:cubicBezTo>
                    <a:pt x="17033624" y="8205393"/>
                    <a:pt x="16422577" y="8852297"/>
                    <a:pt x="15547541" y="8898777"/>
                  </a:cubicBezTo>
                  <a:cubicBezTo>
                    <a:pt x="8936377" y="8821284"/>
                    <a:pt x="4947453" y="8978486"/>
                    <a:pt x="1483159" y="8898777"/>
                  </a:cubicBezTo>
                  <a:cubicBezTo>
                    <a:pt x="807160" y="8899067"/>
                    <a:pt x="98588" y="8163762"/>
                    <a:pt x="0" y="7415618"/>
                  </a:cubicBezTo>
                  <a:cubicBezTo>
                    <a:pt x="-53343" y="6046243"/>
                    <a:pt x="102261" y="2728587"/>
                    <a:pt x="0" y="1483159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2327676792">
                    <a:prstGeom prst="round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F375E01A-8C19-0807-567C-70B42F9EDC4F}"/>
                </a:ext>
              </a:extLst>
            </p:cNvPr>
            <p:cNvGrpSpPr/>
            <p:nvPr/>
          </p:nvGrpSpPr>
          <p:grpSpPr>
            <a:xfrm>
              <a:off x="16398529" y="9639300"/>
              <a:ext cx="1889471" cy="647700"/>
              <a:chOff x="16398529" y="9639300"/>
              <a:chExt cx="1889471" cy="647700"/>
            </a:xfrm>
          </p:grpSpPr>
          <p:pic>
            <p:nvPicPr>
              <p:cNvPr id="12" name="Picture 11" descr="A logo of a teacher&#10;&#10;Description automatically generated">
                <a:extLst>
                  <a:ext uri="{FF2B5EF4-FFF2-40B4-BE49-F238E27FC236}">
                    <a16:creationId xmlns:a16="http://schemas.microsoft.com/office/drawing/2014/main" id="{65D491B8-7D1B-2DE6-4470-1D95C7F06E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40300" y="9639300"/>
                <a:ext cx="647700" cy="647700"/>
              </a:xfrm>
              <a:prstGeom prst="rect">
                <a:avLst/>
              </a:prstGeom>
            </p:spPr>
          </p:pic>
          <p:pic>
            <p:nvPicPr>
              <p:cNvPr id="13" name="Picture 12" descr="A black background with a black square&#10;&#10;Description automatically generated with medium confidence">
                <a:extLst>
                  <a:ext uri="{FF2B5EF4-FFF2-40B4-BE49-F238E27FC236}">
                    <a16:creationId xmlns:a16="http://schemas.microsoft.com/office/drawing/2014/main" id="{E99D7A7A-A13A-D815-D6EA-4541095B56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98529" y="9963150"/>
                <a:ext cx="1241771" cy="231027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61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170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9823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028700" y="3533775"/>
            <a:ext cx="16230600" cy="3895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00"/>
              </a:lnSpc>
            </a:pPr>
            <a:r>
              <a:rPr lang="en-US" sz="30000" dirty="0">
                <a:solidFill>
                  <a:srgbClr val="000000"/>
                </a:solidFill>
                <a:latin typeface="TeachersPet" panose="020B0500000000000000" pitchFamily="34" charset="0"/>
              </a:rPr>
              <a:t>the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CF7FEE22-D8CB-1920-284A-CBDB6A2B05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063018"/>
              </p:ext>
            </p:extLst>
          </p:nvPr>
        </p:nvGraphicFramePr>
        <p:xfrm>
          <a:off x="7940658" y="7117009"/>
          <a:ext cx="8779148" cy="2057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787">
                  <a:extLst>
                    <a:ext uri="{9D8B030D-6E8A-4147-A177-3AD203B41FA5}">
                      <a16:colId xmlns:a16="http://schemas.microsoft.com/office/drawing/2014/main" val="1470222438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2549877799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4104546520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1407613593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44405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78E53FF2-C3F9-6DCB-546D-6314795EBA32}"/>
              </a:ext>
            </a:extLst>
          </p:cNvPr>
          <p:cNvSpPr/>
          <p:nvPr/>
        </p:nvSpPr>
        <p:spPr>
          <a:xfrm>
            <a:off x="5534581" y="8506906"/>
            <a:ext cx="21418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achersPet" panose="020B0500000000000000" pitchFamily="34" charset="0"/>
              </a:rPr>
              <a:t>Elkonin box</a:t>
            </a:r>
          </a:p>
        </p:txBody>
      </p:sp>
      <p:sp>
        <p:nvSpPr>
          <p:cNvPr id="17" name="Freeform 8">
            <a:extLst>
              <a:ext uri="{FF2B5EF4-FFF2-40B4-BE49-F238E27FC236}">
                <a16:creationId xmlns:a16="http://schemas.microsoft.com/office/drawing/2014/main" id="{CEC03426-D887-4B3D-D5C0-5985D09FC310}"/>
              </a:ext>
            </a:extLst>
          </p:cNvPr>
          <p:cNvSpPr/>
          <p:nvPr/>
        </p:nvSpPr>
        <p:spPr>
          <a:xfrm>
            <a:off x="7676386" y="2609600"/>
            <a:ext cx="1143000" cy="1015004"/>
          </a:xfrm>
          <a:custGeom>
            <a:avLst/>
            <a:gdLst/>
            <a:ahLst/>
            <a:cxnLst/>
            <a:rect l="l" t="t" r="r" b="b"/>
            <a:pathLst>
              <a:path w="1501726" h="1379711">
                <a:moveTo>
                  <a:pt x="0" y="0"/>
                </a:moveTo>
                <a:lnTo>
                  <a:pt x="1501726" y="0"/>
                </a:lnTo>
                <a:lnTo>
                  <a:pt x="1501726" y="1379711"/>
                </a:lnTo>
                <a:lnTo>
                  <a:pt x="0" y="1379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Freeform 8">
            <a:extLst>
              <a:ext uri="{FF2B5EF4-FFF2-40B4-BE49-F238E27FC236}">
                <a16:creationId xmlns:a16="http://schemas.microsoft.com/office/drawing/2014/main" id="{204517C0-5009-5385-6D23-F412468B3413}"/>
              </a:ext>
            </a:extLst>
          </p:cNvPr>
          <p:cNvSpPr/>
          <p:nvPr/>
        </p:nvSpPr>
        <p:spPr>
          <a:xfrm>
            <a:off x="10054009" y="2647017"/>
            <a:ext cx="1143000" cy="1015004"/>
          </a:xfrm>
          <a:custGeom>
            <a:avLst/>
            <a:gdLst/>
            <a:ahLst/>
            <a:cxnLst/>
            <a:rect l="l" t="t" r="r" b="b"/>
            <a:pathLst>
              <a:path w="1501726" h="1379711">
                <a:moveTo>
                  <a:pt x="0" y="0"/>
                </a:moveTo>
                <a:lnTo>
                  <a:pt x="1501726" y="0"/>
                </a:lnTo>
                <a:lnTo>
                  <a:pt x="1501726" y="1379711"/>
                </a:lnTo>
                <a:lnTo>
                  <a:pt x="0" y="1379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028700" y="3533775"/>
            <a:ext cx="16230600" cy="3895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00"/>
              </a:lnSpc>
            </a:pPr>
            <a:r>
              <a:rPr lang="en-US" sz="30000" dirty="0">
                <a:solidFill>
                  <a:srgbClr val="000000"/>
                </a:solidFill>
                <a:latin typeface="TeachersPet" panose="020B0500000000000000" pitchFamily="34" charset="0"/>
              </a:rPr>
              <a:t>a</a:t>
            </a:r>
          </a:p>
        </p:txBody>
      </p:sp>
      <p:sp>
        <p:nvSpPr>
          <p:cNvPr id="17" name="Freeform 8">
            <a:extLst>
              <a:ext uri="{FF2B5EF4-FFF2-40B4-BE49-F238E27FC236}">
                <a16:creationId xmlns:a16="http://schemas.microsoft.com/office/drawing/2014/main" id="{8D3BA4E2-963B-A350-F86F-411E4AE65245}"/>
              </a:ext>
            </a:extLst>
          </p:cNvPr>
          <p:cNvSpPr/>
          <p:nvPr/>
        </p:nvSpPr>
        <p:spPr>
          <a:xfrm>
            <a:off x="8393137" y="2751096"/>
            <a:ext cx="1501726" cy="1379711"/>
          </a:xfrm>
          <a:custGeom>
            <a:avLst/>
            <a:gdLst/>
            <a:ahLst/>
            <a:cxnLst/>
            <a:rect l="l" t="t" r="r" b="b"/>
            <a:pathLst>
              <a:path w="1501726" h="1379711">
                <a:moveTo>
                  <a:pt x="0" y="0"/>
                </a:moveTo>
                <a:lnTo>
                  <a:pt x="1501726" y="0"/>
                </a:lnTo>
                <a:lnTo>
                  <a:pt x="1501726" y="1379711"/>
                </a:lnTo>
                <a:lnTo>
                  <a:pt x="0" y="1379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CF338E7C-2AFC-23C9-F941-D09C293F68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063018"/>
              </p:ext>
            </p:extLst>
          </p:nvPr>
        </p:nvGraphicFramePr>
        <p:xfrm>
          <a:off x="7940658" y="7117009"/>
          <a:ext cx="8779148" cy="2057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787">
                  <a:extLst>
                    <a:ext uri="{9D8B030D-6E8A-4147-A177-3AD203B41FA5}">
                      <a16:colId xmlns:a16="http://schemas.microsoft.com/office/drawing/2014/main" val="1470222438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2549877799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4104546520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1407613593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44405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9D436B81-B788-D78B-724B-7DB97F11892E}"/>
              </a:ext>
            </a:extLst>
          </p:cNvPr>
          <p:cNvSpPr/>
          <p:nvPr/>
        </p:nvSpPr>
        <p:spPr>
          <a:xfrm>
            <a:off x="5534581" y="8506906"/>
            <a:ext cx="21418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achersPet" panose="020B0500000000000000" pitchFamily="34" charset="0"/>
              </a:rPr>
              <a:t>Elkonin box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94A2E-B306-C76D-A356-0EEDEEEE92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>
            <a:extLst>
              <a:ext uri="{FF2B5EF4-FFF2-40B4-BE49-F238E27FC236}">
                <a16:creationId xmlns:a16="http://schemas.microsoft.com/office/drawing/2014/main" id="{33EB00E8-74EF-AD6A-ADAF-9C8B65702ED4}"/>
              </a:ext>
            </a:extLst>
          </p:cNvPr>
          <p:cNvSpPr txBox="1"/>
          <p:nvPr/>
        </p:nvSpPr>
        <p:spPr>
          <a:xfrm>
            <a:off x="1028700" y="3533775"/>
            <a:ext cx="16230600" cy="3895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00"/>
              </a:lnSpc>
            </a:pPr>
            <a:r>
              <a:rPr lang="en-US" sz="30000" dirty="0">
                <a:solidFill>
                  <a:srgbClr val="000000"/>
                </a:solidFill>
                <a:latin typeface="TeachersPet" panose="020B0500000000000000" pitchFamily="34" charset="0"/>
              </a:rPr>
              <a:t>me</a:t>
            </a:r>
          </a:p>
        </p:txBody>
      </p:sp>
      <p:sp>
        <p:nvSpPr>
          <p:cNvPr id="17" name="Freeform 8">
            <a:extLst>
              <a:ext uri="{FF2B5EF4-FFF2-40B4-BE49-F238E27FC236}">
                <a16:creationId xmlns:a16="http://schemas.microsoft.com/office/drawing/2014/main" id="{72BED35F-940D-25B1-51BD-39A4CD8A17FB}"/>
              </a:ext>
            </a:extLst>
          </p:cNvPr>
          <p:cNvSpPr/>
          <p:nvPr/>
        </p:nvSpPr>
        <p:spPr>
          <a:xfrm>
            <a:off x="9525000" y="2972165"/>
            <a:ext cx="1501726" cy="1379711"/>
          </a:xfrm>
          <a:custGeom>
            <a:avLst/>
            <a:gdLst/>
            <a:ahLst/>
            <a:cxnLst/>
            <a:rect l="l" t="t" r="r" b="b"/>
            <a:pathLst>
              <a:path w="1501726" h="1379711">
                <a:moveTo>
                  <a:pt x="0" y="0"/>
                </a:moveTo>
                <a:lnTo>
                  <a:pt x="1501726" y="0"/>
                </a:lnTo>
                <a:lnTo>
                  <a:pt x="1501726" y="1379711"/>
                </a:lnTo>
                <a:lnTo>
                  <a:pt x="0" y="1379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CC375E78-E25A-8BF4-319D-82D2D2A62D3B}"/>
              </a:ext>
            </a:extLst>
          </p:cNvPr>
          <p:cNvGraphicFramePr>
            <a:graphicFrameLocks noGrp="1"/>
          </p:cNvGraphicFramePr>
          <p:nvPr/>
        </p:nvGraphicFramePr>
        <p:xfrm>
          <a:off x="7940658" y="7117009"/>
          <a:ext cx="8779148" cy="2057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787">
                  <a:extLst>
                    <a:ext uri="{9D8B030D-6E8A-4147-A177-3AD203B41FA5}">
                      <a16:colId xmlns:a16="http://schemas.microsoft.com/office/drawing/2014/main" val="1470222438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2549877799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4104546520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1407613593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44405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DC5D40D7-E271-4242-0ED0-4D4A6296D1AA}"/>
              </a:ext>
            </a:extLst>
          </p:cNvPr>
          <p:cNvSpPr/>
          <p:nvPr/>
        </p:nvSpPr>
        <p:spPr>
          <a:xfrm>
            <a:off x="5534581" y="8506906"/>
            <a:ext cx="21418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achersPet" panose="020B0500000000000000" pitchFamily="34" charset="0"/>
              </a:rPr>
              <a:t>Elkonin box</a:t>
            </a:r>
          </a:p>
        </p:txBody>
      </p:sp>
    </p:spTree>
    <p:extLst>
      <p:ext uri="{BB962C8B-B14F-4D97-AF65-F5344CB8AC3E}">
        <p14:creationId xmlns:p14="http://schemas.microsoft.com/office/powerpoint/2010/main" val="3758740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028700" y="3533775"/>
            <a:ext cx="16230600" cy="3895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00"/>
              </a:lnSpc>
            </a:pPr>
            <a:r>
              <a:rPr lang="en-US" sz="30000" dirty="0">
                <a:solidFill>
                  <a:srgbClr val="000000"/>
                </a:solidFill>
                <a:latin typeface="TeachersPet" panose="020B0500000000000000" pitchFamily="34" charset="0"/>
              </a:rPr>
              <a:t>I</a:t>
            </a: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60215217-CB7E-9481-E473-FC5B5BEF4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063018"/>
              </p:ext>
            </p:extLst>
          </p:nvPr>
        </p:nvGraphicFramePr>
        <p:xfrm>
          <a:off x="7940658" y="7117009"/>
          <a:ext cx="8779148" cy="2057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787">
                  <a:extLst>
                    <a:ext uri="{9D8B030D-6E8A-4147-A177-3AD203B41FA5}">
                      <a16:colId xmlns:a16="http://schemas.microsoft.com/office/drawing/2014/main" val="1470222438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2549877799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4104546520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1407613593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44405"/>
                  </a:ext>
                </a:extLst>
              </a:tr>
            </a:tbl>
          </a:graphicData>
        </a:graphic>
      </p:graphicFrame>
      <p:sp>
        <p:nvSpPr>
          <p:cNvPr id="20" name="Rectangle 19">
            <a:extLst>
              <a:ext uri="{FF2B5EF4-FFF2-40B4-BE49-F238E27FC236}">
                <a16:creationId xmlns:a16="http://schemas.microsoft.com/office/drawing/2014/main" id="{847EDE57-B779-4804-D0E8-685F98E62E37}"/>
              </a:ext>
            </a:extLst>
          </p:cNvPr>
          <p:cNvSpPr/>
          <p:nvPr/>
        </p:nvSpPr>
        <p:spPr>
          <a:xfrm>
            <a:off x="5534581" y="8506906"/>
            <a:ext cx="21418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achersPet" panose="020B0500000000000000" pitchFamily="34" charset="0"/>
              </a:rPr>
              <a:t>Elkonin box</a:t>
            </a:r>
          </a:p>
        </p:txBody>
      </p:sp>
      <p:sp>
        <p:nvSpPr>
          <p:cNvPr id="21" name="Freeform 8">
            <a:extLst>
              <a:ext uri="{FF2B5EF4-FFF2-40B4-BE49-F238E27FC236}">
                <a16:creationId xmlns:a16="http://schemas.microsoft.com/office/drawing/2014/main" id="{079F352A-9226-75D6-17D1-23456D0DBB26}"/>
              </a:ext>
            </a:extLst>
          </p:cNvPr>
          <p:cNvSpPr/>
          <p:nvPr/>
        </p:nvSpPr>
        <p:spPr>
          <a:xfrm>
            <a:off x="8374087" y="2302363"/>
            <a:ext cx="1501726" cy="1379711"/>
          </a:xfrm>
          <a:custGeom>
            <a:avLst/>
            <a:gdLst/>
            <a:ahLst/>
            <a:cxnLst/>
            <a:rect l="l" t="t" r="r" b="b"/>
            <a:pathLst>
              <a:path w="1501726" h="1379711">
                <a:moveTo>
                  <a:pt x="0" y="0"/>
                </a:moveTo>
                <a:lnTo>
                  <a:pt x="1501726" y="0"/>
                </a:lnTo>
                <a:lnTo>
                  <a:pt x="1501726" y="1379711"/>
                </a:lnTo>
                <a:lnTo>
                  <a:pt x="0" y="1379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028700" y="2939545"/>
            <a:ext cx="16230600" cy="3895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00"/>
              </a:lnSpc>
            </a:pPr>
            <a:r>
              <a:rPr lang="en-US" sz="30000" dirty="0">
                <a:solidFill>
                  <a:srgbClr val="000000"/>
                </a:solidFill>
                <a:latin typeface="TeachersPet" panose="020B0500000000000000" pitchFamily="34" charset="0"/>
              </a:rPr>
              <a:t>was</a:t>
            </a:r>
          </a:p>
        </p:txBody>
      </p:sp>
      <p:sp>
        <p:nvSpPr>
          <p:cNvPr id="15" name="Freeform 8">
            <a:extLst>
              <a:ext uri="{FF2B5EF4-FFF2-40B4-BE49-F238E27FC236}">
                <a16:creationId xmlns:a16="http://schemas.microsoft.com/office/drawing/2014/main" id="{5A811CF5-681C-41A4-1A6C-8C8903F5B4B3}"/>
              </a:ext>
            </a:extLst>
          </p:cNvPr>
          <p:cNvSpPr/>
          <p:nvPr/>
        </p:nvSpPr>
        <p:spPr>
          <a:xfrm>
            <a:off x="8991600" y="2846722"/>
            <a:ext cx="1143000" cy="1015004"/>
          </a:xfrm>
          <a:custGeom>
            <a:avLst/>
            <a:gdLst/>
            <a:ahLst/>
            <a:cxnLst/>
            <a:rect l="l" t="t" r="r" b="b"/>
            <a:pathLst>
              <a:path w="1501726" h="1379711">
                <a:moveTo>
                  <a:pt x="0" y="0"/>
                </a:moveTo>
                <a:lnTo>
                  <a:pt x="1501726" y="0"/>
                </a:lnTo>
                <a:lnTo>
                  <a:pt x="1501726" y="1379711"/>
                </a:lnTo>
                <a:lnTo>
                  <a:pt x="0" y="1379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8">
            <a:extLst>
              <a:ext uri="{FF2B5EF4-FFF2-40B4-BE49-F238E27FC236}">
                <a16:creationId xmlns:a16="http://schemas.microsoft.com/office/drawing/2014/main" id="{9644CD76-9323-EAE0-F5A2-A14CBEC9F574}"/>
              </a:ext>
            </a:extLst>
          </p:cNvPr>
          <p:cNvSpPr/>
          <p:nvPr/>
        </p:nvSpPr>
        <p:spPr>
          <a:xfrm>
            <a:off x="10415707" y="2846722"/>
            <a:ext cx="1143000" cy="1015004"/>
          </a:xfrm>
          <a:custGeom>
            <a:avLst/>
            <a:gdLst/>
            <a:ahLst/>
            <a:cxnLst/>
            <a:rect l="l" t="t" r="r" b="b"/>
            <a:pathLst>
              <a:path w="1501726" h="1379711">
                <a:moveTo>
                  <a:pt x="0" y="0"/>
                </a:moveTo>
                <a:lnTo>
                  <a:pt x="1501726" y="0"/>
                </a:lnTo>
                <a:lnTo>
                  <a:pt x="1501726" y="1379711"/>
                </a:lnTo>
                <a:lnTo>
                  <a:pt x="0" y="1379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A875A5AA-38A1-0874-2EF7-8DB930D80C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311104"/>
              </p:ext>
            </p:extLst>
          </p:nvPr>
        </p:nvGraphicFramePr>
        <p:xfrm>
          <a:off x="7940658" y="7117009"/>
          <a:ext cx="8779148" cy="2057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787">
                  <a:extLst>
                    <a:ext uri="{9D8B030D-6E8A-4147-A177-3AD203B41FA5}">
                      <a16:colId xmlns:a16="http://schemas.microsoft.com/office/drawing/2014/main" val="1470222438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2549877799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4104546520"/>
                    </a:ext>
                  </a:extLst>
                </a:gridCol>
                <a:gridCol w="2194787">
                  <a:extLst>
                    <a:ext uri="{9D8B030D-6E8A-4147-A177-3AD203B41FA5}">
                      <a16:colId xmlns:a16="http://schemas.microsoft.com/office/drawing/2014/main" val="1407613593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44405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3192E30E-17D1-C279-1542-930DD5051FE9}"/>
              </a:ext>
            </a:extLst>
          </p:cNvPr>
          <p:cNvSpPr/>
          <p:nvPr/>
        </p:nvSpPr>
        <p:spPr>
          <a:xfrm>
            <a:off x="5534581" y="8506906"/>
            <a:ext cx="21418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achersPet" panose="020B0500000000000000" pitchFamily="34" charset="0"/>
              </a:rPr>
              <a:t>Elkonin box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5915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2090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Custom 2">
      <a:majorFont>
        <a:latin typeface="TeachersPet"/>
        <a:ea typeface=""/>
        <a:cs typeface=""/>
      </a:majorFont>
      <a:minorFont>
        <a:latin typeface="TeachersPe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RT WORDS - TRICKY WORDS" id="{956407E6-389E-42ED-960D-C0FDC1190A2F}" vid="{A46AD091-235B-4B95-89DE-E6EA6700E8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HEART WORDS - TRICKY WORDS</Template>
  <TotalTime>24</TotalTime>
  <Words>15</Words>
  <Application>Microsoft Office PowerPoint</Application>
  <PresentationFormat>Custom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Rastanty Cortez</vt:lpstr>
      <vt:lpstr>Arial</vt:lpstr>
      <vt:lpstr>TeachersPet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Lizette De Jager</dc:creator>
  <cp:lastModifiedBy>Lizette De Jager</cp:lastModifiedBy>
  <cp:revision>1</cp:revision>
  <dcterms:created xsi:type="dcterms:W3CDTF">2024-03-23T07:52:51Z</dcterms:created>
  <dcterms:modified xsi:type="dcterms:W3CDTF">2024-03-23T08:16:52Z</dcterms:modified>
  <dc:identifier>DAGATxnz06I</dc:identifier>
</cp:coreProperties>
</file>