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52" r:id="rId2"/>
  </p:sldMasterIdLst>
  <p:notesMasterIdLst>
    <p:notesMasterId r:id="rId30"/>
  </p:notesMasterIdLst>
  <p:sldIdLst>
    <p:sldId id="256" r:id="rId3"/>
    <p:sldId id="3527" r:id="rId4"/>
    <p:sldId id="3552" r:id="rId5"/>
    <p:sldId id="3638" r:id="rId6"/>
    <p:sldId id="3573" r:id="rId7"/>
    <p:sldId id="3665" r:id="rId8"/>
    <p:sldId id="3639" r:id="rId9"/>
    <p:sldId id="3574" r:id="rId10"/>
    <p:sldId id="3640" r:id="rId11"/>
    <p:sldId id="3575" r:id="rId12"/>
    <p:sldId id="3603" r:id="rId13"/>
    <p:sldId id="3641" r:id="rId14"/>
    <p:sldId id="3576" r:id="rId15"/>
    <p:sldId id="3642" r:id="rId16"/>
    <p:sldId id="3663" r:id="rId17"/>
    <p:sldId id="3643" r:id="rId18"/>
    <p:sldId id="3644" r:id="rId19"/>
    <p:sldId id="3645" r:id="rId20"/>
    <p:sldId id="3646" r:id="rId21"/>
    <p:sldId id="3647" r:id="rId22"/>
    <p:sldId id="3651" r:id="rId23"/>
    <p:sldId id="3664" r:id="rId24"/>
    <p:sldId id="3652" r:id="rId25"/>
    <p:sldId id="3654" r:id="rId26"/>
    <p:sldId id="3655" r:id="rId27"/>
    <p:sldId id="3656" r:id="rId28"/>
    <p:sldId id="3551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406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7D6F"/>
    <a:srgbClr val="DEBC45"/>
    <a:srgbClr val="FF2F92"/>
    <a:srgbClr val="FDFCB2"/>
    <a:srgbClr val="BCB9D8"/>
    <a:srgbClr val="8FD1C6"/>
    <a:srgbClr val="80AED0"/>
    <a:srgbClr val="7FBBB4"/>
    <a:srgbClr val="7EB9B1"/>
    <a:srgbClr val="0049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609" autoAdjust="0"/>
    <p:restoredTop sz="92457" autoAdjust="0"/>
  </p:normalViewPr>
  <p:slideViewPr>
    <p:cSldViewPr snapToGrid="0" snapToObjects="1" showGuides="1">
      <p:cViewPr varScale="1">
        <p:scale>
          <a:sx n="65" d="100"/>
          <a:sy n="65" d="100"/>
        </p:scale>
        <p:origin x="864" y="48"/>
      </p:cViewPr>
      <p:guideLst>
        <p:guide orient="horz" pos="2137"/>
        <p:guide pos="406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napToObjects="1" showGuides="1">
      <p:cViewPr varScale="1">
        <p:scale>
          <a:sx n="81" d="100"/>
          <a:sy n="81" d="100"/>
        </p:scale>
        <p:origin x="3384" y="19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6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43CC75-DF66-FA45-9965-DEEDA5EDB3B5}" type="datetimeFigureOut">
              <a:rPr lang="en-US" smtClean="0"/>
              <a:t>10/14/2021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970791-6C15-154D-AEEB-02EE055511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46385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970791-6C15-154D-AEEB-02EE0555115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47469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3637C1-0809-7247-99D9-8195A8917F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4529" y="1103724"/>
            <a:ext cx="10585327" cy="398505"/>
          </a:xfrm>
        </p:spPr>
        <p:txBody>
          <a:bodyPr>
            <a:noAutofit/>
          </a:bodyPr>
          <a:lstStyle>
            <a:lvl1pPr algn="l">
              <a:defRPr sz="2800" b="1" i="0" baseline="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5CA25E-CF18-C245-9BB5-8E40FBF338D7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334530" y="1616532"/>
            <a:ext cx="10585327" cy="4560435"/>
          </a:xfrm>
        </p:spPr>
        <p:txBody>
          <a:bodyPr>
            <a:normAutofit/>
          </a:bodyPr>
          <a:lstStyle>
            <a:lvl1pPr marL="342900" indent="-342900" algn="l">
              <a:buFont typeface="Arial" panose="020B0604020202020204" pitchFamily="34" charset="0"/>
              <a:buChar char="•"/>
              <a:defRPr sz="2400" baseline="0">
                <a:solidFill>
                  <a:schemeClr val="tx1"/>
                </a:solidFill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144011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3637C1-0809-7247-99D9-8195A8917F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4530" y="1087396"/>
            <a:ext cx="10585326" cy="414834"/>
          </a:xfrm>
        </p:spPr>
        <p:txBody>
          <a:bodyPr>
            <a:noAutofit/>
          </a:bodyPr>
          <a:lstStyle>
            <a:lvl1pPr algn="l">
              <a:defRPr sz="2800" b="1" i="0" baseline="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5CA25E-CF18-C245-9BB5-8E40FBF338D7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334529" y="1567547"/>
            <a:ext cx="10585327" cy="4838018"/>
          </a:xfrm>
        </p:spPr>
        <p:txBody>
          <a:bodyPr>
            <a:normAutofit/>
          </a:bodyPr>
          <a:lstStyle>
            <a:lvl1pPr marL="342900" indent="-342900" algn="l">
              <a:buFont typeface="Arial" panose="020B0604020202020204" pitchFamily="34" charset="0"/>
              <a:buChar char="•"/>
              <a:defRPr sz="24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14950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422650CF-D129-0944-B1B7-9BD9CBDEA9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34530" y="1649186"/>
            <a:ext cx="10585326" cy="4735285"/>
          </a:xfrm>
        </p:spPr>
        <p:txBody>
          <a:bodyPr anchor="ctr">
            <a:normAutofit/>
          </a:bodyPr>
          <a:lstStyle>
            <a:lvl1pPr marL="0" indent="0" algn="ctr">
              <a:buNone/>
              <a:defRPr sz="3200" b="1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0F3B1C3-F287-9C46-B95D-4950349E7A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4530" y="1087396"/>
            <a:ext cx="10585326" cy="414834"/>
          </a:xfrm>
        </p:spPr>
        <p:txBody>
          <a:bodyPr>
            <a:noAutofit/>
          </a:bodyPr>
          <a:lstStyle>
            <a:lvl1pPr algn="l">
              <a:defRPr sz="2800" b="1" i="0" baseline="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37692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 Content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6"/>
          <p:cNvSpPr txBox="1">
            <a:spLocks noGrp="1"/>
          </p:cNvSpPr>
          <p:nvPr>
            <p:ph type="title"/>
          </p:nvPr>
        </p:nvSpPr>
        <p:spPr>
          <a:xfrm>
            <a:off x="1342907" y="914759"/>
            <a:ext cx="1068487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1"/>
          </p:nvPr>
        </p:nvSpPr>
        <p:spPr>
          <a:xfrm>
            <a:off x="1342906" y="1600200"/>
            <a:ext cx="5113313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2"/>
          </p:nvPr>
        </p:nvSpPr>
        <p:spPr>
          <a:xfrm>
            <a:off x="6797425" y="1600200"/>
            <a:ext cx="523036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cs typeface="Calibri"/>
              <a:sym typeface="Calibri"/>
            </a:endParaRPr>
          </a:p>
        </p:txBody>
      </p:sp>
      <p:sp>
        <p:nvSpPr>
          <p:cNvPr id="43" name="Google Shape;43;p6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cs typeface="Calibri"/>
              <a:sym typeface="Calibri"/>
            </a:endParaRPr>
          </a:p>
        </p:txBody>
      </p:sp>
      <p:sp>
        <p:nvSpPr>
          <p:cNvPr id="44" name="Google Shape;44;p6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00000000-1234-1234-1234-123412341234}" type="slidenum">
              <a:rPr kumimoji="0" lang="en-ZA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cs typeface="Calibri"/>
                <a:sym typeface="Calibri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‹#›</a:t>
            </a:fld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66068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 thruBlk="1"/>
      </p:transition>
    </mc:Choice>
    <mc:Fallback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Comparison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>
            <a:spLocks noGrp="1"/>
          </p:cNvSpPr>
          <p:nvPr>
            <p:ph type="title"/>
          </p:nvPr>
        </p:nvSpPr>
        <p:spPr>
          <a:xfrm>
            <a:off x="1342907" y="924791"/>
            <a:ext cx="1068487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500"/>
              <a:buFont typeface="Arial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body" idx="1"/>
          </p:nvPr>
        </p:nvSpPr>
        <p:spPr>
          <a:xfrm>
            <a:off x="1342906" y="1724891"/>
            <a:ext cx="5154876" cy="4499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body" idx="2"/>
          </p:nvPr>
        </p:nvSpPr>
        <p:spPr>
          <a:xfrm>
            <a:off x="1342906" y="2174875"/>
            <a:ext cx="5154876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body" idx="3"/>
          </p:nvPr>
        </p:nvSpPr>
        <p:spPr>
          <a:xfrm>
            <a:off x="6705600" y="1724890"/>
            <a:ext cx="5310832" cy="4499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0" name="Google Shape;50;p7"/>
          <p:cNvSpPr txBox="1">
            <a:spLocks noGrp="1"/>
          </p:cNvSpPr>
          <p:nvPr>
            <p:ph type="body" idx="4"/>
          </p:nvPr>
        </p:nvSpPr>
        <p:spPr>
          <a:xfrm>
            <a:off x="6705600" y="2174875"/>
            <a:ext cx="5310832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51" name="Google Shape;51;p7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52" name="Google Shape;52;p7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53" name="Google Shape;53;p7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ZA"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30176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 thruBlk="1"/>
      </p:transition>
    </mc:Choice>
    <mc:Fallback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6BE02E-1FCF-4846-8C2C-0547A4D2EF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64DF0D6-80DE-FB40-890B-443DAC6265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E0EB34-9AB9-184B-AED9-37F9D7ACB0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9E54D-545E-EF49-BBA9-0C3178E725F2}" type="datetimeFigureOut">
              <a:rPr lang="en-US" smtClean="0"/>
              <a:t>10/14/2021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5B0FEB-0EF7-2F42-8F35-1003416195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DF0439-6847-FD40-9A59-BA41DB36AA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B8D2D-F85C-4648-B88B-DCE93837ED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4274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F58EED-395D-4D43-BC7D-9BEBBA067D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328C12-966D-5045-9353-7ABD94B1A5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32C55A-EC9D-1747-9D95-23CBE49BA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9E54D-545E-EF49-BBA9-0C3178E725F2}" type="datetimeFigureOut">
              <a:rPr lang="en-US" smtClean="0"/>
              <a:t>10/14/2021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9D9409-5C27-A849-8808-25915B0B9C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3CAFF2-4938-464E-BBFE-3F261D5611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B8D2D-F85C-4648-B88B-DCE93837ED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22011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CA3515-6FAF-1840-9817-62D81DBC74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2005EE-EF2C-D546-BE9E-707D2BD443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D4058C-FD20-C14C-BA08-50542B27EC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9E54D-545E-EF49-BBA9-0C3178E725F2}" type="datetimeFigureOut">
              <a:rPr lang="en-US" smtClean="0"/>
              <a:t>10/14/2021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974B8E-6CE1-374E-90C4-3DE065D7F7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C91FA0-B041-8747-A211-71EAB0A816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B8D2D-F85C-4648-B88B-DCE93837ED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846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F89B92-D15F-F846-9A17-DA33854A82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22327D-15F7-F746-B6FD-01B133D203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6969B6-A827-5A42-9331-5117791834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7B8126-C255-2140-9B43-85BC443A1D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9E54D-545E-EF49-BBA9-0C3178E725F2}" type="datetimeFigureOut">
              <a:rPr lang="en-US" smtClean="0"/>
              <a:t>10/14/2021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F354A8-9840-CE48-B386-D2DA6D4F48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D3C94B-1CC0-8548-8B80-9F55C9A45B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B8D2D-F85C-4648-B88B-DCE93837ED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6489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661AC-238F-FB4E-8540-C10A06D0C1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7E0514-220F-3F43-BC77-E55956F94E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B3AD53-C140-0D4A-88F5-19039B8D1B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8764479-678C-5D43-B008-AEAA05C30E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2EF8F8-B367-5041-964A-6C003B8FFE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B2773F2-1EC4-2646-928C-F1DA518C7F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9E54D-545E-EF49-BBA9-0C3178E725F2}" type="datetimeFigureOut">
              <a:rPr lang="en-US" smtClean="0"/>
              <a:t>10/14/2021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BB16E4F-433E-0E40-B116-3CB5647DE0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92B55E3-350D-F140-A58B-DD9E7B4FD1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B8D2D-F85C-4648-B88B-DCE93837ED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23816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99B35F-4EDC-AA41-BC1E-3E842C4031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1CDBFE9-A665-C84D-88A4-E59D293358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9E54D-545E-EF49-BBA9-0C3178E725F2}" type="datetimeFigureOut">
              <a:rPr lang="en-US" smtClean="0"/>
              <a:t>10/14/2021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F9700E-01E0-A34D-9698-EF251B8CD5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5EFC064-C8B4-C84D-B36A-87750AD7C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B8D2D-F85C-4648-B88B-DCE93837ED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05624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D265DC4-328B-BB41-92DB-C422BFA25D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9E54D-545E-EF49-BBA9-0C3178E725F2}" type="datetimeFigureOut">
              <a:rPr lang="en-US" smtClean="0"/>
              <a:t>10/14/2021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54DE0D9-D24A-1745-907C-1A5A5E56DB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0BBD05C-E756-5840-929B-880F6C0161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B8D2D-F85C-4648-B88B-DCE93837ED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6938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1FA799-071A-D14C-BB12-1B6F45F03E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2D74EB-8A1E-A34D-9462-71BC5D56F7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C48A42-5501-D341-BBEF-C61FEAA1F2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852613-70A0-E74D-808E-843BE2C98D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9E54D-545E-EF49-BBA9-0C3178E725F2}" type="datetimeFigureOut">
              <a:rPr lang="en-US" smtClean="0"/>
              <a:t>10/14/2021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B1F20B-E973-D647-A1D8-AC0293B292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2EC49C-1F29-E94D-9BA1-EB6974A02E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B8D2D-F85C-4648-B88B-DCE93837ED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64304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5B2A29-00F7-D341-9440-8C5D8D14FA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D47CFFC-28FE-C840-B66D-EFC9FF55373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29F66BE-7C73-4E42-93A5-D7D781702E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FF5E02-A93F-4448-A744-1E440C6559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9E54D-545E-EF49-BBA9-0C3178E725F2}" type="datetimeFigureOut">
              <a:rPr lang="en-US" smtClean="0"/>
              <a:t>10/14/2021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7ABEE7-7C98-7A40-BBA4-4111B83E43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775572-9673-694F-A1E2-C6B57DDD38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B8D2D-F85C-4648-B88B-DCE93837ED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78260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BB7BCD-65FE-B644-9866-E3C0D20DAE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9761615-B9AC-9745-A82F-0990741C1E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91B843-32C8-3748-A7F7-2C2613C3BF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9E54D-545E-EF49-BBA9-0C3178E725F2}" type="datetimeFigureOut">
              <a:rPr lang="en-US" smtClean="0"/>
              <a:t>10/14/2021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1E7954-CE3D-9E45-B496-9F8DEDA397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826B9B-1458-6442-B626-E6566F4601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B8D2D-F85C-4648-B88B-DCE93837ED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9598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C55E244-2D04-0D47-8E9E-B0B5C0CEAE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DCD195-D520-354E-9BA1-16F1EAD030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89E798-C3FD-6447-BB92-14C1B369D3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9E54D-545E-EF49-BBA9-0C3178E725F2}" type="datetimeFigureOut">
              <a:rPr lang="en-US" smtClean="0"/>
              <a:t>10/14/2021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0F9CFA-37A5-834E-BE55-336D5B602A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D9773C-52E9-AC48-B6C6-6D05803C47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B8D2D-F85C-4648-B88B-DCE93837ED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9605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568D9F-41F6-584F-A60F-4D2955A252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1" y="365125"/>
            <a:ext cx="10896599" cy="29495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718335-4244-2140-8DCF-93F21CB293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1" y="3461657"/>
            <a:ext cx="10896599" cy="7511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6255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49" r:id="rId3"/>
    <p:sldLayoutId id="2147483665" r:id="rId4"/>
    <p:sldLayoutId id="2147483666" r:id="rId5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0" indent="0" algn="ctr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b="1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0FC2ADA-F53E-814C-90AD-21E8137EB2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6DD652-EEE7-F24B-9515-22B0CA5F54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0CC879-60F1-DD45-8470-F42EFC88FDB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A9E54D-545E-EF49-BBA9-0C3178E725F2}" type="datetimeFigureOut">
              <a:rPr lang="en-US" smtClean="0"/>
              <a:t>10/14/2021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17FE70-0FA2-BA43-9D62-1FB39BF823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04A89-C35B-5047-A53D-C55FEBB5C3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B8D2D-F85C-4648-B88B-DCE93837ED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817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.e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93C1C0-4C1F-B74B-80AF-40A02043A7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7175" y="771524"/>
            <a:ext cx="11630025" cy="2932126"/>
          </a:xfrm>
        </p:spPr>
        <p:txBody>
          <a:bodyPr>
            <a:normAutofit/>
          </a:bodyPr>
          <a:lstStyle/>
          <a:p>
            <a:pPr algn="ctr"/>
            <a:r>
              <a:rPr lang="en-US" sz="3200" dirty="0">
                <a:latin typeface="Arial Black" panose="020B0A04020102020204" pitchFamily="34" charset="0"/>
                <a:cs typeface="Arial" pitchFamily="34" charset="0"/>
              </a:rPr>
              <a:t>NATURAL SCIENCES &amp; TECHNOLOGY</a:t>
            </a:r>
            <a:br>
              <a:rPr lang="en-US" sz="3200" dirty="0">
                <a:latin typeface="Arial Black" panose="020B0A04020102020204" pitchFamily="34" charset="0"/>
                <a:cs typeface="Arial" pitchFamily="34" charset="0"/>
              </a:rPr>
            </a:br>
            <a:br>
              <a:rPr lang="en-US" sz="3200" dirty="0">
                <a:latin typeface="Arial Black" panose="020B0A04020102020204" pitchFamily="34" charset="0"/>
                <a:cs typeface="Arial" pitchFamily="34" charset="0"/>
              </a:rPr>
            </a:br>
            <a:r>
              <a:rPr lang="en-US" sz="3200" dirty="0">
                <a:latin typeface="Arial Black" panose="020B0A04020102020204" pitchFamily="34" charset="0"/>
                <a:cs typeface="Arial" pitchFamily="34" charset="0"/>
              </a:rPr>
              <a:t>PLANET EARTH &amp; BEYOND</a:t>
            </a:r>
            <a:br>
              <a:rPr lang="en-US" sz="3200" dirty="0">
                <a:latin typeface="Arial Black" panose="020B0A04020102020204" pitchFamily="34" charset="0"/>
                <a:cs typeface="Arial" pitchFamily="34" charset="0"/>
              </a:rPr>
            </a:br>
            <a:br>
              <a:rPr lang="en-US" sz="3200" dirty="0">
                <a:latin typeface="Arial Black" panose="020B0A04020102020204" pitchFamily="34" charset="0"/>
                <a:cs typeface="Arial" pitchFamily="34" charset="0"/>
              </a:rPr>
            </a:br>
            <a:r>
              <a:rPr lang="en-US" sz="3200" dirty="0">
                <a:latin typeface="Arial Black" panose="020B0A04020102020204" pitchFamily="34" charset="0"/>
                <a:cs typeface="Arial" pitchFamily="34" charset="0"/>
              </a:rPr>
              <a:t>GRADE 5</a:t>
            </a:r>
            <a:br>
              <a:rPr lang="en-US" sz="2400" dirty="0">
                <a:latin typeface="Arial Narrow" panose="020B0606020202030204" pitchFamily="34" charset="0"/>
                <a:cs typeface="Arial" pitchFamily="34" charset="0"/>
              </a:rPr>
            </a:br>
            <a:endParaRPr lang="en-US" sz="2000" b="1" dirty="0">
              <a:solidFill>
                <a:schemeClr val="bg1"/>
              </a:solidFill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0C774AC-01B6-654B-896A-6F5992115C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80625"/>
            <a:ext cx="9144000" cy="887819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Arial Black" panose="020B0A04020102020204" pitchFamily="34" charset="0"/>
                <a:cs typeface="Arial" panose="020B0604020202020204" pitchFamily="34" charset="0"/>
              </a:rPr>
              <a:t>Term 4 </a:t>
            </a:r>
            <a:r>
              <a:rPr lang="en-US" sz="3600" dirty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2021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092FF37-EEAC-4BC3-B43C-8FCAF829D228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7542409" y="5191912"/>
            <a:ext cx="1601591" cy="1420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1118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66BFDC-1172-2145-8BD8-D61592F1E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4530" y="1128036"/>
            <a:ext cx="10585326" cy="414834"/>
          </a:xfrm>
        </p:spPr>
        <p:txBody>
          <a:bodyPr/>
          <a:lstStyle/>
          <a:p>
            <a:r>
              <a:rPr lang="en-ZA" dirty="0"/>
              <a:t>CONTENTS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334530" y="1954751"/>
            <a:ext cx="10585326" cy="40883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spcBef>
                <a:spcPct val="20000"/>
              </a:spcBef>
            </a:pPr>
            <a:r>
              <a:rPr lang="en-ZA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this Strand you are going to learn about:</a:t>
            </a:r>
          </a:p>
          <a:p>
            <a:pPr marL="457200" lvl="0" indent="-457200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ZA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Planet Earth</a:t>
            </a:r>
          </a:p>
          <a:p>
            <a:pPr marL="457200" lvl="0" indent="-457200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ZA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Surface of the Earth</a:t>
            </a:r>
          </a:p>
          <a:p>
            <a:pPr marL="457200" lvl="0" indent="-457200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ZA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Sedimentary Rocks</a:t>
            </a:r>
          </a:p>
          <a:p>
            <a:pPr marL="457200" lvl="0" indent="-457200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ZA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Fossils</a:t>
            </a:r>
          </a:p>
        </p:txBody>
      </p:sp>
    </p:spTree>
    <p:extLst>
      <p:ext uri="{BB962C8B-B14F-4D97-AF65-F5344CB8AC3E}">
        <p14:creationId xmlns:p14="http://schemas.microsoft.com/office/powerpoint/2010/main" val="38759613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66BFDC-1172-2145-8BD8-D61592F1E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4530" y="1128036"/>
            <a:ext cx="10585326" cy="414834"/>
          </a:xfrm>
        </p:spPr>
        <p:txBody>
          <a:bodyPr/>
          <a:lstStyle/>
          <a:p>
            <a:r>
              <a:rPr lang="en-ZA" dirty="0"/>
              <a:t>ASSESSMENT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1334530" y="1702192"/>
            <a:ext cx="10585326" cy="44946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</a:pPr>
            <a:r>
              <a:rPr lang="en-ZA" sz="3200" dirty="0">
                <a:latin typeface="Arial" panose="020B0604020202020204" pitchFamily="34" charset="0"/>
                <a:cs typeface="Arial" panose="020B0604020202020204" pitchFamily="34" charset="0"/>
              </a:rPr>
              <a:t>At the end of this Teaching and Learning Unit, you must be able to:</a:t>
            </a:r>
          </a:p>
          <a:p>
            <a:pPr marL="457200" lvl="0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Describe the Earth’s movement on its own axis</a:t>
            </a:r>
          </a:p>
          <a:p>
            <a:pPr marL="457200" lvl="0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Demonstrate the Earth’s movement in its orbit around the Sun </a:t>
            </a:r>
          </a:p>
          <a:p>
            <a:pPr marL="457200" lvl="0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Identify the main elements (soil, air, water, sunlight) that support life on Earth</a:t>
            </a:r>
          </a:p>
          <a:p>
            <a:pPr marL="457200" lvl="0" indent="-457200">
              <a:lnSpc>
                <a:spcPct val="15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Identify and describe different soil types correctly</a:t>
            </a:r>
          </a:p>
        </p:txBody>
      </p:sp>
    </p:spTree>
    <p:extLst>
      <p:ext uri="{BB962C8B-B14F-4D97-AF65-F5344CB8AC3E}">
        <p14:creationId xmlns:p14="http://schemas.microsoft.com/office/powerpoint/2010/main" val="32334438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66BFDC-1172-2145-8BD8-D61592F1E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4530" y="1128036"/>
            <a:ext cx="10585326" cy="414834"/>
          </a:xfrm>
        </p:spPr>
        <p:txBody>
          <a:bodyPr/>
          <a:lstStyle/>
          <a:p>
            <a:r>
              <a:rPr lang="en-ZA" dirty="0"/>
              <a:t>ASSESSMENT CONT.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1236054" y="1749114"/>
            <a:ext cx="10585327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</a:pPr>
            <a:r>
              <a:rPr lang="en-ZA" sz="3200" dirty="0">
                <a:latin typeface="Arial" panose="020B0604020202020204" pitchFamily="34" charset="0"/>
                <a:cs typeface="Arial" panose="020B0604020202020204" pitchFamily="34" charset="0"/>
              </a:rPr>
              <a:t>At the end of this Teaching and Learning Unit, you must be able to: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0" indent="-457200">
              <a:lnSpc>
                <a:spcPct val="15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Explain the formation of sedimentary rock</a:t>
            </a:r>
          </a:p>
          <a:p>
            <a:pPr marL="457200" lvl="0" indent="-457200">
              <a:lnSpc>
                <a:spcPct val="15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Distinguish between body and trace fossils</a:t>
            </a:r>
          </a:p>
          <a:p>
            <a:pPr marL="457200" lvl="0" indent="-457200">
              <a:lnSpc>
                <a:spcPct val="15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Explain aspects of South Africa’s fossil record </a:t>
            </a:r>
          </a:p>
          <a:p>
            <a:pPr lvl="0">
              <a:spcBef>
                <a:spcPts val="600"/>
              </a:spcBef>
            </a:pPr>
            <a:endParaRPr lang="en-ZA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70152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66BFDC-1172-2145-8BD8-D61592F1E7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Earth moves - Rotation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2D9F0A-CB43-434C-800C-258FFCB23A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42906" y="1600200"/>
            <a:ext cx="7013303" cy="4525963"/>
          </a:xfrm>
        </p:spPr>
        <p:txBody>
          <a:bodyPr/>
          <a:lstStyle/>
          <a:p>
            <a:pPr marL="76200" indent="0">
              <a:lnSpc>
                <a:spcPct val="150000"/>
              </a:lnSpc>
              <a:buNone/>
            </a:pPr>
            <a:r>
              <a:rPr lang="en-ZA" sz="2600" dirty="0"/>
              <a:t>Rotation of the Earth</a:t>
            </a:r>
          </a:p>
          <a:p>
            <a:pPr>
              <a:lnSpc>
                <a:spcPct val="150000"/>
              </a:lnSpc>
            </a:pPr>
            <a:r>
              <a:rPr lang="en-US" dirty="0"/>
              <a:t>The Earth spins on its own axis</a:t>
            </a:r>
          </a:p>
          <a:p>
            <a:pPr>
              <a:lnSpc>
                <a:spcPct val="150000"/>
              </a:lnSpc>
            </a:pPr>
            <a:r>
              <a:rPr lang="en-US" dirty="0"/>
              <a:t>This spin of the Earth on its axis is called </a:t>
            </a:r>
            <a:r>
              <a:rPr lang="en-US" dirty="0">
                <a:highlight>
                  <a:srgbClr val="FF0000"/>
                </a:highlight>
              </a:rPr>
              <a:t>Rotation. </a:t>
            </a:r>
          </a:p>
          <a:p>
            <a:pPr>
              <a:lnSpc>
                <a:spcPct val="150000"/>
              </a:lnSpc>
            </a:pPr>
            <a:r>
              <a:rPr lang="en-US" dirty="0"/>
              <a:t>One complete Rotation of the Earth on its own axis takes </a:t>
            </a:r>
            <a:r>
              <a:rPr lang="en-US" dirty="0">
                <a:highlight>
                  <a:srgbClr val="FF0000"/>
                </a:highlight>
              </a:rPr>
              <a:t>24 hours.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tx1"/>
                </a:solidFill>
              </a:rPr>
              <a:t>This Rotation causes </a:t>
            </a:r>
            <a:r>
              <a:rPr lang="en-US" dirty="0">
                <a:solidFill>
                  <a:schemeClr val="tx1"/>
                </a:solidFill>
                <a:highlight>
                  <a:srgbClr val="FF0000"/>
                </a:highlight>
              </a:rPr>
              <a:t>Day</a:t>
            </a:r>
            <a:r>
              <a:rPr lang="en-US" dirty="0">
                <a:solidFill>
                  <a:schemeClr val="tx1"/>
                </a:solidFill>
              </a:rPr>
              <a:t> and </a:t>
            </a:r>
            <a:r>
              <a:rPr lang="en-US" dirty="0">
                <a:solidFill>
                  <a:schemeClr val="tx1"/>
                </a:solidFill>
                <a:highlight>
                  <a:srgbClr val="FF0000"/>
                </a:highlight>
              </a:rPr>
              <a:t>Night.</a:t>
            </a:r>
          </a:p>
          <a:p>
            <a:endParaRPr lang="en-ZA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107588A-2406-473E-A792-CCC0D7B746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25172" y="260252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13699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 thruBlk="1"/>
      </p:transition>
    </mc:Choice>
    <mc:Fallback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66BFDC-1172-2145-8BD8-D61592F1E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560" y="914759"/>
            <a:ext cx="10684879" cy="365125"/>
          </a:xfrm>
        </p:spPr>
        <p:txBody>
          <a:bodyPr/>
          <a:lstStyle/>
          <a:p>
            <a:r>
              <a:rPr lang="en-US" sz="3600" dirty="0"/>
              <a:t>The Earth’s Rotation Simulation – MP4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107588A-2406-473E-A792-CCC0D7B746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25172" y="260252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ZA"/>
          </a:p>
        </p:txBody>
      </p:sp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AA1BC7D8-EB7A-4CB7-8918-3E1884F0FEA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71559421"/>
              </p:ext>
            </p:extLst>
          </p:nvPr>
        </p:nvGraphicFramePr>
        <p:xfrm>
          <a:off x="4086617" y="2197511"/>
          <a:ext cx="6604805" cy="20579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Packager Shell Object" showAsIcon="1" r:id="rId3" imgW="2533595" imgH="514178" progId="Package">
                  <p:embed/>
                </p:oleObj>
              </mc:Choice>
              <mc:Fallback>
                <p:oleObj name="Packager Shell Object" showAsIcon="1" r:id="rId3" imgW="2533595" imgH="514178" progId="Package">
                  <p:embed/>
                  <p:pic>
                    <p:nvPicPr>
                      <p:cNvPr id="7" name="Object 6">
                        <a:extLst>
                          <a:ext uri="{FF2B5EF4-FFF2-40B4-BE49-F238E27FC236}">
                            <a16:creationId xmlns:a16="http://schemas.microsoft.com/office/drawing/2014/main" id="{58A87D07-902E-4D8C-9D1E-93A9B3E1AD5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86617" y="2197511"/>
                        <a:ext cx="6604805" cy="205796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95426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 thruBlk="1"/>
      </p:transition>
    </mc:Choice>
    <mc:Fallback xmlns="">
      <p:transition spd="slow">
        <p:fade thruBlk="1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66BFDC-1172-2145-8BD8-D61592F1E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4530" y="1128036"/>
            <a:ext cx="10585326" cy="414834"/>
          </a:xfrm>
        </p:spPr>
        <p:txBody>
          <a:bodyPr/>
          <a:lstStyle/>
          <a:p>
            <a:r>
              <a:rPr lang="en-US" dirty="0"/>
              <a:t>The Earth moves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0C42584-653E-480F-A528-99FFDB709853}"/>
              </a:ext>
            </a:extLst>
          </p:cNvPr>
          <p:cNvSpPr txBox="1"/>
          <p:nvPr/>
        </p:nvSpPr>
        <p:spPr>
          <a:xfrm>
            <a:off x="1236056" y="1543016"/>
            <a:ext cx="1068380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The Earth </a:t>
            </a:r>
            <a:r>
              <a:rPr lang="en-US" sz="3200" b="1" dirty="0">
                <a:highlight>
                  <a:srgbClr val="FFFF00"/>
                </a:highlight>
              </a:rPr>
              <a:t>orbits</a:t>
            </a:r>
            <a:r>
              <a:rPr lang="en-US" sz="3200" b="1" dirty="0"/>
              <a:t> </a:t>
            </a:r>
            <a:r>
              <a:rPr lang="en-US" sz="3200" dirty="0"/>
              <a:t>(moves around) the</a:t>
            </a:r>
            <a:r>
              <a:rPr lang="en-US" sz="3200" b="1" dirty="0"/>
              <a:t> Sun.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/>
              <a:t>This orbital movement of the Earth around the Sun is called </a:t>
            </a:r>
            <a:r>
              <a:rPr lang="en-US" sz="3200" b="1" dirty="0">
                <a:highlight>
                  <a:srgbClr val="FFFF00"/>
                </a:highlight>
              </a:rPr>
              <a:t>Revolution.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One complete Revolution takes </a:t>
            </a:r>
            <a:r>
              <a:rPr lang="en-US" sz="3200" dirty="0">
                <a:highlight>
                  <a:srgbClr val="FFFF00"/>
                </a:highlight>
              </a:rPr>
              <a:t>365 days</a:t>
            </a:r>
            <a:r>
              <a:rPr lang="en-US" sz="3200" dirty="0"/>
              <a:t>. (Whole year)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/>
              <a:t>The Revolution of the Earth around the Sun causes changes in </a:t>
            </a:r>
            <a:r>
              <a:rPr lang="en-US" sz="3200" b="1" dirty="0">
                <a:highlight>
                  <a:srgbClr val="FFFF00"/>
                </a:highlight>
              </a:rPr>
              <a:t>Seasons</a:t>
            </a:r>
            <a:r>
              <a:rPr lang="en-US" sz="3200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/>
              <a:t>Seasons of the year are: </a:t>
            </a:r>
            <a:r>
              <a:rPr lang="en-US" sz="3200" b="1" dirty="0">
                <a:highlight>
                  <a:srgbClr val="FFFF00"/>
                </a:highlight>
              </a:rPr>
              <a:t>Autumn</a:t>
            </a:r>
            <a:r>
              <a:rPr lang="en-US" sz="3200" b="1" dirty="0"/>
              <a:t>, </a:t>
            </a:r>
            <a:r>
              <a:rPr lang="en-US" sz="3200" b="1" dirty="0">
                <a:highlight>
                  <a:srgbClr val="D67D6F"/>
                </a:highlight>
              </a:rPr>
              <a:t>Winter</a:t>
            </a:r>
            <a:r>
              <a:rPr lang="en-US" sz="3200" b="1" dirty="0"/>
              <a:t>, </a:t>
            </a:r>
            <a:r>
              <a:rPr lang="en-US" sz="3200" b="1" dirty="0">
                <a:highlight>
                  <a:srgbClr val="00FF00"/>
                </a:highlight>
              </a:rPr>
              <a:t>Spring</a:t>
            </a:r>
            <a:r>
              <a:rPr lang="en-US" sz="3200" b="1" dirty="0"/>
              <a:t> and </a:t>
            </a:r>
            <a:r>
              <a:rPr lang="en-US" sz="3200" b="1" dirty="0">
                <a:highlight>
                  <a:srgbClr val="00FFFF"/>
                </a:highlight>
              </a:rPr>
              <a:t>Summer</a:t>
            </a:r>
            <a:r>
              <a:rPr lang="en-US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502444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66BFDC-1172-2145-8BD8-D61592F1E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4530" y="1128036"/>
            <a:ext cx="10585326" cy="414834"/>
          </a:xfrm>
        </p:spPr>
        <p:txBody>
          <a:bodyPr/>
          <a:lstStyle/>
          <a:p>
            <a:r>
              <a:rPr lang="en-ZA" dirty="0"/>
              <a:t>SURFACE OF THE EARTH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1188726" y="1682457"/>
            <a:ext cx="10585326" cy="22929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</a:pPr>
            <a:r>
              <a:rPr lang="en-ZA" sz="3200" dirty="0">
                <a:latin typeface="Arial" panose="020B0604020202020204" pitchFamily="34" charset="0"/>
                <a:cs typeface="Arial" panose="020B0604020202020204" pitchFamily="34" charset="0"/>
              </a:rPr>
              <a:t>Surface of the Earth is called the Crust.</a:t>
            </a:r>
          </a:p>
          <a:p>
            <a:pPr lvl="0">
              <a:spcBef>
                <a:spcPts val="600"/>
              </a:spcBef>
            </a:pPr>
            <a:endParaRPr lang="en-ZA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spcBef>
                <a:spcPts val="600"/>
              </a:spcBef>
            </a:pPr>
            <a:endParaRPr lang="en-ZA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spcBef>
                <a:spcPts val="600"/>
              </a:spcBef>
            </a:pPr>
            <a:endParaRPr lang="en-ZA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034C81F-1844-42E2-BF77-B8C3372894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4764" y="2293035"/>
            <a:ext cx="5047608" cy="4051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9797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66BFDC-1172-2145-8BD8-D61592F1E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4530" y="1128036"/>
            <a:ext cx="10585326" cy="414834"/>
          </a:xfrm>
        </p:spPr>
        <p:txBody>
          <a:bodyPr/>
          <a:lstStyle/>
          <a:p>
            <a:r>
              <a:rPr lang="en-ZA" dirty="0"/>
              <a:t>THE CRUST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1301268" y="1774645"/>
            <a:ext cx="10585326" cy="22929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ZA" sz="3200" dirty="0">
                <a:latin typeface="Arial" panose="020B0604020202020204" pitchFamily="34" charset="0"/>
                <a:cs typeface="Arial" panose="020B0604020202020204" pitchFamily="34" charset="0"/>
              </a:rPr>
              <a:t>Surface of the Earth is called the Crust.</a:t>
            </a:r>
          </a:p>
          <a:p>
            <a:pPr marL="457200" lvl="0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ZA" sz="3200" dirty="0">
                <a:latin typeface="Arial" panose="020B0604020202020204" pitchFamily="34" charset="0"/>
                <a:cs typeface="Arial" panose="020B0604020202020204" pitchFamily="34" charset="0"/>
              </a:rPr>
              <a:t>The Crust consists of Rocks and Soil.</a:t>
            </a:r>
          </a:p>
          <a:p>
            <a:pPr marL="457200" lvl="0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ZA" sz="3200" dirty="0">
                <a:latin typeface="Arial" panose="020B0604020202020204" pitchFamily="34" charset="0"/>
                <a:cs typeface="Arial" panose="020B0604020202020204" pitchFamily="34" charset="0"/>
              </a:rPr>
              <a:t>Soil, Air, Water, and Sunlight support life on Earth.</a:t>
            </a:r>
          </a:p>
          <a:p>
            <a:pPr lvl="0">
              <a:spcBef>
                <a:spcPts val="600"/>
              </a:spcBef>
            </a:pPr>
            <a:endParaRPr lang="en-ZA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6DAAC44-AAD2-46ED-986A-A4D040E23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5563" y="3669396"/>
            <a:ext cx="3755415" cy="288599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4612410-3107-4A9A-A097-0A06AC48CC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14990" y="3500305"/>
            <a:ext cx="2998431" cy="297053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424C461-BE8F-48D7-8D7B-62B972F7D2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25273" y="3669396"/>
            <a:ext cx="3128721" cy="2874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2282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66BFDC-1172-2145-8BD8-D61592F1E7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SOIL COMES FROM ROCKS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C01B150-CA80-49F5-B9D9-9090C3CB36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42906" y="1600200"/>
            <a:ext cx="6155174" cy="4525963"/>
          </a:xfrm>
        </p:spPr>
        <p:txBody>
          <a:bodyPr/>
          <a:lstStyle/>
          <a:p>
            <a:r>
              <a:rPr lang="en-ZA" sz="3200" dirty="0"/>
              <a:t>The land is made up of Rocks, subsoil and top soil.</a:t>
            </a:r>
          </a:p>
          <a:p>
            <a:r>
              <a:rPr lang="en-ZA" sz="3200" dirty="0"/>
              <a:t>Soil support life on Earth</a:t>
            </a:r>
          </a:p>
          <a:p>
            <a:r>
              <a:rPr lang="en-ZA" sz="3200" dirty="0"/>
              <a:t>Top soil lies on the surface</a:t>
            </a:r>
          </a:p>
          <a:p>
            <a:r>
              <a:rPr lang="en-ZA" sz="3200" dirty="0"/>
              <a:t>Top soil is formed when rocks break up into small grains over time.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E86065D-43D3-4D98-91D4-E9FD2436D1FF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7385537" y="1600200"/>
            <a:ext cx="4642247" cy="4525963"/>
          </a:xfrm>
        </p:spPr>
        <p:txBody>
          <a:bodyPr/>
          <a:lstStyle/>
          <a:p>
            <a:pPr marL="76200" indent="0">
              <a:buNone/>
            </a:pPr>
            <a:r>
              <a:rPr lang="en-ZA" dirty="0"/>
              <a:t>Soil Layers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75D3AEE-85F3-4C68-A73D-F9CC2821BE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78963" y="1600200"/>
            <a:ext cx="2878234" cy="4249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76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 thruBlk="1"/>
      </p:transition>
    </mc:Choice>
    <mc:Fallback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66BFDC-1172-2145-8BD8-D61592F1E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4530" y="1128036"/>
            <a:ext cx="10585326" cy="414834"/>
          </a:xfrm>
        </p:spPr>
        <p:txBody>
          <a:bodyPr/>
          <a:lstStyle/>
          <a:p>
            <a:r>
              <a:rPr lang="en-ZA" dirty="0"/>
              <a:t>SOIL TYPES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1301268" y="1586090"/>
            <a:ext cx="10585326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Soil is usually a mixture of different types of soil grains in</a:t>
            </a:r>
          </a:p>
          <a:p>
            <a:pPr lvl="0">
              <a:spcBef>
                <a:spcPts val="600"/>
              </a:spcBef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different proportions</a:t>
            </a:r>
          </a:p>
          <a:p>
            <a:pPr marL="457200" lvl="0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Sandy soil – has a high proportion of course sand grains</a:t>
            </a:r>
          </a:p>
          <a:p>
            <a:pPr marL="457200" lvl="0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Clayey soil – has a high proportion of fine grains of clay</a:t>
            </a:r>
          </a:p>
          <a:p>
            <a:pPr marL="457200" lvl="0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Loamy soil – has a mixture of sand, clay and other soil grains</a:t>
            </a:r>
          </a:p>
        </p:txBody>
      </p:sp>
    </p:spTree>
    <p:extLst>
      <p:ext uri="{BB962C8B-B14F-4D97-AF65-F5344CB8AC3E}">
        <p14:creationId xmlns:p14="http://schemas.microsoft.com/office/powerpoint/2010/main" val="6401265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66BFDC-1172-2145-8BD8-D61592F1E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4530" y="1128036"/>
            <a:ext cx="10585326" cy="414834"/>
          </a:xfrm>
        </p:spPr>
        <p:txBody>
          <a:bodyPr/>
          <a:lstStyle/>
          <a:p>
            <a:r>
              <a:rPr lang="en-ZA" dirty="0"/>
              <a:t>SOIL TYPES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2F99C54-0070-43DE-A3EE-FBA0B8FF8FAE}"/>
              </a:ext>
            </a:extLst>
          </p:cNvPr>
          <p:cNvSpPr txBox="1"/>
          <p:nvPr/>
        </p:nvSpPr>
        <p:spPr>
          <a:xfrm>
            <a:off x="1334530" y="1542870"/>
            <a:ext cx="10585326" cy="48542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000" dirty="0"/>
              <a:t>Loam Soil 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000" dirty="0"/>
              <a:t>Loamy garden soil is best for all plants. </a:t>
            </a:r>
          </a:p>
          <a:p>
            <a:pPr marL="457200" indent="-4572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3000" dirty="0"/>
              <a:t>Loam soil contains decayed plant and animal materials.</a:t>
            </a:r>
          </a:p>
          <a:p>
            <a:pPr marL="457200" indent="-4572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3000" dirty="0"/>
              <a:t>The loam soil also contains air, water, and a very small living organisms in it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000" dirty="0"/>
              <a:t>Soil forms very slowly in nature and once topsoil is lost it</a:t>
            </a:r>
          </a:p>
          <a:p>
            <a:pPr>
              <a:lnSpc>
                <a:spcPct val="150000"/>
              </a:lnSpc>
            </a:pPr>
            <a:r>
              <a:rPr lang="en-US" sz="3000" dirty="0"/>
              <a:t>     cannot be replaced, and thus we need to conserve it.</a:t>
            </a:r>
          </a:p>
        </p:txBody>
      </p:sp>
    </p:spTree>
    <p:extLst>
      <p:ext uri="{BB962C8B-B14F-4D97-AF65-F5344CB8AC3E}">
        <p14:creationId xmlns:p14="http://schemas.microsoft.com/office/powerpoint/2010/main" val="32363062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66BFDC-1172-2145-8BD8-D61592F1E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4530" y="1128036"/>
            <a:ext cx="10585326" cy="414834"/>
          </a:xfrm>
        </p:spPr>
        <p:txBody>
          <a:bodyPr/>
          <a:lstStyle/>
          <a:p>
            <a:r>
              <a:rPr lang="en-US" dirty="0"/>
              <a:t>S</a:t>
            </a:r>
            <a:r>
              <a:rPr lang="en-ZA" dirty="0"/>
              <a:t>EDIMENTARY ROCK</a:t>
            </a: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B5FC5F2-A6A9-4EAB-B410-F43D3291C5D2}"/>
              </a:ext>
            </a:extLst>
          </p:cNvPr>
          <p:cNvSpPr txBox="1"/>
          <p:nvPr/>
        </p:nvSpPr>
        <p:spPr>
          <a:xfrm>
            <a:off x="1334530" y="1621809"/>
            <a:ext cx="10585326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/>
              <a:t>Formation of sedimentary rock</a:t>
            </a:r>
          </a:p>
          <a:p>
            <a:pPr>
              <a:lnSpc>
                <a:spcPct val="150000"/>
              </a:lnSpc>
            </a:pPr>
            <a:r>
              <a:rPr lang="en-US" sz="3200" dirty="0"/>
              <a:t>Sedimentary rocks are formed over a very long time through the following processes and sequence:</a:t>
            </a:r>
          </a:p>
          <a:p>
            <a:pPr marL="514350" indent="-5143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Rocks break down into small grains.</a:t>
            </a:r>
          </a:p>
          <a:p>
            <a:pPr marL="514350" indent="-5143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Mud and sand is moved by wind and water.</a:t>
            </a: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en-US" sz="3200" dirty="0"/>
              <a:t>Mud and sand gets deposited in low lying areas over time, new layers of mud and sand are deposited on top of existing layers.</a:t>
            </a:r>
          </a:p>
        </p:txBody>
      </p:sp>
    </p:spTree>
    <p:extLst>
      <p:ext uri="{BB962C8B-B14F-4D97-AF65-F5344CB8AC3E}">
        <p14:creationId xmlns:p14="http://schemas.microsoft.com/office/powerpoint/2010/main" val="17009692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66BFDC-1172-2145-8BD8-D61592F1E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4530" y="1128036"/>
            <a:ext cx="10585326" cy="414834"/>
          </a:xfrm>
        </p:spPr>
        <p:txBody>
          <a:bodyPr/>
          <a:lstStyle/>
          <a:p>
            <a:r>
              <a:rPr lang="en-US" dirty="0"/>
              <a:t>S</a:t>
            </a:r>
            <a:r>
              <a:rPr lang="en-ZA" dirty="0"/>
              <a:t>EDIMENTARY ROCK</a:t>
            </a: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B5FC5F2-A6A9-4EAB-B410-F43D3291C5D2}"/>
              </a:ext>
            </a:extLst>
          </p:cNvPr>
          <p:cNvSpPr txBox="1"/>
          <p:nvPr/>
        </p:nvSpPr>
        <p:spPr>
          <a:xfrm>
            <a:off x="1334530" y="1621809"/>
            <a:ext cx="10585326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Mud and sand gets deposited in low lying areas over time, new layers of mud and sand are deposited on top of existing layers.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After a very long time, these layers become compacted</a:t>
            </a:r>
          </a:p>
          <a:p>
            <a:r>
              <a:rPr lang="en-US" sz="3200" dirty="0"/>
              <a:t>    and hardened and form sedimentary rock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Sedimentary rocks always have visible layers within the rock.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Examples of sedimentary rock are Shale, Sandstone and Limestone.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5592181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66BFDC-1172-2145-8BD8-D61592F1E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4530" y="1128036"/>
            <a:ext cx="10585326" cy="414834"/>
          </a:xfrm>
        </p:spPr>
        <p:txBody>
          <a:bodyPr/>
          <a:lstStyle/>
          <a:p>
            <a:r>
              <a:rPr lang="en-US" dirty="0"/>
              <a:t>S</a:t>
            </a:r>
            <a:r>
              <a:rPr lang="en-ZA" dirty="0"/>
              <a:t>EDIMENTARY ROCK</a:t>
            </a: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B5FC5F2-A6A9-4EAB-B410-F43D3291C5D2}"/>
              </a:ext>
            </a:extLst>
          </p:cNvPr>
          <p:cNvSpPr txBox="1"/>
          <p:nvPr/>
        </p:nvSpPr>
        <p:spPr>
          <a:xfrm>
            <a:off x="1334530" y="1621809"/>
            <a:ext cx="10585326" cy="4493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600" b="1" dirty="0"/>
              <a:t>Examples of sedimentary rock are: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b="1" dirty="0"/>
              <a:t>Shale</a:t>
            </a:r>
          </a:p>
          <a:p>
            <a:pPr lvl="1"/>
            <a:r>
              <a:rPr lang="en-US" sz="2600" i="1" dirty="0"/>
              <a:t>Shale is made from grains of clay that are cemented together.</a:t>
            </a:r>
          </a:p>
          <a:p>
            <a:pPr lvl="1"/>
            <a:r>
              <a:rPr lang="en-US" sz="2600" i="1" dirty="0"/>
              <a:t>Shale is quite soft and you can use it to write with, like a piece</a:t>
            </a:r>
          </a:p>
          <a:p>
            <a:pPr lvl="1"/>
            <a:r>
              <a:rPr lang="en-US" sz="2600" i="1" dirty="0"/>
              <a:t>of chalk.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b="1" dirty="0"/>
              <a:t>Sandstone </a:t>
            </a:r>
            <a:r>
              <a:rPr lang="en-US" sz="2600" dirty="0"/>
              <a:t> </a:t>
            </a:r>
          </a:p>
          <a:p>
            <a:pPr lvl="1"/>
            <a:r>
              <a:rPr lang="en-US" sz="2600" i="1" dirty="0"/>
              <a:t>Sandstone is made from grains of sand that are cemented together.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b="1" dirty="0"/>
              <a:t>Limestone.</a:t>
            </a:r>
          </a:p>
          <a:p>
            <a:pPr lvl="1"/>
            <a:r>
              <a:rPr lang="en-US" sz="2600" i="1" dirty="0"/>
              <a:t>Limestone is made of layers of shells of sea-animals that died</a:t>
            </a:r>
          </a:p>
          <a:p>
            <a:pPr lvl="1"/>
            <a:r>
              <a:rPr lang="en-US" sz="2600" i="1" dirty="0"/>
              <a:t>and sank to the bottom of the sea. Other kinds of limestone</a:t>
            </a:r>
          </a:p>
          <a:p>
            <a:pPr lvl="1"/>
            <a:r>
              <a:rPr lang="en-US" sz="2600" i="1" dirty="0"/>
              <a:t>are made from sea-water evaporating</a:t>
            </a:r>
          </a:p>
        </p:txBody>
      </p:sp>
    </p:spTree>
    <p:extLst>
      <p:ext uri="{BB962C8B-B14F-4D97-AF65-F5344CB8AC3E}">
        <p14:creationId xmlns:p14="http://schemas.microsoft.com/office/powerpoint/2010/main" val="39879576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66BFDC-1172-2145-8BD8-D61592F1E7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EXAMPLES OF S</a:t>
            </a:r>
            <a:r>
              <a:rPr lang="en-ZA" dirty="0"/>
              <a:t>EDIMENTARY ROCKS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2768F42-E8DE-406C-80B5-6DC56FE9510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3200" dirty="0"/>
              <a:t>Sandstone</a:t>
            </a:r>
            <a:endParaRPr lang="en-ZA" sz="3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2E01165-E56B-44E1-90C0-70FDF8D98A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2866" y="1724891"/>
            <a:ext cx="4429831" cy="4829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255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 thruBlk="1"/>
      </p:transition>
    </mc:Choice>
    <mc:Fallback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66BFDC-1172-2145-8BD8-D61592F1E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4530" y="1128036"/>
            <a:ext cx="10585326" cy="414834"/>
          </a:xfrm>
        </p:spPr>
        <p:txBody>
          <a:bodyPr/>
          <a:lstStyle/>
          <a:p>
            <a:r>
              <a:rPr lang="en-US" dirty="0"/>
              <a:t>EXAMPLES OF S</a:t>
            </a:r>
            <a:r>
              <a:rPr lang="en-ZA" dirty="0"/>
              <a:t>EDIMENTARY ROCKS</a:t>
            </a: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B5FC5F2-A6A9-4EAB-B410-F43D3291C5D2}"/>
              </a:ext>
            </a:extLst>
          </p:cNvPr>
          <p:cNvSpPr txBox="1"/>
          <p:nvPr/>
        </p:nvSpPr>
        <p:spPr>
          <a:xfrm>
            <a:off x="1334530" y="1621809"/>
            <a:ext cx="10585326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/>
              <a:t>Limestone</a:t>
            </a:r>
          </a:p>
          <a:p>
            <a:endParaRPr lang="en-US" sz="32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A810F4D-E47C-49F3-BE29-D5A1A07C5D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0387" y="1862137"/>
            <a:ext cx="3829047" cy="4901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6317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66BFDC-1172-2145-8BD8-D61592F1E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4530" y="1128036"/>
            <a:ext cx="10585326" cy="414834"/>
          </a:xfrm>
        </p:spPr>
        <p:txBody>
          <a:bodyPr/>
          <a:lstStyle/>
          <a:p>
            <a:r>
              <a:rPr lang="en-US" dirty="0"/>
              <a:t>EXAMPLES OF S</a:t>
            </a:r>
            <a:r>
              <a:rPr lang="en-ZA" dirty="0"/>
              <a:t>EDIMENTARY ROCKS</a:t>
            </a: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B5FC5F2-A6A9-4EAB-B410-F43D3291C5D2}"/>
              </a:ext>
            </a:extLst>
          </p:cNvPr>
          <p:cNvSpPr txBox="1"/>
          <p:nvPr/>
        </p:nvSpPr>
        <p:spPr>
          <a:xfrm>
            <a:off x="1334530" y="1621809"/>
            <a:ext cx="10585326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/>
              <a:t>Shale</a:t>
            </a:r>
          </a:p>
          <a:p>
            <a:endParaRPr lang="en-US" sz="32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4AFB0FE-E466-4128-B311-7793C476A1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3878" y="1793228"/>
            <a:ext cx="4455249" cy="4839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4627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66BFDC-1172-2145-8BD8-D61592F1E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4530" y="1128036"/>
            <a:ext cx="10585326" cy="414834"/>
          </a:xfrm>
        </p:spPr>
        <p:txBody>
          <a:bodyPr/>
          <a:lstStyle/>
          <a:p>
            <a:r>
              <a:rPr lang="en-US" dirty="0"/>
              <a:t>EXAMPLES OF S</a:t>
            </a:r>
            <a:r>
              <a:rPr lang="en-ZA" dirty="0"/>
              <a:t>EDIMENTARY ROCKS</a:t>
            </a: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B5FC5F2-A6A9-4EAB-B410-F43D3291C5D2}"/>
              </a:ext>
            </a:extLst>
          </p:cNvPr>
          <p:cNvSpPr txBox="1"/>
          <p:nvPr/>
        </p:nvSpPr>
        <p:spPr>
          <a:xfrm>
            <a:off x="1334530" y="1621809"/>
            <a:ext cx="10585326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/>
              <a:t>Layers may have different </a:t>
            </a:r>
            <a:r>
              <a:rPr lang="en-US" sz="3200" dirty="0" err="1"/>
              <a:t>colours</a:t>
            </a:r>
            <a:endParaRPr lang="en-US" sz="3200" dirty="0"/>
          </a:p>
          <a:p>
            <a:endParaRPr lang="en-US" sz="3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CBCA657-C453-43AC-8CC5-8BA35F9F4E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4045" y="2412845"/>
            <a:ext cx="4647248" cy="4445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8214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66BFDC-1172-2145-8BD8-D61592F1E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4530" y="1128036"/>
            <a:ext cx="10585326" cy="414834"/>
          </a:xfrm>
        </p:spPr>
        <p:txBody>
          <a:bodyPr/>
          <a:lstStyle/>
          <a:p>
            <a:r>
              <a:rPr lang="en-US" dirty="0"/>
              <a:t>USES OF S</a:t>
            </a:r>
            <a:r>
              <a:rPr lang="en-ZA" dirty="0"/>
              <a:t>EDIMENTARY ROCKS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3658062-A298-4FC6-81F1-D2686C90F13D}"/>
              </a:ext>
            </a:extLst>
          </p:cNvPr>
          <p:cNvSpPr txBox="1"/>
          <p:nvPr/>
        </p:nvSpPr>
        <p:spPr>
          <a:xfrm>
            <a:off x="1334529" y="1681872"/>
            <a:ext cx="10458717" cy="43925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dirty="0"/>
              <a:t>All these three types of stones are used in the building industry.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000" dirty="0"/>
              <a:t>Limestone is used to make cement and as building blocks.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000" dirty="0"/>
              <a:t>Sandstone and shale are used in buildings.</a:t>
            </a:r>
          </a:p>
          <a:p>
            <a:pPr marL="914400" lvl="1" indent="-4572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3000" dirty="0"/>
              <a:t>Sandstone is also used to make building blocks.</a:t>
            </a:r>
          </a:p>
          <a:p>
            <a:pPr marL="914400" lvl="1" indent="-4572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3000" dirty="0"/>
              <a:t>Shale are mainly used as decorative tiles.</a:t>
            </a:r>
          </a:p>
        </p:txBody>
      </p:sp>
    </p:spTree>
    <p:extLst>
      <p:ext uri="{BB962C8B-B14F-4D97-AF65-F5344CB8AC3E}">
        <p14:creationId xmlns:p14="http://schemas.microsoft.com/office/powerpoint/2010/main" val="235405769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66BFDC-1172-2145-8BD8-D61592F1E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4530" y="1128036"/>
            <a:ext cx="10585326" cy="414834"/>
          </a:xfrm>
        </p:spPr>
        <p:txBody>
          <a:bodyPr/>
          <a:lstStyle/>
          <a:p>
            <a:r>
              <a:rPr lang="en-US" dirty="0"/>
              <a:t>FOSSILS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8566C3A-ABEE-4EC4-9D67-C41D05098F4A}"/>
              </a:ext>
            </a:extLst>
          </p:cNvPr>
          <p:cNvSpPr txBox="1"/>
          <p:nvPr/>
        </p:nvSpPr>
        <p:spPr>
          <a:xfrm>
            <a:off x="1331012" y="1674674"/>
            <a:ext cx="10585325" cy="42780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/>
              <a:t>Fossils in rock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Fossils are the remains of ancient plants and animals preserved in rock</a:t>
            </a:r>
          </a:p>
          <a:p>
            <a:pPr marL="457200" indent="-4572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3200" dirty="0"/>
              <a:t>Fossils are found in some layers of sedimentary rock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3200" dirty="0"/>
              <a:t>Fossils are an evidence/a record of the history of life on Earth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There are two main types of fossils; body and trace fossils</a:t>
            </a:r>
          </a:p>
        </p:txBody>
      </p:sp>
    </p:spTree>
    <p:extLst>
      <p:ext uri="{BB962C8B-B14F-4D97-AF65-F5344CB8AC3E}">
        <p14:creationId xmlns:p14="http://schemas.microsoft.com/office/powerpoint/2010/main" val="428849636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66BFDC-1172-2145-8BD8-D61592F1E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4530" y="1128036"/>
            <a:ext cx="10585326" cy="414834"/>
          </a:xfrm>
        </p:spPr>
        <p:txBody>
          <a:bodyPr/>
          <a:lstStyle/>
          <a:p>
            <a:r>
              <a:rPr lang="en-US" dirty="0"/>
              <a:t>BODY AND TRACE FOSSILS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8566C3A-ABEE-4EC4-9D67-C41D05098F4A}"/>
              </a:ext>
            </a:extLst>
          </p:cNvPr>
          <p:cNvSpPr txBox="1"/>
          <p:nvPr/>
        </p:nvSpPr>
        <p:spPr>
          <a:xfrm>
            <a:off x="1331012" y="1674674"/>
            <a:ext cx="10585325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Body fossils form from the hard parts of plant and animal bodies including teeth, bones, shells, stems, leaves and Seeds.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Trace fossils form from traces left by animals including</a:t>
            </a:r>
          </a:p>
          <a:p>
            <a:r>
              <a:rPr lang="en-US" sz="3200" dirty="0"/>
              <a:t>     footprints, nests, eggs and droppings.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Some features of fossils resemble the features of plants and animals living today.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60660486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66BFDC-1172-2145-8BD8-D61592F1E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4530" y="1128036"/>
            <a:ext cx="10585326" cy="414834"/>
          </a:xfrm>
        </p:spPr>
        <p:txBody>
          <a:bodyPr/>
          <a:lstStyle/>
          <a:p>
            <a:r>
              <a:rPr lang="en-US" dirty="0"/>
              <a:t>IMPORTANCE OF SOUTH AFRICAN FOSSILS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8222DAE-1781-4CA1-9CEA-E32587E240C4}"/>
              </a:ext>
            </a:extLst>
          </p:cNvPr>
          <p:cNvSpPr txBox="1"/>
          <p:nvPr/>
        </p:nvSpPr>
        <p:spPr>
          <a:xfrm>
            <a:off x="1334529" y="1686263"/>
            <a:ext cx="10585325" cy="51717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South Africa has a particularly rich fossil record of plants, animals and early humans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Important fossils found in South Africa include the</a:t>
            </a:r>
          </a:p>
          <a:p>
            <a:pPr>
              <a:lnSpc>
                <a:spcPct val="150000"/>
              </a:lnSpc>
            </a:pPr>
            <a:r>
              <a:rPr lang="en-US" sz="3200" dirty="0"/>
              <a:t>    Coelacanth and African dinosaurs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The “Cradle of humankind” is one of the sites where important fossils of humankind have been found in South Africa.</a:t>
            </a:r>
          </a:p>
        </p:txBody>
      </p:sp>
    </p:spTree>
    <p:extLst>
      <p:ext uri="{BB962C8B-B14F-4D97-AF65-F5344CB8AC3E}">
        <p14:creationId xmlns:p14="http://schemas.microsoft.com/office/powerpoint/2010/main" val="406356521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66BFDC-1172-2145-8BD8-D61592F1E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4530" y="1128036"/>
            <a:ext cx="10585326" cy="414834"/>
          </a:xfrm>
        </p:spPr>
        <p:txBody>
          <a:bodyPr/>
          <a:lstStyle/>
          <a:p>
            <a:r>
              <a:rPr lang="en-US" dirty="0"/>
              <a:t>FOSSILS PICTURES FROM THE CRADDLE OF HUMANKIND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CFA089-0DC8-4544-B65B-FF2ED9ED68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6247" y="1758463"/>
            <a:ext cx="7299505" cy="4861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03023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66BFDC-1172-2145-8BD8-D61592F1E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4530" y="1128036"/>
            <a:ext cx="10585326" cy="414834"/>
          </a:xfrm>
        </p:spPr>
        <p:txBody>
          <a:bodyPr/>
          <a:lstStyle/>
          <a:p>
            <a:r>
              <a:rPr lang="en-US" dirty="0"/>
              <a:t>FOSSILS EXCAVATION AT THE CRADDLE OF HUMANKIND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4FCA24-1E6F-4221-85A7-086D420ACE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3741" y="1643722"/>
            <a:ext cx="6824518" cy="4958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47239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66BFDC-1172-2145-8BD8-D61592F1E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4530" y="1128036"/>
            <a:ext cx="10585326" cy="414834"/>
          </a:xfrm>
        </p:spPr>
        <p:txBody>
          <a:bodyPr/>
          <a:lstStyle/>
          <a:p>
            <a:r>
              <a:rPr lang="en-US" dirty="0"/>
              <a:t>FOSSILS EXCAVATION AT THE CRADDLE OF HUMANKIND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3B1B45-4546-45EE-B4B4-76098A27E2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8400" y="1642257"/>
            <a:ext cx="7315200" cy="4895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77542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042FCC-630E-9B41-98E8-919BE101E4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3336" y="3429000"/>
            <a:ext cx="10585327" cy="92891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6000" dirty="0">
                <a:solidFill>
                  <a:schemeClr val="accent1"/>
                </a:solidFill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1255627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4878</TotalTime>
  <Words>953</Words>
  <Application>Microsoft Office PowerPoint</Application>
  <PresentationFormat>Widescreen</PresentationFormat>
  <Paragraphs>117</Paragraphs>
  <Slides>27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6" baseType="lpstr">
      <vt:lpstr>Arial</vt:lpstr>
      <vt:lpstr>Arial Black</vt:lpstr>
      <vt:lpstr>Arial Narrow</vt:lpstr>
      <vt:lpstr>Calibri</vt:lpstr>
      <vt:lpstr>Calibri Light</vt:lpstr>
      <vt:lpstr>Courier New</vt:lpstr>
      <vt:lpstr>Office Theme</vt:lpstr>
      <vt:lpstr>Custom Design</vt:lpstr>
      <vt:lpstr>Package</vt:lpstr>
      <vt:lpstr>NATURAL SCIENCES &amp; TECHNOLOGY  PLANET EARTH &amp; BEYOND  GRADE 5 </vt:lpstr>
      <vt:lpstr>CONTENTS</vt:lpstr>
      <vt:lpstr>ASSESSMENT</vt:lpstr>
      <vt:lpstr>ASSESSMENT CONT.</vt:lpstr>
      <vt:lpstr>The Earth moves - Rotation</vt:lpstr>
      <vt:lpstr>The Earth’s Rotation Simulation – MP4</vt:lpstr>
      <vt:lpstr>The Earth moves</vt:lpstr>
      <vt:lpstr>SURFACE OF THE EARTH</vt:lpstr>
      <vt:lpstr>THE CRUST</vt:lpstr>
      <vt:lpstr>SOIL COMES FROM ROCKS</vt:lpstr>
      <vt:lpstr>SOIL TYPES</vt:lpstr>
      <vt:lpstr>SOIL TYPES</vt:lpstr>
      <vt:lpstr>SEDIMENTARY ROCK</vt:lpstr>
      <vt:lpstr>SEDIMENTARY ROCK</vt:lpstr>
      <vt:lpstr>SEDIMENTARY ROCK</vt:lpstr>
      <vt:lpstr>EXAMPLES OF SEDIMENTARY ROCKS</vt:lpstr>
      <vt:lpstr>EXAMPLES OF SEDIMENTARY ROCKS</vt:lpstr>
      <vt:lpstr>EXAMPLES OF SEDIMENTARY ROCKS</vt:lpstr>
      <vt:lpstr>EXAMPLES OF SEDIMENTARY ROCKS</vt:lpstr>
      <vt:lpstr>USES OF SEDIMENTARY ROCKS</vt:lpstr>
      <vt:lpstr>FOSSILS</vt:lpstr>
      <vt:lpstr>BODY AND TRACE FOSSILS</vt:lpstr>
      <vt:lpstr>IMPORTANCE OF SOUTH AFRICAN FOSSILS</vt:lpstr>
      <vt:lpstr>FOSSILS PICTURES FROM THE CRADDLE OF HUMANKIND</vt:lpstr>
      <vt:lpstr>FOSSILS EXCAVATION AT THE CRADDLE OF HUMANKIND</vt:lpstr>
      <vt:lpstr>FOSSILS EXCAVATION AT THE CRADDLE OF HUMANKIND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Perumal Padayachee (GPEDU)</cp:lastModifiedBy>
  <cp:revision>727</cp:revision>
  <cp:lastPrinted>2020-05-07T11:14:32Z</cp:lastPrinted>
  <dcterms:created xsi:type="dcterms:W3CDTF">2020-04-22T09:10:44Z</dcterms:created>
  <dcterms:modified xsi:type="dcterms:W3CDTF">2021-10-14T13:05:23Z</dcterms:modified>
</cp:coreProperties>
</file>