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71" r:id="rId3"/>
    <p:sldId id="262" r:id="rId4"/>
    <p:sldId id="272" r:id="rId5"/>
    <p:sldId id="263" r:id="rId6"/>
    <p:sldId id="273" r:id="rId7"/>
    <p:sldId id="266" r:id="rId8"/>
    <p:sldId id="267" r:id="rId9"/>
    <p:sldId id="265" r:id="rId10"/>
    <p:sldId id="269" r:id="rId11"/>
    <p:sldId id="270"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823" autoAdjust="0"/>
  </p:normalViewPr>
  <p:slideViewPr>
    <p:cSldViewPr snapToGrid="0">
      <p:cViewPr varScale="1">
        <p:scale>
          <a:sx n="55" d="100"/>
          <a:sy n="55" d="100"/>
        </p:scale>
        <p:origin x="109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117082-764D-489D-9A33-6447AE1DF50F}" type="datetimeFigureOut">
              <a:rPr lang="en-ZA" smtClean="0"/>
              <a:t>2024/10/17</a:t>
            </a:fld>
            <a:endParaRPr lang="en-Z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D6C903-A280-4347-B1B0-895C628DAE5D}" type="slidenum">
              <a:rPr lang="en-ZA" smtClean="0"/>
              <a:t>‹#›</a:t>
            </a:fld>
            <a:endParaRPr lang="en-ZA"/>
          </a:p>
        </p:txBody>
      </p:sp>
    </p:spTree>
    <p:extLst>
      <p:ext uri="{BB962C8B-B14F-4D97-AF65-F5344CB8AC3E}">
        <p14:creationId xmlns:p14="http://schemas.microsoft.com/office/powerpoint/2010/main" val="1756204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8DD6C903-A280-4347-B1B0-895C628DAE5D}" type="slidenum">
              <a:rPr lang="en-ZA" smtClean="0"/>
              <a:t>10</a:t>
            </a:fld>
            <a:endParaRPr lang="en-ZA"/>
          </a:p>
        </p:txBody>
      </p:sp>
    </p:spTree>
    <p:extLst>
      <p:ext uri="{BB962C8B-B14F-4D97-AF65-F5344CB8AC3E}">
        <p14:creationId xmlns:p14="http://schemas.microsoft.com/office/powerpoint/2010/main" val="42159354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10/17/2024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10/17/2024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related image detail. Robot phone Stock Photos, Royalty Free Robot phone Images | Depositph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9615" y="1899822"/>
            <a:ext cx="8441373" cy="510167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894012" y="414279"/>
            <a:ext cx="7088188" cy="1338322"/>
          </a:xfrm>
        </p:spPr>
        <p:txBody>
          <a:bodyPr>
            <a:normAutofit fontScale="90000"/>
          </a:bodyPr>
          <a:lstStyle/>
          <a:p>
            <a:r>
              <a:rPr lang="en-ZA" b="1" dirty="0"/>
              <a:t>FOUNDATION PHASE TIME TABLE</a:t>
            </a:r>
          </a:p>
        </p:txBody>
      </p:sp>
      <p:sp>
        <p:nvSpPr>
          <p:cNvPr id="3" name="Subtitle 2"/>
          <p:cNvSpPr>
            <a:spLocks noGrp="1"/>
          </p:cNvSpPr>
          <p:nvPr>
            <p:ph type="subTitle" idx="1"/>
          </p:nvPr>
        </p:nvSpPr>
        <p:spPr>
          <a:xfrm>
            <a:off x="1999615" y="1569720"/>
            <a:ext cx="8689976" cy="1371599"/>
          </a:xfrm>
        </p:spPr>
        <p:txBody>
          <a:bodyPr/>
          <a:lstStyle/>
          <a:p>
            <a:r>
              <a:rPr lang="en-ZA" b="1" dirty="0"/>
              <a:t>GRADE 1,2 &amp; 3 </a:t>
            </a:r>
          </a:p>
        </p:txBody>
      </p:sp>
    </p:spTree>
    <p:extLst>
      <p:ext uri="{BB962C8B-B14F-4D97-AF65-F5344CB8AC3E}">
        <p14:creationId xmlns:p14="http://schemas.microsoft.com/office/powerpoint/2010/main" val="830213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67640"/>
            <a:ext cx="11612880" cy="4755148"/>
          </a:xfrm>
          <a:prstGeom prst="rect">
            <a:avLst/>
          </a:prstGeom>
        </p:spPr>
        <p:txBody>
          <a:bodyPr wrap="square">
            <a:spAutoFit/>
          </a:bodyPr>
          <a:lstStyle/>
          <a:p>
            <a:pPr marL="0" lvl="1" defTabSz="914400">
              <a:lnSpc>
                <a:spcPct val="90000"/>
              </a:lnSpc>
              <a:spcBef>
                <a:spcPts val="1200"/>
              </a:spcBef>
              <a:spcAft>
                <a:spcPts val="300"/>
              </a:spcAft>
            </a:pPr>
            <a:r>
              <a:rPr lang="en-US" sz="4000" b="1" dirty="0">
                <a:solidFill>
                  <a:prstClr val="black"/>
                </a:solidFill>
                <a:latin typeface="Calibri" panose="020F0502020204030204" pitchFamily="34" charset="0"/>
                <a:cs typeface="Calibri" panose="020F0502020204030204" pitchFamily="34" charset="0"/>
              </a:rPr>
              <a:t>Time allocation – Foundation Phase</a:t>
            </a:r>
          </a:p>
          <a:p>
            <a:pPr marL="0" lvl="1" defTabSz="914400">
              <a:lnSpc>
                <a:spcPct val="90000"/>
              </a:lnSpc>
              <a:spcBef>
                <a:spcPts val="1200"/>
              </a:spcBef>
              <a:spcAft>
                <a:spcPts val="300"/>
              </a:spcAft>
            </a:pPr>
            <a:endParaRPr lang="en-US" sz="4000" b="1" dirty="0">
              <a:solidFill>
                <a:prstClr val="black"/>
              </a:solidFill>
              <a:latin typeface="Calibri" panose="020F0502020204030204" pitchFamily="34" charset="0"/>
              <a:cs typeface="Calibri" panose="020F0502020204030204" pitchFamily="34" charset="0"/>
            </a:endParaRPr>
          </a:p>
          <a:p>
            <a:pPr lvl="0" defTabSz="914400">
              <a:lnSpc>
                <a:spcPct val="90000"/>
              </a:lnSpc>
              <a:spcAft>
                <a:spcPts val="1200"/>
              </a:spcAft>
            </a:pPr>
            <a:r>
              <a:rPr lang="en-US" sz="4000" dirty="0">
                <a:solidFill>
                  <a:prstClr val="black"/>
                </a:solidFill>
                <a:latin typeface="Calibri" panose="020F0502020204030204" pitchFamily="34" charset="0"/>
                <a:cs typeface="Calibri" panose="020F0502020204030204" pitchFamily="34" charset="0"/>
              </a:rPr>
              <a:t>Introducing changes to notional time in the Foundation Phase curriculum involves clear communication and strategic planning. Stakeholders, including teachers, school leaders, and parents, must understand the concept of notional time and its role in balancing core subjects with new additions like Coding and Robotics. </a:t>
            </a:r>
          </a:p>
        </p:txBody>
      </p:sp>
    </p:spTree>
    <p:extLst>
      <p:ext uri="{BB962C8B-B14F-4D97-AF65-F5344CB8AC3E}">
        <p14:creationId xmlns:p14="http://schemas.microsoft.com/office/powerpoint/2010/main" val="1670309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t>Notional Time</a:t>
            </a:r>
            <a:br>
              <a:rPr lang="en-ZA" b="1" dirty="0"/>
            </a:br>
            <a:r>
              <a:rPr lang="en-ZA" b="1" dirty="0"/>
              <a:t>Grade 1 &amp; 2</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4007088495"/>
              </p:ext>
            </p:extLst>
          </p:nvPr>
        </p:nvGraphicFramePr>
        <p:xfrm>
          <a:off x="463826" y="1842054"/>
          <a:ext cx="10813776" cy="4668466"/>
        </p:xfrm>
        <a:graphic>
          <a:graphicData uri="http://schemas.openxmlformats.org/drawingml/2006/table">
            <a:tbl>
              <a:tblPr firstRow="1" bandRow="1">
                <a:tableStyleId>{5C22544A-7EE6-4342-B048-85BDC9FD1C3A}</a:tableStyleId>
              </a:tblPr>
              <a:tblGrid>
                <a:gridCol w="5406888">
                  <a:extLst>
                    <a:ext uri="{9D8B030D-6E8A-4147-A177-3AD203B41FA5}">
                      <a16:colId xmlns:a16="http://schemas.microsoft.com/office/drawing/2014/main" val="1083992416"/>
                    </a:ext>
                  </a:extLst>
                </a:gridCol>
                <a:gridCol w="5406888">
                  <a:extLst>
                    <a:ext uri="{9D8B030D-6E8A-4147-A177-3AD203B41FA5}">
                      <a16:colId xmlns:a16="http://schemas.microsoft.com/office/drawing/2014/main" val="69122226"/>
                    </a:ext>
                  </a:extLst>
                </a:gridCol>
              </a:tblGrid>
              <a:tr h="530157">
                <a:tc>
                  <a:txBody>
                    <a:bodyPr/>
                    <a:lstStyle/>
                    <a:p>
                      <a:r>
                        <a:rPr lang="en-ZA" sz="3200" kern="1200" dirty="0">
                          <a:solidFill>
                            <a:schemeClr val="dk1"/>
                          </a:solidFill>
                          <a:latin typeface="+mn-lt"/>
                          <a:ea typeface="+mn-ea"/>
                          <a:cs typeface="+mn-cs"/>
                        </a:rPr>
                        <a:t>Without Coding and Robotics</a:t>
                      </a:r>
                    </a:p>
                  </a:txBody>
                  <a:tcPr/>
                </a:tc>
                <a:tc>
                  <a:txBody>
                    <a:bodyPr/>
                    <a:lstStyle/>
                    <a:p>
                      <a:r>
                        <a:rPr lang="en-ZA" sz="3200" b="1" kern="1200" dirty="0">
                          <a:solidFill>
                            <a:schemeClr val="dk1"/>
                          </a:solidFill>
                          <a:latin typeface="+mn-lt"/>
                          <a:ea typeface="+mn-ea"/>
                          <a:cs typeface="+mn-cs"/>
                        </a:rPr>
                        <a:t>With Coding Robotics</a:t>
                      </a:r>
                    </a:p>
                  </a:txBody>
                  <a:tcPr/>
                </a:tc>
                <a:extLst>
                  <a:ext uri="{0D108BD9-81ED-4DB2-BD59-A6C34878D82A}">
                    <a16:rowId xmlns:a16="http://schemas.microsoft.com/office/drawing/2014/main" val="3815421104"/>
                  </a:ext>
                </a:extLst>
              </a:tr>
              <a:tr h="530157">
                <a:tc>
                  <a:txBody>
                    <a:bodyPr/>
                    <a:lstStyle/>
                    <a:p>
                      <a:r>
                        <a:rPr lang="en-ZA" sz="3200" kern="1200" dirty="0">
                          <a:solidFill>
                            <a:schemeClr val="dk1"/>
                          </a:solidFill>
                          <a:latin typeface="+mn-lt"/>
                          <a:ea typeface="+mn-ea"/>
                          <a:cs typeface="+mn-cs"/>
                        </a:rPr>
                        <a:t>Home Languages – 7 Hours</a:t>
                      </a:r>
                    </a:p>
                  </a:txBody>
                  <a:tcPr/>
                </a:tc>
                <a:tc>
                  <a:txBody>
                    <a:bodyPr/>
                    <a:lstStyle/>
                    <a:p>
                      <a:r>
                        <a:rPr lang="en-ZA" sz="3200" dirty="0"/>
                        <a:t>Home Languages – 7 Hours</a:t>
                      </a:r>
                    </a:p>
                  </a:txBody>
                  <a:tcPr/>
                </a:tc>
                <a:extLst>
                  <a:ext uri="{0D108BD9-81ED-4DB2-BD59-A6C34878D82A}">
                    <a16:rowId xmlns:a16="http://schemas.microsoft.com/office/drawing/2014/main" val="2861488707"/>
                  </a:ext>
                </a:extLst>
              </a:tr>
              <a:tr h="530157">
                <a:tc>
                  <a:txBody>
                    <a:bodyPr/>
                    <a:lstStyle/>
                    <a:p>
                      <a:r>
                        <a:rPr lang="en-ZA" sz="3200" kern="1200" dirty="0">
                          <a:solidFill>
                            <a:schemeClr val="dk1"/>
                          </a:solidFill>
                          <a:latin typeface="+mn-lt"/>
                          <a:ea typeface="+mn-ea"/>
                          <a:cs typeface="+mn-cs"/>
                        </a:rPr>
                        <a:t>Mathematics – 7 Hours</a:t>
                      </a:r>
                    </a:p>
                  </a:txBody>
                  <a:tcPr/>
                </a:tc>
                <a:tc>
                  <a:txBody>
                    <a:bodyPr/>
                    <a:lstStyle/>
                    <a:p>
                      <a:r>
                        <a:rPr lang="en-ZA" sz="3200" dirty="0"/>
                        <a:t>Mathematics – 7 Hours</a:t>
                      </a:r>
                    </a:p>
                  </a:txBody>
                  <a:tcPr/>
                </a:tc>
                <a:extLst>
                  <a:ext uri="{0D108BD9-81ED-4DB2-BD59-A6C34878D82A}">
                    <a16:rowId xmlns:a16="http://schemas.microsoft.com/office/drawing/2014/main" val="106126619"/>
                  </a:ext>
                </a:extLst>
              </a:tr>
              <a:tr h="530157">
                <a:tc>
                  <a:txBody>
                    <a:bodyPr/>
                    <a:lstStyle/>
                    <a:p>
                      <a:r>
                        <a:rPr lang="en-ZA" sz="3200" kern="1200" dirty="0">
                          <a:solidFill>
                            <a:schemeClr val="dk1"/>
                          </a:solidFill>
                          <a:latin typeface="+mn-lt"/>
                          <a:ea typeface="+mn-ea"/>
                          <a:cs typeface="+mn-cs"/>
                        </a:rPr>
                        <a:t>Life Skills – 6 Hours</a:t>
                      </a:r>
                    </a:p>
                  </a:txBody>
                  <a:tcPr/>
                </a:tc>
                <a:tc>
                  <a:txBody>
                    <a:bodyPr/>
                    <a:lstStyle/>
                    <a:p>
                      <a:r>
                        <a:rPr lang="en-ZA" sz="3200" dirty="0"/>
                        <a:t>Life Skills – 5 Hours</a:t>
                      </a:r>
                    </a:p>
                  </a:txBody>
                  <a:tcPr/>
                </a:tc>
                <a:extLst>
                  <a:ext uri="{0D108BD9-81ED-4DB2-BD59-A6C34878D82A}">
                    <a16:rowId xmlns:a16="http://schemas.microsoft.com/office/drawing/2014/main" val="153171955"/>
                  </a:ext>
                </a:extLst>
              </a:tr>
              <a:tr h="706066">
                <a:tc>
                  <a:txBody>
                    <a:bodyPr/>
                    <a:lstStyle/>
                    <a:p>
                      <a:r>
                        <a:rPr lang="en-ZA" sz="3200" kern="1200" dirty="0">
                          <a:solidFill>
                            <a:schemeClr val="dk1"/>
                          </a:solidFill>
                          <a:latin typeface="+mn-lt"/>
                          <a:ea typeface="+mn-ea"/>
                          <a:cs typeface="+mn-cs"/>
                        </a:rPr>
                        <a:t>First Add. Languages – 3 Hours</a:t>
                      </a:r>
                    </a:p>
                  </a:txBody>
                  <a:tcPr/>
                </a:tc>
                <a:tc>
                  <a:txBody>
                    <a:bodyPr/>
                    <a:lstStyle/>
                    <a:p>
                      <a:r>
                        <a:rPr lang="en-ZA" sz="3200" dirty="0"/>
                        <a:t>First Languages</a:t>
                      </a:r>
                      <a:r>
                        <a:rPr lang="en-ZA" sz="3200" baseline="0" dirty="0"/>
                        <a:t> – 3 Hours</a:t>
                      </a:r>
                      <a:endParaRPr lang="en-ZA" sz="3200" dirty="0"/>
                    </a:p>
                  </a:txBody>
                  <a:tcPr/>
                </a:tc>
                <a:extLst>
                  <a:ext uri="{0D108BD9-81ED-4DB2-BD59-A6C34878D82A}">
                    <a16:rowId xmlns:a16="http://schemas.microsoft.com/office/drawing/2014/main" val="3164769229"/>
                  </a:ext>
                </a:extLst>
              </a:tr>
              <a:tr h="530157">
                <a:tc>
                  <a:txBody>
                    <a:bodyPr/>
                    <a:lstStyle/>
                    <a:p>
                      <a:endParaRPr lang="en-ZA" sz="3200" kern="1200" dirty="0">
                        <a:solidFill>
                          <a:schemeClr val="dk1"/>
                        </a:solidFill>
                        <a:latin typeface="+mn-lt"/>
                        <a:ea typeface="+mn-ea"/>
                        <a:cs typeface="+mn-cs"/>
                      </a:endParaRPr>
                    </a:p>
                  </a:txBody>
                  <a:tcPr/>
                </a:tc>
                <a:tc>
                  <a:txBody>
                    <a:bodyPr/>
                    <a:lstStyle/>
                    <a:p>
                      <a:r>
                        <a:rPr lang="en-ZA" sz="3200" kern="1200" baseline="0" dirty="0">
                          <a:solidFill>
                            <a:schemeClr val="dk1"/>
                          </a:solidFill>
                          <a:latin typeface="+mn-lt"/>
                          <a:ea typeface="+mn-ea"/>
                          <a:cs typeface="+mn-cs"/>
                        </a:rPr>
                        <a:t>Coding and Robotics – 1 Hour</a:t>
                      </a:r>
                    </a:p>
                  </a:txBody>
                  <a:tcPr/>
                </a:tc>
                <a:extLst>
                  <a:ext uri="{0D108BD9-81ED-4DB2-BD59-A6C34878D82A}">
                    <a16:rowId xmlns:a16="http://schemas.microsoft.com/office/drawing/2014/main" val="3065415681"/>
                  </a:ext>
                </a:extLst>
              </a:tr>
              <a:tr h="9766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3200" kern="1200" dirty="0">
                          <a:solidFill>
                            <a:schemeClr val="dk1"/>
                          </a:solidFill>
                          <a:latin typeface="+mn-lt"/>
                          <a:ea typeface="+mn-ea"/>
                          <a:cs typeface="+mn-cs"/>
                        </a:rPr>
                        <a:t>23 hours</a:t>
                      </a:r>
                    </a:p>
                    <a:p>
                      <a:endParaRPr lang="en-ZA" sz="3200" kern="1200" dirty="0">
                        <a:solidFill>
                          <a:schemeClr val="dk1"/>
                        </a:solidFill>
                        <a:latin typeface="+mn-lt"/>
                        <a:ea typeface="+mn-ea"/>
                        <a:cs typeface="+mn-cs"/>
                      </a:endParaRPr>
                    </a:p>
                  </a:txBody>
                  <a:tcPr/>
                </a:tc>
                <a:tc>
                  <a:txBody>
                    <a:bodyPr/>
                    <a:lstStyle/>
                    <a:p>
                      <a:r>
                        <a:rPr lang="en-ZA" sz="3200" kern="1200" baseline="0" dirty="0">
                          <a:solidFill>
                            <a:schemeClr val="dk1"/>
                          </a:solidFill>
                          <a:latin typeface="+mn-lt"/>
                          <a:ea typeface="+mn-ea"/>
                          <a:cs typeface="+mn-cs"/>
                        </a:rPr>
                        <a:t>23 hours</a:t>
                      </a:r>
                    </a:p>
                  </a:txBody>
                  <a:tcPr/>
                </a:tc>
                <a:extLst>
                  <a:ext uri="{0D108BD9-81ED-4DB2-BD59-A6C34878D82A}">
                    <a16:rowId xmlns:a16="http://schemas.microsoft.com/office/drawing/2014/main" val="216623592"/>
                  </a:ext>
                </a:extLst>
              </a:tr>
            </a:tbl>
          </a:graphicData>
        </a:graphic>
      </p:graphicFrame>
    </p:spTree>
    <p:extLst>
      <p:ext uri="{BB962C8B-B14F-4D97-AF65-F5344CB8AC3E}">
        <p14:creationId xmlns:p14="http://schemas.microsoft.com/office/powerpoint/2010/main" val="375065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55303" y="382560"/>
            <a:ext cx="10575334" cy="5804808"/>
          </a:xfrm>
          <a:prstGeom prst="rect">
            <a:avLst/>
          </a:prstGeom>
        </p:spPr>
      </p:pic>
    </p:spTree>
    <p:extLst>
      <p:ext uri="{BB962C8B-B14F-4D97-AF65-F5344CB8AC3E}">
        <p14:creationId xmlns:p14="http://schemas.microsoft.com/office/powerpoint/2010/main" val="1876272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t>Notional Time</a:t>
            </a:r>
            <a:br>
              <a:rPr lang="en-ZA" b="1" dirty="0"/>
            </a:br>
            <a:r>
              <a:rPr lang="en-ZA" b="1" dirty="0"/>
              <a:t>GRADE 3</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1820889202"/>
              </p:ext>
            </p:extLst>
          </p:nvPr>
        </p:nvGraphicFramePr>
        <p:xfrm>
          <a:off x="463826" y="1842054"/>
          <a:ext cx="10813776" cy="4668466"/>
        </p:xfrm>
        <a:graphic>
          <a:graphicData uri="http://schemas.openxmlformats.org/drawingml/2006/table">
            <a:tbl>
              <a:tblPr firstRow="1" bandRow="1">
                <a:tableStyleId>{5C22544A-7EE6-4342-B048-85BDC9FD1C3A}</a:tableStyleId>
              </a:tblPr>
              <a:tblGrid>
                <a:gridCol w="5406888">
                  <a:extLst>
                    <a:ext uri="{9D8B030D-6E8A-4147-A177-3AD203B41FA5}">
                      <a16:colId xmlns:a16="http://schemas.microsoft.com/office/drawing/2014/main" val="1083992416"/>
                    </a:ext>
                  </a:extLst>
                </a:gridCol>
                <a:gridCol w="5406888">
                  <a:extLst>
                    <a:ext uri="{9D8B030D-6E8A-4147-A177-3AD203B41FA5}">
                      <a16:colId xmlns:a16="http://schemas.microsoft.com/office/drawing/2014/main" val="69122226"/>
                    </a:ext>
                  </a:extLst>
                </a:gridCol>
              </a:tblGrid>
              <a:tr h="530157">
                <a:tc>
                  <a:txBody>
                    <a:bodyPr/>
                    <a:lstStyle/>
                    <a:p>
                      <a:r>
                        <a:rPr lang="en-ZA" sz="3200" kern="1200" dirty="0">
                          <a:solidFill>
                            <a:schemeClr val="dk1"/>
                          </a:solidFill>
                          <a:latin typeface="+mn-lt"/>
                          <a:ea typeface="+mn-ea"/>
                          <a:cs typeface="+mn-cs"/>
                        </a:rPr>
                        <a:t>Without Coding and Robotics</a:t>
                      </a:r>
                    </a:p>
                  </a:txBody>
                  <a:tcPr/>
                </a:tc>
                <a:tc>
                  <a:txBody>
                    <a:bodyPr/>
                    <a:lstStyle/>
                    <a:p>
                      <a:r>
                        <a:rPr lang="en-ZA" sz="3200" b="1" kern="1200" dirty="0">
                          <a:solidFill>
                            <a:schemeClr val="dk1"/>
                          </a:solidFill>
                          <a:latin typeface="+mn-lt"/>
                          <a:ea typeface="+mn-ea"/>
                          <a:cs typeface="+mn-cs"/>
                        </a:rPr>
                        <a:t>With Coding Robotics</a:t>
                      </a:r>
                    </a:p>
                  </a:txBody>
                  <a:tcPr/>
                </a:tc>
                <a:extLst>
                  <a:ext uri="{0D108BD9-81ED-4DB2-BD59-A6C34878D82A}">
                    <a16:rowId xmlns:a16="http://schemas.microsoft.com/office/drawing/2014/main" val="3815421104"/>
                  </a:ext>
                </a:extLst>
              </a:tr>
              <a:tr h="530157">
                <a:tc>
                  <a:txBody>
                    <a:bodyPr/>
                    <a:lstStyle/>
                    <a:p>
                      <a:r>
                        <a:rPr lang="en-ZA" sz="3200" kern="1200" dirty="0">
                          <a:solidFill>
                            <a:schemeClr val="dk1"/>
                          </a:solidFill>
                          <a:latin typeface="+mn-lt"/>
                          <a:ea typeface="+mn-ea"/>
                          <a:cs typeface="+mn-cs"/>
                        </a:rPr>
                        <a:t>Home Languages – 7 Hours</a:t>
                      </a:r>
                    </a:p>
                  </a:txBody>
                  <a:tcPr/>
                </a:tc>
                <a:tc>
                  <a:txBody>
                    <a:bodyPr/>
                    <a:lstStyle/>
                    <a:p>
                      <a:r>
                        <a:rPr lang="en-ZA" sz="3200" dirty="0"/>
                        <a:t>Home Languages – 7 Hours</a:t>
                      </a:r>
                    </a:p>
                  </a:txBody>
                  <a:tcPr/>
                </a:tc>
                <a:extLst>
                  <a:ext uri="{0D108BD9-81ED-4DB2-BD59-A6C34878D82A}">
                    <a16:rowId xmlns:a16="http://schemas.microsoft.com/office/drawing/2014/main" val="2861488707"/>
                  </a:ext>
                </a:extLst>
              </a:tr>
              <a:tr h="530157">
                <a:tc>
                  <a:txBody>
                    <a:bodyPr/>
                    <a:lstStyle/>
                    <a:p>
                      <a:r>
                        <a:rPr lang="en-ZA" sz="3200" kern="1200" dirty="0">
                          <a:solidFill>
                            <a:schemeClr val="dk1"/>
                          </a:solidFill>
                          <a:latin typeface="+mn-lt"/>
                          <a:ea typeface="+mn-ea"/>
                          <a:cs typeface="+mn-cs"/>
                        </a:rPr>
                        <a:t>Mathematics – 7 Hours</a:t>
                      </a:r>
                    </a:p>
                  </a:txBody>
                  <a:tcPr/>
                </a:tc>
                <a:tc>
                  <a:txBody>
                    <a:bodyPr/>
                    <a:lstStyle/>
                    <a:p>
                      <a:r>
                        <a:rPr lang="en-ZA" sz="3200" dirty="0"/>
                        <a:t>Mathematics – 7 Hours</a:t>
                      </a:r>
                    </a:p>
                  </a:txBody>
                  <a:tcPr/>
                </a:tc>
                <a:extLst>
                  <a:ext uri="{0D108BD9-81ED-4DB2-BD59-A6C34878D82A}">
                    <a16:rowId xmlns:a16="http://schemas.microsoft.com/office/drawing/2014/main" val="106126619"/>
                  </a:ext>
                </a:extLst>
              </a:tr>
              <a:tr h="530157">
                <a:tc>
                  <a:txBody>
                    <a:bodyPr/>
                    <a:lstStyle/>
                    <a:p>
                      <a:r>
                        <a:rPr lang="en-ZA" sz="3200" kern="1200" dirty="0">
                          <a:solidFill>
                            <a:schemeClr val="dk1"/>
                          </a:solidFill>
                          <a:latin typeface="+mn-lt"/>
                          <a:ea typeface="+mn-ea"/>
                          <a:cs typeface="+mn-cs"/>
                        </a:rPr>
                        <a:t>Life Skills – 7Hours</a:t>
                      </a:r>
                    </a:p>
                  </a:txBody>
                  <a:tcPr/>
                </a:tc>
                <a:tc>
                  <a:txBody>
                    <a:bodyPr/>
                    <a:lstStyle/>
                    <a:p>
                      <a:r>
                        <a:rPr lang="en-ZA" sz="3200" dirty="0"/>
                        <a:t>Life Skills – 5 Hours</a:t>
                      </a:r>
                    </a:p>
                  </a:txBody>
                  <a:tcPr/>
                </a:tc>
                <a:extLst>
                  <a:ext uri="{0D108BD9-81ED-4DB2-BD59-A6C34878D82A}">
                    <a16:rowId xmlns:a16="http://schemas.microsoft.com/office/drawing/2014/main" val="153171955"/>
                  </a:ext>
                </a:extLst>
              </a:tr>
              <a:tr h="706066">
                <a:tc>
                  <a:txBody>
                    <a:bodyPr/>
                    <a:lstStyle/>
                    <a:p>
                      <a:r>
                        <a:rPr lang="en-ZA" sz="3200" kern="1200" dirty="0">
                          <a:solidFill>
                            <a:schemeClr val="dk1"/>
                          </a:solidFill>
                          <a:latin typeface="+mn-lt"/>
                          <a:ea typeface="+mn-ea"/>
                          <a:cs typeface="+mn-cs"/>
                        </a:rPr>
                        <a:t>First Add. Languages – 4 Hours</a:t>
                      </a:r>
                    </a:p>
                  </a:txBody>
                  <a:tcPr/>
                </a:tc>
                <a:tc>
                  <a:txBody>
                    <a:bodyPr/>
                    <a:lstStyle/>
                    <a:p>
                      <a:r>
                        <a:rPr lang="en-ZA" sz="3200" dirty="0"/>
                        <a:t>First Languages</a:t>
                      </a:r>
                      <a:r>
                        <a:rPr lang="en-ZA" sz="3200" baseline="0" dirty="0"/>
                        <a:t> – 4 Hours</a:t>
                      </a:r>
                      <a:endParaRPr lang="en-ZA" sz="3200" dirty="0"/>
                    </a:p>
                  </a:txBody>
                  <a:tcPr/>
                </a:tc>
                <a:extLst>
                  <a:ext uri="{0D108BD9-81ED-4DB2-BD59-A6C34878D82A}">
                    <a16:rowId xmlns:a16="http://schemas.microsoft.com/office/drawing/2014/main" val="3164769229"/>
                  </a:ext>
                </a:extLst>
              </a:tr>
              <a:tr h="530157">
                <a:tc>
                  <a:txBody>
                    <a:bodyPr/>
                    <a:lstStyle/>
                    <a:p>
                      <a:endParaRPr lang="en-ZA" sz="3200" kern="1200" dirty="0">
                        <a:solidFill>
                          <a:schemeClr val="dk1"/>
                        </a:solidFill>
                        <a:latin typeface="+mn-lt"/>
                        <a:ea typeface="+mn-ea"/>
                        <a:cs typeface="+mn-cs"/>
                      </a:endParaRPr>
                    </a:p>
                  </a:txBody>
                  <a:tcPr/>
                </a:tc>
                <a:tc>
                  <a:txBody>
                    <a:bodyPr/>
                    <a:lstStyle/>
                    <a:p>
                      <a:r>
                        <a:rPr lang="en-ZA" sz="3200" kern="1200" baseline="0" dirty="0">
                          <a:solidFill>
                            <a:schemeClr val="dk1"/>
                          </a:solidFill>
                          <a:latin typeface="+mn-lt"/>
                          <a:ea typeface="+mn-ea"/>
                          <a:cs typeface="+mn-cs"/>
                        </a:rPr>
                        <a:t>Coding and Robotics – 2 Hour</a:t>
                      </a:r>
                    </a:p>
                  </a:txBody>
                  <a:tcPr/>
                </a:tc>
                <a:extLst>
                  <a:ext uri="{0D108BD9-81ED-4DB2-BD59-A6C34878D82A}">
                    <a16:rowId xmlns:a16="http://schemas.microsoft.com/office/drawing/2014/main" val="3065415681"/>
                  </a:ext>
                </a:extLst>
              </a:tr>
              <a:tr h="9766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3200" b="1" kern="1200" dirty="0">
                          <a:solidFill>
                            <a:schemeClr val="dk1"/>
                          </a:solidFill>
                          <a:latin typeface="+mn-lt"/>
                          <a:ea typeface="+mn-ea"/>
                          <a:cs typeface="+mn-cs"/>
                        </a:rPr>
                        <a:t>25 hours</a:t>
                      </a:r>
                    </a:p>
                    <a:p>
                      <a:endParaRPr lang="en-ZA" sz="3200" b="1" kern="1200" dirty="0">
                        <a:solidFill>
                          <a:schemeClr val="dk1"/>
                        </a:solidFill>
                        <a:latin typeface="+mn-lt"/>
                        <a:ea typeface="+mn-ea"/>
                        <a:cs typeface="+mn-cs"/>
                      </a:endParaRPr>
                    </a:p>
                  </a:txBody>
                  <a:tcPr/>
                </a:tc>
                <a:tc>
                  <a:txBody>
                    <a:bodyPr/>
                    <a:lstStyle/>
                    <a:p>
                      <a:r>
                        <a:rPr lang="en-ZA" sz="3200" b="1" kern="1200" baseline="0" dirty="0">
                          <a:solidFill>
                            <a:schemeClr val="dk1"/>
                          </a:solidFill>
                          <a:latin typeface="+mn-lt"/>
                          <a:ea typeface="+mn-ea"/>
                          <a:cs typeface="+mn-cs"/>
                        </a:rPr>
                        <a:t>25 hours</a:t>
                      </a:r>
                    </a:p>
                  </a:txBody>
                  <a:tcPr/>
                </a:tc>
                <a:extLst>
                  <a:ext uri="{0D108BD9-81ED-4DB2-BD59-A6C34878D82A}">
                    <a16:rowId xmlns:a16="http://schemas.microsoft.com/office/drawing/2014/main" val="216623592"/>
                  </a:ext>
                </a:extLst>
              </a:tr>
            </a:tbl>
          </a:graphicData>
        </a:graphic>
      </p:graphicFrame>
    </p:spTree>
    <p:extLst>
      <p:ext uri="{BB962C8B-B14F-4D97-AF65-F5344CB8AC3E}">
        <p14:creationId xmlns:p14="http://schemas.microsoft.com/office/powerpoint/2010/main" val="1982444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845" y="295835"/>
            <a:ext cx="10403956" cy="5876586"/>
          </a:xfrm>
          <a:prstGeom prst="rect">
            <a:avLst/>
          </a:prstGeom>
        </p:spPr>
      </p:pic>
    </p:spTree>
    <p:extLst>
      <p:ext uri="{BB962C8B-B14F-4D97-AF65-F5344CB8AC3E}">
        <p14:creationId xmlns:p14="http://schemas.microsoft.com/office/powerpoint/2010/main" val="2933830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t>LIFE SKILLS</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880008246"/>
              </p:ext>
            </p:extLst>
          </p:nvPr>
        </p:nvGraphicFramePr>
        <p:xfrm>
          <a:off x="463826" y="1842054"/>
          <a:ext cx="10813776" cy="5643826"/>
        </p:xfrm>
        <a:graphic>
          <a:graphicData uri="http://schemas.openxmlformats.org/drawingml/2006/table">
            <a:tbl>
              <a:tblPr firstRow="1" bandRow="1">
                <a:tableStyleId>{5C22544A-7EE6-4342-B048-85BDC9FD1C3A}</a:tableStyleId>
              </a:tblPr>
              <a:tblGrid>
                <a:gridCol w="5406888">
                  <a:extLst>
                    <a:ext uri="{9D8B030D-6E8A-4147-A177-3AD203B41FA5}">
                      <a16:colId xmlns:a16="http://schemas.microsoft.com/office/drawing/2014/main" val="1083992416"/>
                    </a:ext>
                  </a:extLst>
                </a:gridCol>
                <a:gridCol w="5406888">
                  <a:extLst>
                    <a:ext uri="{9D8B030D-6E8A-4147-A177-3AD203B41FA5}">
                      <a16:colId xmlns:a16="http://schemas.microsoft.com/office/drawing/2014/main" val="69122226"/>
                    </a:ext>
                  </a:extLst>
                </a:gridCol>
              </a:tblGrid>
              <a:tr h="530157">
                <a:tc>
                  <a:txBody>
                    <a:bodyPr/>
                    <a:lstStyle/>
                    <a:p>
                      <a:r>
                        <a:rPr lang="en-ZA" sz="3200" kern="1200" dirty="0">
                          <a:solidFill>
                            <a:schemeClr val="dk1"/>
                          </a:solidFill>
                          <a:latin typeface="+mn-lt"/>
                          <a:ea typeface="+mn-ea"/>
                          <a:cs typeface="+mn-cs"/>
                        </a:rPr>
                        <a:t>GRADE 1 &amp;2</a:t>
                      </a:r>
                    </a:p>
                  </a:txBody>
                  <a:tcPr/>
                </a:tc>
                <a:tc>
                  <a:txBody>
                    <a:bodyPr/>
                    <a:lstStyle/>
                    <a:p>
                      <a:r>
                        <a:rPr lang="en-ZA" sz="3200" b="1" kern="1200" dirty="0">
                          <a:solidFill>
                            <a:schemeClr val="dk1"/>
                          </a:solidFill>
                          <a:latin typeface="+mn-lt"/>
                          <a:ea typeface="+mn-ea"/>
                          <a:cs typeface="+mn-cs"/>
                        </a:rPr>
                        <a:t>GRADE 3</a:t>
                      </a:r>
                    </a:p>
                  </a:txBody>
                  <a:tcPr/>
                </a:tc>
                <a:extLst>
                  <a:ext uri="{0D108BD9-81ED-4DB2-BD59-A6C34878D82A}">
                    <a16:rowId xmlns:a16="http://schemas.microsoft.com/office/drawing/2014/main" val="3815421104"/>
                  </a:ext>
                </a:extLst>
              </a:tr>
              <a:tr h="530157">
                <a:tc>
                  <a:txBody>
                    <a:bodyPr/>
                    <a:lstStyle/>
                    <a:p>
                      <a:r>
                        <a:rPr lang="en-ZA" sz="3200" kern="1200" dirty="0">
                          <a:solidFill>
                            <a:schemeClr val="dk1"/>
                          </a:solidFill>
                          <a:latin typeface="+mn-lt"/>
                          <a:ea typeface="+mn-ea"/>
                          <a:cs typeface="+mn-cs"/>
                        </a:rPr>
                        <a:t>Beginning</a:t>
                      </a:r>
                      <a:r>
                        <a:rPr lang="en-ZA" sz="3200" kern="1200" baseline="0" dirty="0">
                          <a:solidFill>
                            <a:schemeClr val="dk1"/>
                          </a:solidFill>
                          <a:latin typeface="+mn-lt"/>
                          <a:ea typeface="+mn-ea"/>
                          <a:cs typeface="+mn-cs"/>
                        </a:rPr>
                        <a:t> knowledge -1hour</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Beginning</a:t>
                      </a:r>
                      <a:r>
                        <a:rPr lang="en-ZA" sz="3200" kern="1200" baseline="0" dirty="0">
                          <a:solidFill>
                            <a:schemeClr val="dk1"/>
                          </a:solidFill>
                          <a:latin typeface="+mn-lt"/>
                          <a:ea typeface="+mn-ea"/>
                          <a:cs typeface="+mn-cs"/>
                        </a:rPr>
                        <a:t> knowledge – 2 hour</a:t>
                      </a:r>
                      <a:endParaRPr lang="en-ZA" sz="3200" kern="1200" dirty="0">
                        <a:solidFill>
                          <a:schemeClr val="dk1"/>
                        </a:solidFill>
                        <a:latin typeface="+mn-lt"/>
                        <a:ea typeface="+mn-ea"/>
                        <a:cs typeface="+mn-cs"/>
                      </a:endParaRPr>
                    </a:p>
                  </a:txBody>
                  <a:tcPr/>
                </a:tc>
                <a:extLst>
                  <a:ext uri="{0D108BD9-81ED-4DB2-BD59-A6C34878D82A}">
                    <a16:rowId xmlns:a16="http://schemas.microsoft.com/office/drawing/2014/main" val="2861488707"/>
                  </a:ext>
                </a:extLst>
              </a:tr>
              <a:tr h="530157">
                <a:tc>
                  <a:txBody>
                    <a:bodyPr/>
                    <a:lstStyle/>
                    <a:p>
                      <a:r>
                        <a:rPr lang="en-ZA" sz="3200" kern="1200" dirty="0">
                          <a:solidFill>
                            <a:schemeClr val="dk1"/>
                          </a:solidFill>
                          <a:latin typeface="+mn-lt"/>
                          <a:ea typeface="+mn-ea"/>
                          <a:cs typeface="+mn-cs"/>
                        </a:rPr>
                        <a:t>Personal</a:t>
                      </a:r>
                      <a:r>
                        <a:rPr lang="en-ZA" sz="3200" kern="1200" baseline="0" dirty="0">
                          <a:solidFill>
                            <a:schemeClr val="dk1"/>
                          </a:solidFill>
                          <a:latin typeface="+mn-lt"/>
                          <a:ea typeface="+mn-ea"/>
                          <a:cs typeface="+mn-cs"/>
                        </a:rPr>
                        <a:t> and Social Wellbeing - 1hour</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Personal</a:t>
                      </a:r>
                      <a:r>
                        <a:rPr lang="en-ZA" sz="3200" kern="1200" baseline="0" dirty="0">
                          <a:solidFill>
                            <a:schemeClr val="dk1"/>
                          </a:solidFill>
                          <a:latin typeface="+mn-lt"/>
                          <a:ea typeface="+mn-ea"/>
                          <a:cs typeface="+mn-cs"/>
                        </a:rPr>
                        <a:t> and Social Wellbeing - 1hour</a:t>
                      </a:r>
                      <a:endParaRPr lang="en-ZA" sz="3200" kern="1200" dirty="0">
                        <a:solidFill>
                          <a:schemeClr val="dk1"/>
                        </a:solidFill>
                        <a:latin typeface="+mn-lt"/>
                        <a:ea typeface="+mn-ea"/>
                        <a:cs typeface="+mn-cs"/>
                      </a:endParaRPr>
                    </a:p>
                  </a:txBody>
                  <a:tcPr/>
                </a:tc>
                <a:extLst>
                  <a:ext uri="{0D108BD9-81ED-4DB2-BD59-A6C34878D82A}">
                    <a16:rowId xmlns:a16="http://schemas.microsoft.com/office/drawing/2014/main" val="106126619"/>
                  </a:ext>
                </a:extLst>
              </a:tr>
              <a:tr h="530157">
                <a:tc>
                  <a:txBody>
                    <a:bodyPr/>
                    <a:lstStyle/>
                    <a:p>
                      <a:r>
                        <a:rPr lang="en-ZA" sz="3200" kern="1200" dirty="0">
                          <a:solidFill>
                            <a:schemeClr val="dk1"/>
                          </a:solidFill>
                          <a:latin typeface="+mn-lt"/>
                          <a:ea typeface="+mn-ea"/>
                          <a:cs typeface="+mn-cs"/>
                        </a:rPr>
                        <a:t>Creative art ( Performing Art and Visual Art )- 2 hours </a:t>
                      </a:r>
                    </a:p>
                  </a:txBody>
                  <a:tcPr/>
                </a:tc>
                <a:tc>
                  <a:txBody>
                    <a:bodyPr/>
                    <a:lstStyle/>
                    <a:p>
                      <a:r>
                        <a:rPr lang="en-ZA" sz="3200" kern="1200" dirty="0">
                          <a:solidFill>
                            <a:schemeClr val="dk1"/>
                          </a:solidFill>
                          <a:latin typeface="+mn-lt"/>
                          <a:ea typeface="+mn-ea"/>
                          <a:cs typeface="+mn-cs"/>
                        </a:rPr>
                        <a:t>Creative art ( Performing Art and Visual Art )- 2 hours </a:t>
                      </a:r>
                    </a:p>
                  </a:txBody>
                  <a:tcPr/>
                </a:tc>
                <a:extLst>
                  <a:ext uri="{0D108BD9-81ED-4DB2-BD59-A6C34878D82A}">
                    <a16:rowId xmlns:a16="http://schemas.microsoft.com/office/drawing/2014/main" val="153171955"/>
                  </a:ext>
                </a:extLst>
              </a:tr>
              <a:tr h="706066">
                <a:tc>
                  <a:txBody>
                    <a:bodyPr/>
                    <a:lstStyle/>
                    <a:p>
                      <a:r>
                        <a:rPr lang="en-ZA" sz="3200" kern="1200" dirty="0">
                          <a:solidFill>
                            <a:schemeClr val="dk1"/>
                          </a:solidFill>
                          <a:latin typeface="+mn-lt"/>
                          <a:ea typeface="+mn-ea"/>
                          <a:cs typeface="+mn-cs"/>
                        </a:rPr>
                        <a:t>Physical Education – 2</a:t>
                      </a:r>
                      <a:r>
                        <a:rPr lang="en-ZA" sz="3200" kern="1200" baseline="0" dirty="0">
                          <a:solidFill>
                            <a:schemeClr val="dk1"/>
                          </a:solidFill>
                          <a:latin typeface="+mn-lt"/>
                          <a:ea typeface="+mn-ea"/>
                          <a:cs typeface="+mn-cs"/>
                        </a:rPr>
                        <a:t> hours</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Physical Education – 2</a:t>
                      </a:r>
                      <a:r>
                        <a:rPr lang="en-ZA" sz="3200" kern="1200" baseline="0" dirty="0">
                          <a:solidFill>
                            <a:schemeClr val="dk1"/>
                          </a:solidFill>
                          <a:latin typeface="+mn-lt"/>
                          <a:ea typeface="+mn-ea"/>
                          <a:cs typeface="+mn-cs"/>
                        </a:rPr>
                        <a:t> hours</a:t>
                      </a:r>
                      <a:endParaRPr lang="en-ZA" sz="3200" kern="1200" dirty="0">
                        <a:solidFill>
                          <a:schemeClr val="dk1"/>
                        </a:solidFill>
                        <a:latin typeface="+mn-lt"/>
                        <a:ea typeface="+mn-ea"/>
                        <a:cs typeface="+mn-cs"/>
                      </a:endParaRPr>
                    </a:p>
                  </a:txBody>
                  <a:tcPr/>
                </a:tc>
                <a:extLst>
                  <a:ext uri="{0D108BD9-81ED-4DB2-BD59-A6C34878D82A}">
                    <a16:rowId xmlns:a16="http://schemas.microsoft.com/office/drawing/2014/main" val="3164769229"/>
                  </a:ext>
                </a:extLst>
              </a:tr>
              <a:tr h="530157">
                <a:tc>
                  <a:txBody>
                    <a:bodyPr/>
                    <a:lstStyle/>
                    <a:p>
                      <a:endParaRPr lang="en-ZA" sz="3200" kern="1200" dirty="0">
                        <a:solidFill>
                          <a:schemeClr val="dk1"/>
                        </a:solidFill>
                        <a:latin typeface="+mn-lt"/>
                        <a:ea typeface="+mn-ea"/>
                        <a:cs typeface="+mn-cs"/>
                      </a:endParaRPr>
                    </a:p>
                  </a:txBody>
                  <a:tcPr/>
                </a:tc>
                <a:tc>
                  <a:txBody>
                    <a:bodyPr/>
                    <a:lstStyle/>
                    <a:p>
                      <a:endParaRPr lang="en-ZA" sz="3200" kern="1200" baseline="0" dirty="0">
                        <a:solidFill>
                          <a:schemeClr val="dk1"/>
                        </a:solidFill>
                        <a:latin typeface="+mn-lt"/>
                        <a:ea typeface="+mn-ea"/>
                        <a:cs typeface="+mn-cs"/>
                      </a:endParaRPr>
                    </a:p>
                  </a:txBody>
                  <a:tcPr/>
                </a:tc>
                <a:extLst>
                  <a:ext uri="{0D108BD9-81ED-4DB2-BD59-A6C34878D82A}">
                    <a16:rowId xmlns:a16="http://schemas.microsoft.com/office/drawing/2014/main" val="3065415681"/>
                  </a:ext>
                </a:extLst>
              </a:tr>
              <a:tr h="9766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3200" b="1" kern="1200" dirty="0">
                          <a:solidFill>
                            <a:schemeClr val="dk1"/>
                          </a:solidFill>
                          <a:latin typeface="+mn-lt"/>
                          <a:ea typeface="+mn-ea"/>
                          <a:cs typeface="+mn-cs"/>
                        </a:rPr>
                        <a:t>6 hours</a:t>
                      </a:r>
                    </a:p>
                    <a:p>
                      <a:endParaRPr lang="en-ZA" sz="3200" b="1" kern="1200" dirty="0">
                        <a:solidFill>
                          <a:schemeClr val="dk1"/>
                        </a:solidFill>
                        <a:latin typeface="+mn-lt"/>
                        <a:ea typeface="+mn-ea"/>
                        <a:cs typeface="+mn-cs"/>
                      </a:endParaRPr>
                    </a:p>
                  </a:txBody>
                  <a:tcPr/>
                </a:tc>
                <a:tc>
                  <a:txBody>
                    <a:bodyPr/>
                    <a:lstStyle/>
                    <a:p>
                      <a:r>
                        <a:rPr lang="en-ZA" sz="3200" b="1" kern="1200" baseline="0" dirty="0">
                          <a:solidFill>
                            <a:schemeClr val="dk1"/>
                          </a:solidFill>
                          <a:latin typeface="+mn-lt"/>
                          <a:ea typeface="+mn-ea"/>
                          <a:cs typeface="+mn-cs"/>
                        </a:rPr>
                        <a:t>7 hours</a:t>
                      </a:r>
                    </a:p>
                  </a:txBody>
                  <a:tcPr/>
                </a:tc>
                <a:extLst>
                  <a:ext uri="{0D108BD9-81ED-4DB2-BD59-A6C34878D82A}">
                    <a16:rowId xmlns:a16="http://schemas.microsoft.com/office/drawing/2014/main" val="216623592"/>
                  </a:ext>
                </a:extLst>
              </a:tr>
            </a:tbl>
          </a:graphicData>
        </a:graphic>
      </p:graphicFrame>
    </p:spTree>
    <p:extLst>
      <p:ext uri="{BB962C8B-B14F-4D97-AF65-F5344CB8AC3E}">
        <p14:creationId xmlns:p14="http://schemas.microsoft.com/office/powerpoint/2010/main" val="3840940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t>LIFE SKILLS</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1307323348"/>
              </p:ext>
            </p:extLst>
          </p:nvPr>
        </p:nvGraphicFramePr>
        <p:xfrm>
          <a:off x="463826" y="1842054"/>
          <a:ext cx="10813776" cy="5425440"/>
        </p:xfrm>
        <a:graphic>
          <a:graphicData uri="http://schemas.openxmlformats.org/drawingml/2006/table">
            <a:tbl>
              <a:tblPr firstRow="1" bandRow="1">
                <a:tableStyleId>{5C22544A-7EE6-4342-B048-85BDC9FD1C3A}</a:tableStyleId>
              </a:tblPr>
              <a:tblGrid>
                <a:gridCol w="5406888">
                  <a:extLst>
                    <a:ext uri="{9D8B030D-6E8A-4147-A177-3AD203B41FA5}">
                      <a16:colId xmlns:a16="http://schemas.microsoft.com/office/drawing/2014/main" val="1083992416"/>
                    </a:ext>
                  </a:extLst>
                </a:gridCol>
                <a:gridCol w="5406888">
                  <a:extLst>
                    <a:ext uri="{9D8B030D-6E8A-4147-A177-3AD203B41FA5}">
                      <a16:colId xmlns:a16="http://schemas.microsoft.com/office/drawing/2014/main" val="69122226"/>
                    </a:ext>
                  </a:extLst>
                </a:gridCol>
              </a:tblGrid>
              <a:tr h="548379">
                <a:tc>
                  <a:txBody>
                    <a:bodyPr/>
                    <a:lstStyle/>
                    <a:p>
                      <a:r>
                        <a:rPr lang="en-ZA" sz="3200" kern="1200" dirty="0">
                          <a:solidFill>
                            <a:schemeClr val="dk1"/>
                          </a:solidFill>
                          <a:latin typeface="+mn-lt"/>
                          <a:ea typeface="+mn-ea"/>
                          <a:cs typeface="+mn-cs"/>
                        </a:rPr>
                        <a:t>GRADE 1 &amp;2</a:t>
                      </a:r>
                    </a:p>
                  </a:txBody>
                  <a:tcPr/>
                </a:tc>
                <a:tc>
                  <a:txBody>
                    <a:bodyPr/>
                    <a:lstStyle/>
                    <a:p>
                      <a:r>
                        <a:rPr lang="en-ZA" sz="3200" b="1" kern="1200" dirty="0">
                          <a:solidFill>
                            <a:schemeClr val="dk1"/>
                          </a:solidFill>
                          <a:latin typeface="+mn-lt"/>
                          <a:ea typeface="+mn-ea"/>
                          <a:cs typeface="+mn-cs"/>
                        </a:rPr>
                        <a:t>GRADE 3</a:t>
                      </a:r>
                    </a:p>
                  </a:txBody>
                  <a:tcPr/>
                </a:tc>
                <a:extLst>
                  <a:ext uri="{0D108BD9-81ED-4DB2-BD59-A6C34878D82A}">
                    <a16:rowId xmlns:a16="http://schemas.microsoft.com/office/drawing/2014/main" val="3815421104"/>
                  </a:ext>
                </a:extLst>
              </a:tr>
              <a:tr h="1010172">
                <a:tc>
                  <a:txBody>
                    <a:bodyPr/>
                    <a:lstStyle/>
                    <a:p>
                      <a:r>
                        <a:rPr lang="en-ZA" sz="3200" kern="1200" dirty="0">
                          <a:solidFill>
                            <a:schemeClr val="dk1"/>
                          </a:solidFill>
                          <a:latin typeface="+mn-lt"/>
                          <a:ea typeface="+mn-ea"/>
                          <a:cs typeface="+mn-cs"/>
                        </a:rPr>
                        <a:t>Beginning</a:t>
                      </a:r>
                      <a:r>
                        <a:rPr lang="en-ZA" sz="3200" kern="1200" baseline="0" dirty="0">
                          <a:solidFill>
                            <a:schemeClr val="dk1"/>
                          </a:solidFill>
                          <a:latin typeface="+mn-lt"/>
                          <a:ea typeface="+mn-ea"/>
                          <a:cs typeface="+mn-cs"/>
                        </a:rPr>
                        <a:t> knowledge -1hour</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Beginning</a:t>
                      </a:r>
                      <a:r>
                        <a:rPr lang="en-ZA" sz="3200" kern="1200" baseline="0" dirty="0">
                          <a:solidFill>
                            <a:schemeClr val="dk1"/>
                          </a:solidFill>
                          <a:latin typeface="+mn-lt"/>
                          <a:ea typeface="+mn-ea"/>
                          <a:cs typeface="+mn-cs"/>
                        </a:rPr>
                        <a:t> knowledge - </a:t>
                      </a:r>
                      <a:r>
                        <a:rPr lang="en-ZA" sz="3200" kern="1200" dirty="0">
                          <a:solidFill>
                            <a:schemeClr val="dk1"/>
                          </a:solidFill>
                          <a:latin typeface="+mn-lt"/>
                          <a:ea typeface="+mn-ea"/>
                          <a:cs typeface="+mn-cs"/>
                        </a:rPr>
                        <a:t>1h30mins</a:t>
                      </a:r>
                    </a:p>
                  </a:txBody>
                  <a:tcPr/>
                </a:tc>
                <a:extLst>
                  <a:ext uri="{0D108BD9-81ED-4DB2-BD59-A6C34878D82A}">
                    <a16:rowId xmlns:a16="http://schemas.microsoft.com/office/drawing/2014/main" val="2861488707"/>
                  </a:ext>
                </a:extLst>
              </a:tr>
              <a:tr h="1010172">
                <a:tc>
                  <a:txBody>
                    <a:bodyPr/>
                    <a:lstStyle/>
                    <a:p>
                      <a:r>
                        <a:rPr lang="en-ZA" sz="3200" kern="1200" dirty="0">
                          <a:solidFill>
                            <a:schemeClr val="dk1"/>
                          </a:solidFill>
                          <a:latin typeface="+mn-lt"/>
                          <a:ea typeface="+mn-ea"/>
                          <a:cs typeface="+mn-cs"/>
                        </a:rPr>
                        <a:t>Personal</a:t>
                      </a:r>
                      <a:r>
                        <a:rPr lang="en-ZA" sz="3200" kern="1200" baseline="0" dirty="0">
                          <a:solidFill>
                            <a:schemeClr val="dk1"/>
                          </a:solidFill>
                          <a:latin typeface="+mn-lt"/>
                          <a:ea typeface="+mn-ea"/>
                          <a:cs typeface="+mn-cs"/>
                        </a:rPr>
                        <a:t> and Social Wellbeing - 1hour</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Personal</a:t>
                      </a:r>
                      <a:r>
                        <a:rPr lang="en-ZA" sz="3200" kern="1200" baseline="0" dirty="0">
                          <a:solidFill>
                            <a:schemeClr val="dk1"/>
                          </a:solidFill>
                          <a:latin typeface="+mn-lt"/>
                          <a:ea typeface="+mn-ea"/>
                          <a:cs typeface="+mn-cs"/>
                        </a:rPr>
                        <a:t> and Social Wellbeing - 1hour</a:t>
                      </a:r>
                      <a:endParaRPr lang="en-ZA" sz="3200" kern="1200" dirty="0">
                        <a:solidFill>
                          <a:schemeClr val="dk1"/>
                        </a:solidFill>
                        <a:latin typeface="+mn-lt"/>
                        <a:ea typeface="+mn-ea"/>
                        <a:cs typeface="+mn-cs"/>
                      </a:endParaRPr>
                    </a:p>
                  </a:txBody>
                  <a:tcPr/>
                </a:tc>
                <a:extLst>
                  <a:ext uri="{0D108BD9-81ED-4DB2-BD59-A6C34878D82A}">
                    <a16:rowId xmlns:a16="http://schemas.microsoft.com/office/drawing/2014/main" val="106126619"/>
                  </a:ext>
                </a:extLst>
              </a:tr>
              <a:tr h="1010172">
                <a:tc>
                  <a:txBody>
                    <a:bodyPr/>
                    <a:lstStyle/>
                    <a:p>
                      <a:r>
                        <a:rPr lang="en-ZA" sz="3200" kern="1200" dirty="0">
                          <a:solidFill>
                            <a:schemeClr val="dk1"/>
                          </a:solidFill>
                          <a:latin typeface="+mn-lt"/>
                          <a:ea typeface="+mn-ea"/>
                          <a:cs typeface="+mn-cs"/>
                        </a:rPr>
                        <a:t>Creative art ( Performing Art and Visual Art )- 1h30mins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3200" kern="1200" dirty="0">
                          <a:solidFill>
                            <a:schemeClr val="dk1"/>
                          </a:solidFill>
                          <a:latin typeface="+mn-lt"/>
                          <a:ea typeface="+mn-ea"/>
                          <a:cs typeface="+mn-cs"/>
                        </a:rPr>
                        <a:t>Creative art ( Performing Art and Visual Art )- 1h30mins </a:t>
                      </a:r>
                    </a:p>
                  </a:txBody>
                  <a:tcPr/>
                </a:tc>
                <a:extLst>
                  <a:ext uri="{0D108BD9-81ED-4DB2-BD59-A6C34878D82A}">
                    <a16:rowId xmlns:a16="http://schemas.microsoft.com/office/drawing/2014/main" val="153171955"/>
                  </a:ext>
                </a:extLst>
              </a:tr>
              <a:tr h="564039">
                <a:tc>
                  <a:txBody>
                    <a:bodyPr/>
                    <a:lstStyle/>
                    <a:p>
                      <a:r>
                        <a:rPr lang="en-ZA" sz="3200" kern="1200" dirty="0">
                          <a:solidFill>
                            <a:schemeClr val="dk1"/>
                          </a:solidFill>
                          <a:latin typeface="+mn-lt"/>
                          <a:ea typeface="+mn-ea"/>
                          <a:cs typeface="+mn-cs"/>
                        </a:rPr>
                        <a:t>Physical Education – 1</a:t>
                      </a:r>
                      <a:r>
                        <a:rPr lang="en-ZA" sz="3200" kern="1200" baseline="0" dirty="0">
                          <a:solidFill>
                            <a:schemeClr val="dk1"/>
                          </a:solidFill>
                          <a:latin typeface="+mn-lt"/>
                          <a:ea typeface="+mn-ea"/>
                          <a:cs typeface="+mn-cs"/>
                        </a:rPr>
                        <a:t>h30mins</a:t>
                      </a:r>
                      <a:endParaRPr lang="en-ZA" sz="3200" kern="1200" dirty="0">
                        <a:solidFill>
                          <a:schemeClr val="dk1"/>
                        </a:solidFill>
                        <a:latin typeface="+mn-lt"/>
                        <a:ea typeface="+mn-ea"/>
                        <a:cs typeface="+mn-cs"/>
                      </a:endParaRPr>
                    </a:p>
                  </a:txBody>
                  <a:tcPr/>
                </a:tc>
                <a:tc>
                  <a:txBody>
                    <a:bodyPr/>
                    <a:lstStyle/>
                    <a:p>
                      <a:r>
                        <a:rPr lang="en-ZA" sz="3200" kern="1200" dirty="0">
                          <a:solidFill>
                            <a:schemeClr val="dk1"/>
                          </a:solidFill>
                          <a:latin typeface="+mn-lt"/>
                          <a:ea typeface="+mn-ea"/>
                          <a:cs typeface="+mn-cs"/>
                        </a:rPr>
                        <a:t>Physical Education – 1</a:t>
                      </a:r>
                      <a:r>
                        <a:rPr lang="en-ZA" sz="3200" kern="1200" baseline="0" dirty="0">
                          <a:solidFill>
                            <a:schemeClr val="dk1"/>
                          </a:solidFill>
                          <a:latin typeface="+mn-lt"/>
                          <a:ea typeface="+mn-ea"/>
                          <a:cs typeface="+mn-cs"/>
                        </a:rPr>
                        <a:t> hour</a:t>
                      </a:r>
                      <a:endParaRPr lang="en-ZA" sz="3200" kern="1200" dirty="0">
                        <a:solidFill>
                          <a:schemeClr val="dk1"/>
                        </a:solidFill>
                        <a:latin typeface="+mn-lt"/>
                        <a:ea typeface="+mn-ea"/>
                        <a:cs typeface="+mn-cs"/>
                      </a:endParaRPr>
                    </a:p>
                  </a:txBody>
                  <a:tcPr/>
                </a:tc>
                <a:extLst>
                  <a:ext uri="{0D108BD9-81ED-4DB2-BD59-A6C34878D82A}">
                    <a16:rowId xmlns:a16="http://schemas.microsoft.com/office/drawing/2014/main" val="3164769229"/>
                  </a:ext>
                </a:extLst>
              </a:tr>
              <a:tr h="10101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3200" b="1" kern="1200" dirty="0">
                          <a:solidFill>
                            <a:schemeClr val="dk1"/>
                          </a:solidFill>
                          <a:latin typeface="+mn-lt"/>
                          <a:ea typeface="+mn-ea"/>
                          <a:cs typeface="+mn-cs"/>
                        </a:rPr>
                        <a:t>5 hours</a:t>
                      </a:r>
                    </a:p>
                    <a:p>
                      <a:endParaRPr lang="en-ZA" sz="3200" b="1" kern="1200" dirty="0">
                        <a:solidFill>
                          <a:schemeClr val="dk1"/>
                        </a:solidFill>
                        <a:latin typeface="+mn-lt"/>
                        <a:ea typeface="+mn-ea"/>
                        <a:cs typeface="+mn-cs"/>
                      </a:endParaRPr>
                    </a:p>
                  </a:txBody>
                  <a:tcPr/>
                </a:tc>
                <a:tc>
                  <a:txBody>
                    <a:bodyPr/>
                    <a:lstStyle/>
                    <a:p>
                      <a:r>
                        <a:rPr lang="en-ZA" sz="3200" b="1" kern="1200" baseline="0" dirty="0">
                          <a:solidFill>
                            <a:schemeClr val="dk1"/>
                          </a:solidFill>
                          <a:latin typeface="+mn-lt"/>
                          <a:ea typeface="+mn-ea"/>
                          <a:cs typeface="+mn-cs"/>
                        </a:rPr>
                        <a:t>5 hours</a:t>
                      </a:r>
                    </a:p>
                  </a:txBody>
                  <a:tcPr/>
                </a:tc>
                <a:extLst>
                  <a:ext uri="{0D108BD9-81ED-4DB2-BD59-A6C34878D82A}">
                    <a16:rowId xmlns:a16="http://schemas.microsoft.com/office/drawing/2014/main" val="216623592"/>
                  </a:ext>
                </a:extLst>
              </a:tr>
            </a:tbl>
          </a:graphicData>
        </a:graphic>
      </p:graphicFrame>
    </p:spTree>
    <p:extLst>
      <p:ext uri="{BB962C8B-B14F-4D97-AF65-F5344CB8AC3E}">
        <p14:creationId xmlns:p14="http://schemas.microsoft.com/office/powerpoint/2010/main" val="87903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t>weighting </a:t>
            </a:r>
            <a:r>
              <a:rPr lang="en-ZA" b="1"/>
              <a:t>of the</a:t>
            </a:r>
            <a:br>
              <a:rPr lang="en-ZA" b="1" dirty="0"/>
            </a:br>
            <a:r>
              <a:rPr lang="en-ZA" b="1" dirty="0"/>
              <a:t>4 strands</a:t>
            </a:r>
            <a:br>
              <a:rPr lang="en-ZA" b="1" dirty="0"/>
            </a:br>
            <a:endParaRPr lang="en-ZA" b="1" dirty="0"/>
          </a:p>
        </p:txBody>
      </p:sp>
      <p:sp>
        <p:nvSpPr>
          <p:cNvPr id="3" name="Content Placeholder 2"/>
          <p:cNvSpPr>
            <a:spLocks noGrp="1"/>
          </p:cNvSpPr>
          <p:nvPr>
            <p:ph sz="quarter" idx="13"/>
          </p:nvPr>
        </p:nvSpPr>
        <p:spPr/>
        <p:txBody>
          <a:bodyPr>
            <a:normAutofit/>
          </a:bodyPr>
          <a:lstStyle/>
          <a:p>
            <a:r>
              <a:rPr lang="en-ZA" sz="3200" dirty="0"/>
              <a:t>Pattern recognition  15%</a:t>
            </a:r>
          </a:p>
          <a:p>
            <a:r>
              <a:rPr lang="en-ZA" sz="3200" dirty="0"/>
              <a:t>Algorithms and coding 50%</a:t>
            </a:r>
          </a:p>
          <a:p>
            <a:r>
              <a:rPr lang="en-ZA" sz="3200" dirty="0"/>
              <a:t>Robotics 30%</a:t>
            </a:r>
          </a:p>
          <a:p>
            <a:r>
              <a:rPr lang="en-ZA" sz="3200" dirty="0"/>
              <a:t>Digital concept 5%</a:t>
            </a:r>
          </a:p>
        </p:txBody>
      </p:sp>
    </p:spTree>
    <p:extLst>
      <p:ext uri="{BB962C8B-B14F-4D97-AF65-F5344CB8AC3E}">
        <p14:creationId xmlns:p14="http://schemas.microsoft.com/office/powerpoint/2010/main" val="1283873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06949752"/>
              </p:ext>
            </p:extLst>
          </p:nvPr>
        </p:nvGraphicFramePr>
        <p:xfrm>
          <a:off x="477079" y="675862"/>
          <a:ext cx="10668001" cy="5843208"/>
        </p:xfrm>
        <a:graphic>
          <a:graphicData uri="http://schemas.openxmlformats.org/drawingml/2006/table">
            <a:tbl>
              <a:tblPr firstRow="1" firstCol="1" bandRow="1">
                <a:tableStyleId>{5C22544A-7EE6-4342-B048-85BDC9FD1C3A}</a:tableStyleId>
              </a:tblPr>
              <a:tblGrid>
                <a:gridCol w="1244482">
                  <a:extLst>
                    <a:ext uri="{9D8B030D-6E8A-4147-A177-3AD203B41FA5}">
                      <a16:colId xmlns:a16="http://schemas.microsoft.com/office/drawing/2014/main" val="745846757"/>
                    </a:ext>
                  </a:extLst>
                </a:gridCol>
                <a:gridCol w="860950">
                  <a:extLst>
                    <a:ext uri="{9D8B030D-6E8A-4147-A177-3AD203B41FA5}">
                      <a16:colId xmlns:a16="http://schemas.microsoft.com/office/drawing/2014/main" val="1286135946"/>
                    </a:ext>
                  </a:extLst>
                </a:gridCol>
                <a:gridCol w="862723">
                  <a:extLst>
                    <a:ext uri="{9D8B030D-6E8A-4147-A177-3AD203B41FA5}">
                      <a16:colId xmlns:a16="http://schemas.microsoft.com/office/drawing/2014/main" val="1918953899"/>
                    </a:ext>
                  </a:extLst>
                </a:gridCol>
                <a:gridCol w="862723">
                  <a:extLst>
                    <a:ext uri="{9D8B030D-6E8A-4147-A177-3AD203B41FA5}">
                      <a16:colId xmlns:a16="http://schemas.microsoft.com/office/drawing/2014/main" val="1007792959"/>
                    </a:ext>
                  </a:extLst>
                </a:gridCol>
                <a:gridCol w="861837">
                  <a:extLst>
                    <a:ext uri="{9D8B030D-6E8A-4147-A177-3AD203B41FA5}">
                      <a16:colId xmlns:a16="http://schemas.microsoft.com/office/drawing/2014/main" val="2086082730"/>
                    </a:ext>
                  </a:extLst>
                </a:gridCol>
                <a:gridCol w="861837">
                  <a:extLst>
                    <a:ext uri="{9D8B030D-6E8A-4147-A177-3AD203B41FA5}">
                      <a16:colId xmlns:a16="http://schemas.microsoft.com/office/drawing/2014/main" val="3135327959"/>
                    </a:ext>
                  </a:extLst>
                </a:gridCol>
                <a:gridCol w="861837">
                  <a:extLst>
                    <a:ext uri="{9D8B030D-6E8A-4147-A177-3AD203B41FA5}">
                      <a16:colId xmlns:a16="http://schemas.microsoft.com/office/drawing/2014/main" val="126018010"/>
                    </a:ext>
                  </a:extLst>
                </a:gridCol>
                <a:gridCol w="861837">
                  <a:extLst>
                    <a:ext uri="{9D8B030D-6E8A-4147-A177-3AD203B41FA5}">
                      <a16:colId xmlns:a16="http://schemas.microsoft.com/office/drawing/2014/main" val="797741719"/>
                    </a:ext>
                  </a:extLst>
                </a:gridCol>
                <a:gridCol w="862723">
                  <a:extLst>
                    <a:ext uri="{9D8B030D-6E8A-4147-A177-3AD203B41FA5}">
                      <a16:colId xmlns:a16="http://schemas.microsoft.com/office/drawing/2014/main" val="2729955694"/>
                    </a:ext>
                  </a:extLst>
                </a:gridCol>
                <a:gridCol w="862723">
                  <a:extLst>
                    <a:ext uri="{9D8B030D-6E8A-4147-A177-3AD203B41FA5}">
                      <a16:colId xmlns:a16="http://schemas.microsoft.com/office/drawing/2014/main" val="571184026"/>
                    </a:ext>
                  </a:extLst>
                </a:gridCol>
                <a:gridCol w="862723">
                  <a:extLst>
                    <a:ext uri="{9D8B030D-6E8A-4147-A177-3AD203B41FA5}">
                      <a16:colId xmlns:a16="http://schemas.microsoft.com/office/drawing/2014/main" val="2029064829"/>
                    </a:ext>
                  </a:extLst>
                </a:gridCol>
                <a:gridCol w="801606">
                  <a:extLst>
                    <a:ext uri="{9D8B030D-6E8A-4147-A177-3AD203B41FA5}">
                      <a16:colId xmlns:a16="http://schemas.microsoft.com/office/drawing/2014/main" val="570934665"/>
                    </a:ext>
                  </a:extLst>
                </a:gridCol>
              </a:tblGrid>
              <a:tr h="1142734">
                <a:tc>
                  <a:txBody>
                    <a:bodyPr/>
                    <a:lstStyle/>
                    <a:p>
                      <a:pPr>
                        <a:lnSpc>
                          <a:spcPct val="107000"/>
                        </a:lnSpc>
                        <a:spcAft>
                          <a:spcPts val="0"/>
                        </a:spcAft>
                      </a:pPr>
                      <a:r>
                        <a:rPr lang="en-ZA" sz="1600" dirty="0">
                          <a:effectLst/>
                        </a:rPr>
                        <a:t>DAY</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08H00-08H30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08H30-09H00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09H00-09H30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09H30-10H00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10H00-10H30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10H30-11H00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11H00-11H30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11H30-12H00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12H00-12H30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12H30-13H00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13H00-13H30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7605938"/>
                  </a:ext>
                </a:extLst>
              </a:tr>
              <a:tr h="872406">
                <a:tc>
                  <a:txBody>
                    <a:bodyPr/>
                    <a:lstStyle/>
                    <a:p>
                      <a:pPr>
                        <a:lnSpc>
                          <a:spcPct val="107000"/>
                        </a:lnSpc>
                        <a:spcAft>
                          <a:spcPts val="0"/>
                        </a:spcAft>
                      </a:pPr>
                      <a:r>
                        <a:rPr lang="en-ZA" sz="1600">
                          <a:effectLst/>
                        </a:rPr>
                        <a:t>MONDAY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a:effectLst/>
                        </a:rPr>
                        <a:t>B</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 </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4932532"/>
                  </a:ext>
                </a:extLst>
              </a:tr>
              <a:tr h="872406">
                <a:tc>
                  <a:txBody>
                    <a:bodyPr/>
                    <a:lstStyle/>
                    <a:p>
                      <a:pPr>
                        <a:lnSpc>
                          <a:spcPct val="107000"/>
                        </a:lnSpc>
                        <a:spcAft>
                          <a:spcPts val="0"/>
                        </a:spcAft>
                      </a:pPr>
                      <a:r>
                        <a:rPr lang="en-ZA" sz="1600">
                          <a:effectLst/>
                        </a:rPr>
                        <a:t>TUESDAY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a:effectLst/>
                        </a:rPr>
                        <a:t>R</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extLst>
                  <a:ext uri="{0D108BD9-81ED-4DB2-BD59-A6C34878D82A}">
                    <a16:rowId xmlns:a16="http://schemas.microsoft.com/office/drawing/2014/main" val="2016791179"/>
                  </a:ext>
                </a:extLst>
              </a:tr>
              <a:tr h="1039570">
                <a:tc>
                  <a:txBody>
                    <a:bodyPr/>
                    <a:lstStyle/>
                    <a:p>
                      <a:pPr>
                        <a:lnSpc>
                          <a:spcPct val="107000"/>
                        </a:lnSpc>
                        <a:spcAft>
                          <a:spcPts val="0"/>
                        </a:spcAft>
                      </a:pPr>
                      <a:r>
                        <a:rPr lang="en-ZA" sz="1600">
                          <a:effectLst/>
                        </a:rPr>
                        <a:t>WEDNESDAY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a:effectLst/>
                        </a:rPr>
                        <a:t>E</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a:effectLst/>
                        </a:rPr>
                        <a:t>FAL</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 </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22566749"/>
                  </a:ext>
                </a:extLst>
              </a:tr>
              <a:tr h="872406">
                <a:tc>
                  <a:txBody>
                    <a:bodyPr/>
                    <a:lstStyle/>
                    <a:p>
                      <a:pPr>
                        <a:lnSpc>
                          <a:spcPct val="107000"/>
                        </a:lnSpc>
                        <a:spcAft>
                          <a:spcPts val="0"/>
                        </a:spcAft>
                      </a:pPr>
                      <a:r>
                        <a:rPr lang="en-ZA" sz="1600">
                          <a:effectLst/>
                        </a:rPr>
                        <a:t>THURSDAY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a:effectLst/>
                        </a:rPr>
                        <a:t>A</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5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 </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74044861"/>
                  </a:ext>
                </a:extLst>
              </a:tr>
              <a:tr h="872406">
                <a:tc>
                  <a:txBody>
                    <a:bodyPr/>
                    <a:lstStyle/>
                    <a:p>
                      <a:pPr>
                        <a:lnSpc>
                          <a:spcPct val="107000"/>
                        </a:lnSpc>
                        <a:spcAft>
                          <a:spcPts val="0"/>
                        </a:spcAft>
                      </a:pPr>
                      <a:r>
                        <a:rPr lang="en-ZA" sz="1600">
                          <a:effectLst/>
                        </a:rPr>
                        <a:t>FRIDAY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a:effectLst/>
                        </a:rPr>
                        <a:t>K</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C &amp; R</a:t>
                      </a:r>
                    </a:p>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(Algorithm and</a:t>
                      </a:r>
                      <a:r>
                        <a:rPr lang="en-ZA" sz="1600" baseline="0" dirty="0">
                          <a:effectLst/>
                          <a:latin typeface="Calibri" panose="020F0502020204030204" pitchFamily="34" charset="0"/>
                          <a:ea typeface="Calibri" panose="020F0502020204030204" pitchFamily="34" charset="0"/>
                          <a:cs typeface="Times New Roman" panose="02020603050405020304" pitchFamily="18" charset="0"/>
                        </a:rPr>
                        <a:t> Coding</a:t>
                      </a:r>
                      <a:r>
                        <a:rPr lang="en-ZA" sz="16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solidFill>
                      <a:srgbClr val="0070C0"/>
                    </a:solidFill>
                  </a:tcPr>
                </a:tc>
                <a:tc>
                  <a:txBody>
                    <a:bodyPr/>
                    <a:lstStyle/>
                    <a:p>
                      <a:pPr>
                        <a:lnSpc>
                          <a:spcPct val="107000"/>
                        </a:lnSpc>
                        <a:spcAft>
                          <a:spcPts val="0"/>
                        </a:spcAft>
                      </a:pPr>
                      <a:r>
                        <a:rPr lang="en-ZA" sz="1600" dirty="0">
                          <a:effectLst/>
                        </a:rPr>
                        <a:t>C &amp; R</a:t>
                      </a:r>
                    </a:p>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P/R/D</a:t>
                      </a:r>
                    </a:p>
                  </a:txBody>
                  <a:tcPr marL="68580" marR="68580" marT="0" marB="0">
                    <a:solidFill>
                      <a:srgbClr val="0070C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r>
                        <a:rPr lang="en-ZA" dirty="0"/>
                        <a:t>L/S</a:t>
                      </a:r>
                    </a:p>
                  </a:txBody>
                  <a:tcPr marL="68580" marR="68580" marT="0" marB="0">
                    <a:solidFill>
                      <a:srgbClr val="00B050"/>
                    </a:solidFill>
                  </a:tcPr>
                </a:tc>
                <a:tc>
                  <a:txBody>
                    <a:bodyPr/>
                    <a:lstStyle/>
                    <a:p>
                      <a:r>
                        <a:rPr lang="en-ZA" dirty="0"/>
                        <a:t>L/S</a:t>
                      </a:r>
                    </a:p>
                  </a:txBody>
                  <a:tcPr marL="68580" marR="68580" marT="0" marB="0">
                    <a:solidFill>
                      <a:srgbClr val="00B050"/>
                    </a:solidFill>
                  </a:tcPr>
                </a:tc>
                <a:tc>
                  <a:txBody>
                    <a:bodyPr/>
                    <a:lstStyle/>
                    <a:p>
                      <a:pPr>
                        <a:lnSpc>
                          <a:spcPct val="107000"/>
                        </a:lnSpc>
                        <a:spcAft>
                          <a:spcPts val="0"/>
                        </a:spcAft>
                      </a:pPr>
                      <a:r>
                        <a:rPr lang="en-ZA" sz="1600" dirty="0">
                          <a:effectLst/>
                        </a:rPr>
                        <a:t> </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87447191"/>
                  </a:ext>
                </a:extLst>
              </a:tr>
            </a:tbl>
          </a:graphicData>
        </a:graphic>
      </p:graphicFrame>
      <p:sp>
        <p:nvSpPr>
          <p:cNvPr id="2" name="Rectangle 1"/>
          <p:cNvSpPr/>
          <p:nvPr/>
        </p:nvSpPr>
        <p:spPr>
          <a:xfrm>
            <a:off x="3214109" y="-247468"/>
            <a:ext cx="4453142"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Grade 1 and 2</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695233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14520364"/>
              </p:ext>
            </p:extLst>
          </p:nvPr>
        </p:nvGraphicFramePr>
        <p:xfrm>
          <a:off x="490329" y="676984"/>
          <a:ext cx="10573914" cy="5868550"/>
        </p:xfrm>
        <a:graphic>
          <a:graphicData uri="http://schemas.openxmlformats.org/drawingml/2006/table">
            <a:tbl>
              <a:tblPr firstRow="1" firstCol="1" bandRow="1">
                <a:tableStyleId>{5C22544A-7EE6-4342-B048-85BDC9FD1C3A}</a:tableStyleId>
              </a:tblPr>
              <a:tblGrid>
                <a:gridCol w="1213159">
                  <a:extLst>
                    <a:ext uri="{9D8B030D-6E8A-4147-A177-3AD203B41FA5}">
                      <a16:colId xmlns:a16="http://schemas.microsoft.com/office/drawing/2014/main" val="1788641116"/>
                    </a:ext>
                  </a:extLst>
                </a:gridCol>
                <a:gridCol w="839282">
                  <a:extLst>
                    <a:ext uri="{9D8B030D-6E8A-4147-A177-3AD203B41FA5}">
                      <a16:colId xmlns:a16="http://schemas.microsoft.com/office/drawing/2014/main" val="2582855918"/>
                    </a:ext>
                  </a:extLst>
                </a:gridCol>
                <a:gridCol w="841009">
                  <a:extLst>
                    <a:ext uri="{9D8B030D-6E8A-4147-A177-3AD203B41FA5}">
                      <a16:colId xmlns:a16="http://schemas.microsoft.com/office/drawing/2014/main" val="2105768622"/>
                    </a:ext>
                  </a:extLst>
                </a:gridCol>
                <a:gridCol w="841009">
                  <a:extLst>
                    <a:ext uri="{9D8B030D-6E8A-4147-A177-3AD203B41FA5}">
                      <a16:colId xmlns:a16="http://schemas.microsoft.com/office/drawing/2014/main" val="1578096973"/>
                    </a:ext>
                  </a:extLst>
                </a:gridCol>
                <a:gridCol w="840145">
                  <a:extLst>
                    <a:ext uri="{9D8B030D-6E8A-4147-A177-3AD203B41FA5}">
                      <a16:colId xmlns:a16="http://schemas.microsoft.com/office/drawing/2014/main" val="3557274411"/>
                    </a:ext>
                  </a:extLst>
                </a:gridCol>
                <a:gridCol w="840145">
                  <a:extLst>
                    <a:ext uri="{9D8B030D-6E8A-4147-A177-3AD203B41FA5}">
                      <a16:colId xmlns:a16="http://schemas.microsoft.com/office/drawing/2014/main" val="1298699585"/>
                    </a:ext>
                  </a:extLst>
                </a:gridCol>
                <a:gridCol w="840145">
                  <a:extLst>
                    <a:ext uri="{9D8B030D-6E8A-4147-A177-3AD203B41FA5}">
                      <a16:colId xmlns:a16="http://schemas.microsoft.com/office/drawing/2014/main" val="2660792724"/>
                    </a:ext>
                  </a:extLst>
                </a:gridCol>
                <a:gridCol w="840145">
                  <a:extLst>
                    <a:ext uri="{9D8B030D-6E8A-4147-A177-3AD203B41FA5}">
                      <a16:colId xmlns:a16="http://schemas.microsoft.com/office/drawing/2014/main" val="3041373865"/>
                    </a:ext>
                  </a:extLst>
                </a:gridCol>
                <a:gridCol w="841009">
                  <a:extLst>
                    <a:ext uri="{9D8B030D-6E8A-4147-A177-3AD203B41FA5}">
                      <a16:colId xmlns:a16="http://schemas.microsoft.com/office/drawing/2014/main" val="3470567302"/>
                    </a:ext>
                  </a:extLst>
                </a:gridCol>
                <a:gridCol w="1044785">
                  <a:extLst>
                    <a:ext uri="{9D8B030D-6E8A-4147-A177-3AD203B41FA5}">
                      <a16:colId xmlns:a16="http://schemas.microsoft.com/office/drawing/2014/main" val="867369508"/>
                    </a:ext>
                  </a:extLst>
                </a:gridCol>
                <a:gridCol w="841009">
                  <a:extLst>
                    <a:ext uri="{9D8B030D-6E8A-4147-A177-3AD203B41FA5}">
                      <a16:colId xmlns:a16="http://schemas.microsoft.com/office/drawing/2014/main" val="1983809890"/>
                    </a:ext>
                  </a:extLst>
                </a:gridCol>
                <a:gridCol w="752072">
                  <a:extLst>
                    <a:ext uri="{9D8B030D-6E8A-4147-A177-3AD203B41FA5}">
                      <a16:colId xmlns:a16="http://schemas.microsoft.com/office/drawing/2014/main" val="2881340321"/>
                    </a:ext>
                  </a:extLst>
                </a:gridCol>
              </a:tblGrid>
              <a:tr h="995142">
                <a:tc>
                  <a:txBody>
                    <a:bodyPr/>
                    <a:lstStyle/>
                    <a:p>
                      <a:pPr>
                        <a:lnSpc>
                          <a:spcPct val="107000"/>
                        </a:lnSpc>
                        <a:spcAft>
                          <a:spcPts val="0"/>
                        </a:spcAft>
                      </a:pPr>
                      <a:r>
                        <a:rPr lang="en-ZA" sz="1600" dirty="0">
                          <a:effectLst/>
                        </a:rPr>
                        <a:t>DAY</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08H00-08H30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08H30-09H00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09H00-09H30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09H30-10H00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10H00-10H30</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10H30-11H00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11H00-11H30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11H30-12H00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12H00-12H30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12H30-13H00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a:effectLst/>
                        </a:rPr>
                        <a:t>13H30-14H00</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849420"/>
                  </a:ext>
                </a:extLst>
              </a:tr>
              <a:tr h="973909">
                <a:tc>
                  <a:txBody>
                    <a:bodyPr/>
                    <a:lstStyle/>
                    <a:p>
                      <a:pPr>
                        <a:lnSpc>
                          <a:spcPct val="107000"/>
                        </a:lnSpc>
                        <a:spcAft>
                          <a:spcPts val="0"/>
                        </a:spcAft>
                      </a:pPr>
                      <a:r>
                        <a:rPr lang="en-ZA" sz="1600">
                          <a:effectLst/>
                        </a:rPr>
                        <a:t>MONDAY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B</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ZA" sz="1600" b="0" i="0" u="none" strike="noStrike" kern="1200" cap="none" spc="0" normalizeH="0" baseline="0" noProof="0" dirty="0">
                          <a:ln>
                            <a:noFill/>
                          </a:ln>
                          <a:solidFill>
                            <a:prstClr val="black"/>
                          </a:solidFill>
                          <a:effectLst/>
                          <a:uLnTx/>
                          <a:uFillTx/>
                          <a:latin typeface="+mn-lt"/>
                          <a:ea typeface="+mn-ea"/>
                          <a:cs typeface="+mn-cs"/>
                        </a:rPr>
                        <a:t>C &amp; R</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ZA"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r>
                        <a:rPr kumimoji="0" lang="en-ZA" sz="16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Algorithm and Coding</a:t>
                      </a:r>
                      <a:r>
                        <a:rPr kumimoji="0" lang="en-ZA"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solidFill>
                      <a:schemeClr val="accent5">
                        <a:lumMod val="60000"/>
                        <a:lumOff val="40000"/>
                      </a:schemeClr>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HL</a:t>
                      </a:r>
                    </a:p>
                  </a:txBody>
                  <a:tcPr marL="68580" marR="68580" marT="0" marB="0">
                    <a:solidFill>
                      <a:srgbClr val="FFC000"/>
                    </a:solidFill>
                  </a:tcPr>
                </a:tc>
                <a:extLst>
                  <a:ext uri="{0D108BD9-81ED-4DB2-BD59-A6C34878D82A}">
                    <a16:rowId xmlns:a16="http://schemas.microsoft.com/office/drawing/2014/main" val="3363389901"/>
                  </a:ext>
                </a:extLst>
              </a:tr>
              <a:tr h="1076711">
                <a:tc>
                  <a:txBody>
                    <a:bodyPr/>
                    <a:lstStyle/>
                    <a:p>
                      <a:pPr>
                        <a:lnSpc>
                          <a:spcPct val="107000"/>
                        </a:lnSpc>
                        <a:spcAft>
                          <a:spcPts val="0"/>
                        </a:spcAft>
                      </a:pPr>
                      <a:r>
                        <a:rPr lang="en-ZA" sz="1600">
                          <a:effectLst/>
                        </a:rPr>
                        <a:t>TUESDAY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a:effectLst/>
                        </a:rPr>
                        <a:t>R</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extLst>
                  <a:ext uri="{0D108BD9-81ED-4DB2-BD59-A6C34878D82A}">
                    <a16:rowId xmlns:a16="http://schemas.microsoft.com/office/drawing/2014/main" val="2431358282"/>
                  </a:ext>
                </a:extLst>
              </a:tr>
              <a:tr h="1239848">
                <a:tc>
                  <a:txBody>
                    <a:bodyPr/>
                    <a:lstStyle/>
                    <a:p>
                      <a:pPr>
                        <a:lnSpc>
                          <a:spcPct val="107000"/>
                        </a:lnSpc>
                        <a:spcAft>
                          <a:spcPts val="0"/>
                        </a:spcAft>
                      </a:pPr>
                      <a:r>
                        <a:rPr lang="en-ZA" sz="1600">
                          <a:effectLst/>
                        </a:rPr>
                        <a:t>WEDNESDAY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a:effectLst/>
                        </a:rPr>
                        <a:t>E</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C &amp; R</a:t>
                      </a:r>
                    </a:p>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a:t>
                      </a:r>
                      <a:r>
                        <a:rPr lang="en-ZA" sz="1600" b="1" dirty="0">
                          <a:effectLst/>
                          <a:latin typeface="Calibri" panose="020F0502020204030204" pitchFamily="34" charset="0"/>
                          <a:ea typeface="Calibri" panose="020F0502020204030204" pitchFamily="34" charset="0"/>
                          <a:cs typeface="Times New Roman" panose="02020603050405020304" pitchFamily="18" charset="0"/>
                        </a:rPr>
                        <a:t>Algorithm and</a:t>
                      </a:r>
                      <a:r>
                        <a:rPr lang="en-ZA" sz="1600" b="1" baseline="0" dirty="0">
                          <a:effectLst/>
                          <a:latin typeface="Calibri" panose="020F0502020204030204" pitchFamily="34" charset="0"/>
                          <a:ea typeface="Calibri" panose="020F0502020204030204" pitchFamily="34" charset="0"/>
                          <a:cs typeface="Times New Roman" panose="02020603050405020304" pitchFamily="18" charset="0"/>
                        </a:rPr>
                        <a:t> Coding</a:t>
                      </a:r>
                      <a:r>
                        <a:rPr lang="en-ZA" sz="1600" dirty="0">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solidFill>
                      <a:schemeClr val="accent5">
                        <a:lumMod val="60000"/>
                        <a:lumOff val="40000"/>
                      </a:schemeClr>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HL</a:t>
                      </a:r>
                    </a:p>
                  </a:txBody>
                  <a:tcPr marL="68580" marR="68580" marT="0" marB="0">
                    <a:solidFill>
                      <a:srgbClr val="FFC000"/>
                    </a:solidFill>
                  </a:tcPr>
                </a:tc>
                <a:extLst>
                  <a:ext uri="{0D108BD9-81ED-4DB2-BD59-A6C34878D82A}">
                    <a16:rowId xmlns:a16="http://schemas.microsoft.com/office/drawing/2014/main" val="805835168"/>
                  </a:ext>
                </a:extLst>
              </a:tr>
              <a:tr h="803056">
                <a:tc>
                  <a:txBody>
                    <a:bodyPr/>
                    <a:lstStyle/>
                    <a:p>
                      <a:pPr>
                        <a:lnSpc>
                          <a:spcPct val="107000"/>
                        </a:lnSpc>
                        <a:spcAft>
                          <a:spcPts val="0"/>
                        </a:spcAft>
                      </a:pPr>
                      <a:r>
                        <a:rPr lang="en-ZA" sz="1600">
                          <a:effectLst/>
                        </a:rPr>
                        <a:t>THURSDAY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a:effectLst/>
                        </a:rPr>
                        <a:t>HL</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A</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C &amp; R</a:t>
                      </a:r>
                    </a:p>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a:t>
                      </a:r>
                      <a:r>
                        <a:rPr lang="en-ZA" sz="1600" b="1" dirty="0">
                          <a:effectLst/>
                          <a:latin typeface="Calibri" panose="020F0502020204030204" pitchFamily="34" charset="0"/>
                          <a:ea typeface="Calibri" panose="020F0502020204030204" pitchFamily="34" charset="0"/>
                          <a:cs typeface="Times New Roman" panose="02020603050405020304" pitchFamily="18" charset="0"/>
                        </a:rPr>
                        <a:t>Robotics)</a:t>
                      </a:r>
                    </a:p>
                  </a:txBody>
                  <a:tcPr marL="68580" marR="68580" marT="0" marB="0">
                    <a:solidFill>
                      <a:schemeClr val="accent5">
                        <a:lumMod val="60000"/>
                        <a:lumOff val="40000"/>
                      </a:schemeClr>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MATHS</a:t>
                      </a:r>
                    </a:p>
                  </a:txBody>
                  <a:tcPr marL="68580" marR="68580" marT="0" marB="0">
                    <a:solidFill>
                      <a:srgbClr val="FF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extLst>
                  <a:ext uri="{0D108BD9-81ED-4DB2-BD59-A6C34878D82A}">
                    <a16:rowId xmlns:a16="http://schemas.microsoft.com/office/drawing/2014/main" val="679056986"/>
                  </a:ext>
                </a:extLst>
              </a:tr>
              <a:tr h="710107">
                <a:tc>
                  <a:txBody>
                    <a:bodyPr/>
                    <a:lstStyle/>
                    <a:p>
                      <a:pPr>
                        <a:lnSpc>
                          <a:spcPct val="107000"/>
                        </a:lnSpc>
                        <a:spcAft>
                          <a:spcPts val="0"/>
                        </a:spcAft>
                      </a:pPr>
                      <a:r>
                        <a:rPr lang="en-ZA" sz="1600">
                          <a:effectLst/>
                        </a:rPr>
                        <a:t>FRIDAY</a:t>
                      </a:r>
                      <a:endParaRPr lang="en-ZA"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MATHS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0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HL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nSpc>
                          <a:spcPct val="107000"/>
                        </a:lnSpc>
                        <a:spcAft>
                          <a:spcPts val="0"/>
                        </a:spcAft>
                      </a:pPr>
                      <a:r>
                        <a:rPr lang="en-ZA" sz="1600" dirty="0">
                          <a:effectLst/>
                        </a:rPr>
                        <a:t>K</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ZA" sz="1600" dirty="0">
                          <a:effectLst/>
                        </a:rPr>
                        <a:t>C &amp; R</a:t>
                      </a:r>
                    </a:p>
                    <a:p>
                      <a:pPr>
                        <a:lnSpc>
                          <a:spcPct val="107000"/>
                        </a:lnSpc>
                        <a:spcAft>
                          <a:spcPts val="0"/>
                        </a:spcAft>
                      </a:pPr>
                      <a:r>
                        <a:rPr lang="en-ZA" sz="1600" dirty="0">
                          <a:effectLst/>
                          <a:latin typeface="Calibri" panose="020F0502020204030204" pitchFamily="34" charset="0"/>
                          <a:ea typeface="Calibri" panose="020F0502020204030204" pitchFamily="34" charset="0"/>
                          <a:cs typeface="Times New Roman" panose="02020603050405020304" pitchFamily="18" charset="0"/>
                        </a:rPr>
                        <a:t>(</a:t>
                      </a:r>
                      <a:r>
                        <a:rPr lang="en-ZA" sz="1600" b="1" dirty="0">
                          <a:effectLst/>
                          <a:latin typeface="Calibri" panose="020F0502020204030204" pitchFamily="34" charset="0"/>
                          <a:ea typeface="Calibri" panose="020F0502020204030204" pitchFamily="34" charset="0"/>
                          <a:cs typeface="Times New Roman" panose="02020603050405020304" pitchFamily="18" charset="0"/>
                        </a:rPr>
                        <a:t>P/D)</a:t>
                      </a:r>
                    </a:p>
                  </a:txBody>
                  <a:tcPr marL="68580" marR="68580" marT="0" marB="0">
                    <a:solidFill>
                      <a:schemeClr val="accent5">
                        <a:lumMod val="60000"/>
                        <a:lumOff val="40000"/>
                      </a:schemeClr>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L/S</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92D05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dirty="0">
                          <a:effectLst/>
                        </a:rPr>
                        <a:t>FAL</a:t>
                      </a:r>
                      <a:endParaRPr lang="en-ZA"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B0F0"/>
                    </a:solidFill>
                  </a:tcPr>
                </a:tc>
                <a:tc>
                  <a:txBody>
                    <a:bodyPr/>
                    <a:lstStyle/>
                    <a:p>
                      <a:pPr>
                        <a:lnSpc>
                          <a:spcPct val="107000"/>
                        </a:lnSpc>
                        <a:spcAft>
                          <a:spcPts val="0"/>
                        </a:spcAft>
                      </a:pPr>
                      <a:r>
                        <a:rPr lang="en-ZA" sz="1600" b="1" dirty="0">
                          <a:effectLst/>
                          <a:latin typeface="Calibri" panose="020F0502020204030204" pitchFamily="34" charset="0"/>
                          <a:ea typeface="Calibri" panose="020F0502020204030204" pitchFamily="34" charset="0"/>
                          <a:cs typeface="Times New Roman" panose="02020603050405020304" pitchFamily="18" charset="0"/>
                        </a:rPr>
                        <a:t>L/S</a:t>
                      </a:r>
                    </a:p>
                  </a:txBody>
                  <a:tcPr marL="68580" marR="68580" marT="0" marB="0">
                    <a:solidFill>
                      <a:srgbClr val="92D050"/>
                    </a:solidFill>
                  </a:tcPr>
                </a:tc>
                <a:extLst>
                  <a:ext uri="{0D108BD9-81ED-4DB2-BD59-A6C34878D82A}">
                    <a16:rowId xmlns:a16="http://schemas.microsoft.com/office/drawing/2014/main" val="2426596933"/>
                  </a:ext>
                </a:extLst>
              </a:tr>
            </a:tbl>
          </a:graphicData>
        </a:graphic>
      </p:graphicFrame>
      <p:sp>
        <p:nvSpPr>
          <p:cNvPr id="3" name="Rectangle 2"/>
          <p:cNvSpPr/>
          <p:nvPr/>
        </p:nvSpPr>
        <p:spPr>
          <a:xfrm>
            <a:off x="4128621" y="-247468"/>
            <a:ext cx="2624115"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Grade 3</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39126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4000" b="1" dirty="0"/>
              <a:t>Thank you</a:t>
            </a:r>
          </a:p>
        </p:txBody>
      </p:sp>
    </p:spTree>
    <p:extLst>
      <p:ext uri="{BB962C8B-B14F-4D97-AF65-F5344CB8AC3E}">
        <p14:creationId xmlns:p14="http://schemas.microsoft.com/office/powerpoint/2010/main" val="4203678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220</TotalTime>
  <Words>570</Words>
  <Application>Microsoft Office PowerPoint</Application>
  <PresentationFormat>Widescreen</PresentationFormat>
  <Paragraphs>218</Paragraphs>
  <Slides>12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Tw Cen MT</vt:lpstr>
      <vt:lpstr>Droplet</vt:lpstr>
      <vt:lpstr>FOUNDATION PHASE TIME TABLE</vt:lpstr>
      <vt:lpstr>PowerPoint Presentation</vt:lpstr>
      <vt:lpstr>Notional Time Grade 1 &amp; 2</vt:lpstr>
      <vt:lpstr>PowerPoint Presentation</vt:lpstr>
      <vt:lpstr>Notional Time GRADE 3</vt:lpstr>
      <vt:lpstr>PowerPoint Presentation</vt:lpstr>
      <vt:lpstr>LIFE SKILLS</vt:lpstr>
      <vt:lpstr>LIFE SKILLS</vt:lpstr>
      <vt:lpstr>weighting of the 4 strands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FOUNDATION PHASE TIME TABLE</dc:title>
  <dc:creator>Sbo Nzima</dc:creator>
  <cp:lastModifiedBy>Zandile Nduli</cp:lastModifiedBy>
  <cp:revision>25</cp:revision>
  <dcterms:created xsi:type="dcterms:W3CDTF">2024-08-06T06:44:26Z</dcterms:created>
  <dcterms:modified xsi:type="dcterms:W3CDTF">2024-10-17T14:28:59Z</dcterms:modified>
</cp:coreProperties>
</file>