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2"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854" autoAdjust="0"/>
    <p:restoredTop sz="94660"/>
  </p:normalViewPr>
  <p:slideViewPr>
    <p:cSldViewPr snapToGrid="0">
      <p:cViewPr varScale="1">
        <p:scale>
          <a:sx n="63" d="100"/>
          <a:sy n="63" d="100"/>
        </p:scale>
        <p:origin x="110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C66E5-F172-1479-3DF1-449E0E209B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ZA"/>
          </a:p>
        </p:txBody>
      </p:sp>
      <p:sp>
        <p:nvSpPr>
          <p:cNvPr id="3" name="Subtitle 2">
            <a:extLst>
              <a:ext uri="{FF2B5EF4-FFF2-40B4-BE49-F238E27FC236}">
                <a16:creationId xmlns:a16="http://schemas.microsoft.com/office/drawing/2014/main" id="{DED594F1-E8DE-A39B-2967-F0359A7EEA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ZA"/>
          </a:p>
        </p:txBody>
      </p:sp>
      <p:sp>
        <p:nvSpPr>
          <p:cNvPr id="4" name="Date Placeholder 3">
            <a:extLst>
              <a:ext uri="{FF2B5EF4-FFF2-40B4-BE49-F238E27FC236}">
                <a16:creationId xmlns:a16="http://schemas.microsoft.com/office/drawing/2014/main" id="{C737C864-A0F8-23DE-7B74-EB2AC0363133}"/>
              </a:ext>
            </a:extLst>
          </p:cNvPr>
          <p:cNvSpPr>
            <a:spLocks noGrp="1"/>
          </p:cNvSpPr>
          <p:nvPr>
            <p:ph type="dt" sz="half" idx="10"/>
          </p:nvPr>
        </p:nvSpPr>
        <p:spPr/>
        <p:txBody>
          <a:bodyPr/>
          <a:lstStyle/>
          <a:p>
            <a:fld id="{A502E2C3-9782-477A-A91A-BBA9AA4B4707}" type="datetimeFigureOut">
              <a:rPr lang="en-ZA" smtClean="0"/>
              <a:t>2025/02/21</a:t>
            </a:fld>
            <a:endParaRPr lang="en-ZA"/>
          </a:p>
        </p:txBody>
      </p:sp>
      <p:sp>
        <p:nvSpPr>
          <p:cNvPr id="5" name="Footer Placeholder 4">
            <a:extLst>
              <a:ext uri="{FF2B5EF4-FFF2-40B4-BE49-F238E27FC236}">
                <a16:creationId xmlns:a16="http://schemas.microsoft.com/office/drawing/2014/main" id="{6AEC4D2B-D27A-124F-429F-C67B569225C2}"/>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3672EA15-559D-1DBE-6EF2-59957403CD8B}"/>
              </a:ext>
            </a:extLst>
          </p:cNvPr>
          <p:cNvSpPr>
            <a:spLocks noGrp="1"/>
          </p:cNvSpPr>
          <p:nvPr>
            <p:ph type="sldNum" sz="quarter" idx="12"/>
          </p:nvPr>
        </p:nvSpPr>
        <p:spPr/>
        <p:txBody>
          <a:bodyPr/>
          <a:lstStyle/>
          <a:p>
            <a:fld id="{BEA48203-8DAF-4D0F-8DEB-F302DF37B950}" type="slidenum">
              <a:rPr lang="en-ZA" smtClean="0"/>
              <a:t>‹#›</a:t>
            </a:fld>
            <a:endParaRPr lang="en-ZA"/>
          </a:p>
        </p:txBody>
      </p:sp>
    </p:spTree>
    <p:extLst>
      <p:ext uri="{BB962C8B-B14F-4D97-AF65-F5344CB8AC3E}">
        <p14:creationId xmlns:p14="http://schemas.microsoft.com/office/powerpoint/2010/main" val="2820875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8AD726-9D4C-2DF1-24DF-9F57E055A4F7}"/>
              </a:ext>
            </a:extLst>
          </p:cNvPr>
          <p:cNvSpPr>
            <a:spLocks noGrp="1"/>
          </p:cNvSpPr>
          <p:nvPr>
            <p:ph type="title"/>
          </p:nvPr>
        </p:nvSpPr>
        <p:spPr/>
        <p:txBody>
          <a:bodyPr/>
          <a:lstStyle/>
          <a:p>
            <a:r>
              <a:rPr lang="en-US"/>
              <a:t>Click to edit Master title style</a:t>
            </a:r>
            <a:endParaRPr lang="en-ZA"/>
          </a:p>
        </p:txBody>
      </p:sp>
      <p:sp>
        <p:nvSpPr>
          <p:cNvPr id="3" name="Content Placeholder 2">
            <a:extLst>
              <a:ext uri="{FF2B5EF4-FFF2-40B4-BE49-F238E27FC236}">
                <a16:creationId xmlns:a16="http://schemas.microsoft.com/office/drawing/2014/main" id="{0FBD511F-7F66-AED5-6A58-C2E6185D9B8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ECD0C973-CA0B-0F3E-3B52-C642B8ADE7E5}"/>
              </a:ext>
            </a:extLst>
          </p:cNvPr>
          <p:cNvSpPr>
            <a:spLocks noGrp="1"/>
          </p:cNvSpPr>
          <p:nvPr>
            <p:ph type="dt" sz="half" idx="10"/>
          </p:nvPr>
        </p:nvSpPr>
        <p:spPr/>
        <p:txBody>
          <a:bodyPr/>
          <a:lstStyle/>
          <a:p>
            <a:fld id="{A502E2C3-9782-477A-A91A-BBA9AA4B4707}" type="datetimeFigureOut">
              <a:rPr lang="en-ZA" smtClean="0"/>
              <a:t>2025/02/21</a:t>
            </a:fld>
            <a:endParaRPr lang="en-ZA"/>
          </a:p>
        </p:txBody>
      </p:sp>
      <p:sp>
        <p:nvSpPr>
          <p:cNvPr id="5" name="Footer Placeholder 4">
            <a:extLst>
              <a:ext uri="{FF2B5EF4-FFF2-40B4-BE49-F238E27FC236}">
                <a16:creationId xmlns:a16="http://schemas.microsoft.com/office/drawing/2014/main" id="{ACF3280E-2259-C04D-3371-63994FFD0894}"/>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F99CE3BA-32DF-341A-BAB5-100810B67959}"/>
              </a:ext>
            </a:extLst>
          </p:cNvPr>
          <p:cNvSpPr>
            <a:spLocks noGrp="1"/>
          </p:cNvSpPr>
          <p:nvPr>
            <p:ph type="sldNum" sz="quarter" idx="12"/>
          </p:nvPr>
        </p:nvSpPr>
        <p:spPr/>
        <p:txBody>
          <a:bodyPr/>
          <a:lstStyle/>
          <a:p>
            <a:fld id="{BEA48203-8DAF-4D0F-8DEB-F302DF37B950}" type="slidenum">
              <a:rPr lang="en-ZA" smtClean="0"/>
              <a:t>‹#›</a:t>
            </a:fld>
            <a:endParaRPr lang="en-ZA"/>
          </a:p>
        </p:txBody>
      </p:sp>
    </p:spTree>
    <p:extLst>
      <p:ext uri="{BB962C8B-B14F-4D97-AF65-F5344CB8AC3E}">
        <p14:creationId xmlns:p14="http://schemas.microsoft.com/office/powerpoint/2010/main" val="248396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B8CDA-CDF4-99DC-C4BC-4A801D65BC8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ZA"/>
          </a:p>
        </p:txBody>
      </p:sp>
      <p:sp>
        <p:nvSpPr>
          <p:cNvPr id="3" name="Text Placeholder 2">
            <a:extLst>
              <a:ext uri="{FF2B5EF4-FFF2-40B4-BE49-F238E27FC236}">
                <a16:creationId xmlns:a16="http://schemas.microsoft.com/office/drawing/2014/main" id="{780D39CF-BDF7-1221-30A3-5BC8E96703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F6C847-F012-F009-5046-747C4F6A4CAD}"/>
              </a:ext>
            </a:extLst>
          </p:cNvPr>
          <p:cNvSpPr>
            <a:spLocks noGrp="1"/>
          </p:cNvSpPr>
          <p:nvPr>
            <p:ph type="dt" sz="half" idx="10"/>
          </p:nvPr>
        </p:nvSpPr>
        <p:spPr/>
        <p:txBody>
          <a:bodyPr/>
          <a:lstStyle/>
          <a:p>
            <a:fld id="{A502E2C3-9782-477A-A91A-BBA9AA4B4707}" type="datetimeFigureOut">
              <a:rPr lang="en-ZA" smtClean="0"/>
              <a:t>2025/02/21</a:t>
            </a:fld>
            <a:endParaRPr lang="en-ZA"/>
          </a:p>
        </p:txBody>
      </p:sp>
      <p:sp>
        <p:nvSpPr>
          <p:cNvPr id="5" name="Footer Placeholder 4">
            <a:extLst>
              <a:ext uri="{FF2B5EF4-FFF2-40B4-BE49-F238E27FC236}">
                <a16:creationId xmlns:a16="http://schemas.microsoft.com/office/drawing/2014/main" id="{ECB7E1C3-F79A-71EB-C3C6-EEE29871876C}"/>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2D1F8968-E900-CE4B-0AEA-DB2AF31D319A}"/>
              </a:ext>
            </a:extLst>
          </p:cNvPr>
          <p:cNvSpPr>
            <a:spLocks noGrp="1"/>
          </p:cNvSpPr>
          <p:nvPr>
            <p:ph type="sldNum" sz="quarter" idx="12"/>
          </p:nvPr>
        </p:nvSpPr>
        <p:spPr/>
        <p:txBody>
          <a:bodyPr/>
          <a:lstStyle/>
          <a:p>
            <a:fld id="{BEA48203-8DAF-4D0F-8DEB-F302DF37B950}" type="slidenum">
              <a:rPr lang="en-ZA" smtClean="0"/>
              <a:t>‹#›</a:t>
            </a:fld>
            <a:endParaRPr lang="en-ZA"/>
          </a:p>
        </p:txBody>
      </p:sp>
    </p:spTree>
    <p:extLst>
      <p:ext uri="{BB962C8B-B14F-4D97-AF65-F5344CB8AC3E}">
        <p14:creationId xmlns:p14="http://schemas.microsoft.com/office/powerpoint/2010/main" val="1486657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2B5B4-2147-8F63-3B2B-EFC6FB424E1A}"/>
              </a:ext>
            </a:extLst>
          </p:cNvPr>
          <p:cNvSpPr>
            <a:spLocks noGrp="1"/>
          </p:cNvSpPr>
          <p:nvPr>
            <p:ph type="title"/>
          </p:nvPr>
        </p:nvSpPr>
        <p:spPr/>
        <p:txBody>
          <a:bodyPr/>
          <a:lstStyle/>
          <a:p>
            <a:r>
              <a:rPr lang="en-US"/>
              <a:t>Click to edit Master title style</a:t>
            </a:r>
            <a:endParaRPr lang="en-ZA"/>
          </a:p>
        </p:txBody>
      </p:sp>
      <p:sp>
        <p:nvSpPr>
          <p:cNvPr id="3" name="Content Placeholder 2">
            <a:extLst>
              <a:ext uri="{FF2B5EF4-FFF2-40B4-BE49-F238E27FC236}">
                <a16:creationId xmlns:a16="http://schemas.microsoft.com/office/drawing/2014/main" id="{D18403CE-567B-9A44-10E5-FDF28418FA8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a:extLst>
              <a:ext uri="{FF2B5EF4-FFF2-40B4-BE49-F238E27FC236}">
                <a16:creationId xmlns:a16="http://schemas.microsoft.com/office/drawing/2014/main" id="{00723E9B-4B90-56AC-AA92-73330675A9F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Date Placeholder 4">
            <a:extLst>
              <a:ext uri="{FF2B5EF4-FFF2-40B4-BE49-F238E27FC236}">
                <a16:creationId xmlns:a16="http://schemas.microsoft.com/office/drawing/2014/main" id="{0CACC403-E164-D049-F602-3C3923B1E229}"/>
              </a:ext>
            </a:extLst>
          </p:cNvPr>
          <p:cNvSpPr>
            <a:spLocks noGrp="1"/>
          </p:cNvSpPr>
          <p:nvPr>
            <p:ph type="dt" sz="half" idx="10"/>
          </p:nvPr>
        </p:nvSpPr>
        <p:spPr/>
        <p:txBody>
          <a:bodyPr/>
          <a:lstStyle/>
          <a:p>
            <a:fld id="{A502E2C3-9782-477A-A91A-BBA9AA4B4707}" type="datetimeFigureOut">
              <a:rPr lang="en-ZA" smtClean="0"/>
              <a:t>2025/02/21</a:t>
            </a:fld>
            <a:endParaRPr lang="en-ZA"/>
          </a:p>
        </p:txBody>
      </p:sp>
      <p:sp>
        <p:nvSpPr>
          <p:cNvPr id="6" name="Footer Placeholder 5">
            <a:extLst>
              <a:ext uri="{FF2B5EF4-FFF2-40B4-BE49-F238E27FC236}">
                <a16:creationId xmlns:a16="http://schemas.microsoft.com/office/drawing/2014/main" id="{2B98C18A-F195-55EA-D6D1-28A1726DBF36}"/>
              </a:ext>
            </a:extLst>
          </p:cNvPr>
          <p:cNvSpPr>
            <a:spLocks noGrp="1"/>
          </p:cNvSpPr>
          <p:nvPr>
            <p:ph type="ftr" sz="quarter" idx="11"/>
          </p:nvPr>
        </p:nvSpPr>
        <p:spPr/>
        <p:txBody>
          <a:bodyPr/>
          <a:lstStyle/>
          <a:p>
            <a:endParaRPr lang="en-ZA"/>
          </a:p>
        </p:txBody>
      </p:sp>
      <p:sp>
        <p:nvSpPr>
          <p:cNvPr id="7" name="Slide Number Placeholder 6">
            <a:extLst>
              <a:ext uri="{FF2B5EF4-FFF2-40B4-BE49-F238E27FC236}">
                <a16:creationId xmlns:a16="http://schemas.microsoft.com/office/drawing/2014/main" id="{65553191-C83D-3B3E-5262-7F41121267B0}"/>
              </a:ext>
            </a:extLst>
          </p:cNvPr>
          <p:cNvSpPr>
            <a:spLocks noGrp="1"/>
          </p:cNvSpPr>
          <p:nvPr>
            <p:ph type="sldNum" sz="quarter" idx="12"/>
          </p:nvPr>
        </p:nvSpPr>
        <p:spPr/>
        <p:txBody>
          <a:bodyPr/>
          <a:lstStyle/>
          <a:p>
            <a:fld id="{BEA48203-8DAF-4D0F-8DEB-F302DF37B950}" type="slidenum">
              <a:rPr lang="en-ZA" smtClean="0"/>
              <a:t>‹#›</a:t>
            </a:fld>
            <a:endParaRPr lang="en-ZA"/>
          </a:p>
        </p:txBody>
      </p:sp>
    </p:spTree>
    <p:extLst>
      <p:ext uri="{BB962C8B-B14F-4D97-AF65-F5344CB8AC3E}">
        <p14:creationId xmlns:p14="http://schemas.microsoft.com/office/powerpoint/2010/main" val="4255902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9E918-E32A-3C3D-6BFD-602A94DD88FA}"/>
              </a:ext>
            </a:extLst>
          </p:cNvPr>
          <p:cNvSpPr>
            <a:spLocks noGrp="1"/>
          </p:cNvSpPr>
          <p:nvPr>
            <p:ph type="title"/>
          </p:nvPr>
        </p:nvSpPr>
        <p:spPr>
          <a:xfrm>
            <a:off x="839788" y="365125"/>
            <a:ext cx="10515600" cy="1325563"/>
          </a:xfrm>
        </p:spPr>
        <p:txBody>
          <a:bodyPr/>
          <a:lstStyle/>
          <a:p>
            <a:r>
              <a:rPr lang="en-US"/>
              <a:t>Click to edit Master title style</a:t>
            </a:r>
            <a:endParaRPr lang="en-ZA"/>
          </a:p>
        </p:txBody>
      </p:sp>
      <p:sp>
        <p:nvSpPr>
          <p:cNvPr id="3" name="Text Placeholder 2">
            <a:extLst>
              <a:ext uri="{FF2B5EF4-FFF2-40B4-BE49-F238E27FC236}">
                <a16:creationId xmlns:a16="http://schemas.microsoft.com/office/drawing/2014/main" id="{489778F8-F89D-C13D-5F1A-DB0FE83C0E2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2150F79-C72B-56DF-8CD9-354746D8B7A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a:extLst>
              <a:ext uri="{FF2B5EF4-FFF2-40B4-BE49-F238E27FC236}">
                <a16:creationId xmlns:a16="http://schemas.microsoft.com/office/drawing/2014/main" id="{1A54BE60-8865-E438-AB03-EDA4C579EC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4B825F4-69AF-E239-6021-E0C131EA613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7" name="Date Placeholder 6">
            <a:extLst>
              <a:ext uri="{FF2B5EF4-FFF2-40B4-BE49-F238E27FC236}">
                <a16:creationId xmlns:a16="http://schemas.microsoft.com/office/drawing/2014/main" id="{E434ACD0-B218-CD91-F9BF-FA7C2D168A21}"/>
              </a:ext>
            </a:extLst>
          </p:cNvPr>
          <p:cNvSpPr>
            <a:spLocks noGrp="1"/>
          </p:cNvSpPr>
          <p:nvPr>
            <p:ph type="dt" sz="half" idx="10"/>
          </p:nvPr>
        </p:nvSpPr>
        <p:spPr/>
        <p:txBody>
          <a:bodyPr/>
          <a:lstStyle/>
          <a:p>
            <a:fld id="{A502E2C3-9782-477A-A91A-BBA9AA4B4707}" type="datetimeFigureOut">
              <a:rPr lang="en-ZA" smtClean="0"/>
              <a:t>2025/02/21</a:t>
            </a:fld>
            <a:endParaRPr lang="en-ZA"/>
          </a:p>
        </p:txBody>
      </p:sp>
      <p:sp>
        <p:nvSpPr>
          <p:cNvPr id="8" name="Footer Placeholder 7">
            <a:extLst>
              <a:ext uri="{FF2B5EF4-FFF2-40B4-BE49-F238E27FC236}">
                <a16:creationId xmlns:a16="http://schemas.microsoft.com/office/drawing/2014/main" id="{0335D36C-972B-9534-D03A-A80C210F804A}"/>
              </a:ext>
            </a:extLst>
          </p:cNvPr>
          <p:cNvSpPr>
            <a:spLocks noGrp="1"/>
          </p:cNvSpPr>
          <p:nvPr>
            <p:ph type="ftr" sz="quarter" idx="11"/>
          </p:nvPr>
        </p:nvSpPr>
        <p:spPr/>
        <p:txBody>
          <a:bodyPr/>
          <a:lstStyle/>
          <a:p>
            <a:endParaRPr lang="en-ZA"/>
          </a:p>
        </p:txBody>
      </p:sp>
      <p:sp>
        <p:nvSpPr>
          <p:cNvPr id="9" name="Slide Number Placeholder 8">
            <a:extLst>
              <a:ext uri="{FF2B5EF4-FFF2-40B4-BE49-F238E27FC236}">
                <a16:creationId xmlns:a16="http://schemas.microsoft.com/office/drawing/2014/main" id="{3823D35C-3777-FE90-C6FB-36FE5EC18C4B}"/>
              </a:ext>
            </a:extLst>
          </p:cNvPr>
          <p:cNvSpPr>
            <a:spLocks noGrp="1"/>
          </p:cNvSpPr>
          <p:nvPr>
            <p:ph type="sldNum" sz="quarter" idx="12"/>
          </p:nvPr>
        </p:nvSpPr>
        <p:spPr/>
        <p:txBody>
          <a:bodyPr/>
          <a:lstStyle/>
          <a:p>
            <a:fld id="{BEA48203-8DAF-4D0F-8DEB-F302DF37B950}" type="slidenum">
              <a:rPr lang="en-ZA" smtClean="0"/>
              <a:t>‹#›</a:t>
            </a:fld>
            <a:endParaRPr lang="en-ZA"/>
          </a:p>
        </p:txBody>
      </p:sp>
    </p:spTree>
    <p:extLst>
      <p:ext uri="{BB962C8B-B14F-4D97-AF65-F5344CB8AC3E}">
        <p14:creationId xmlns:p14="http://schemas.microsoft.com/office/powerpoint/2010/main" val="6249666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2FA6B-E538-F7AF-1C29-BFA8CF6FF6C2}"/>
              </a:ext>
            </a:extLst>
          </p:cNvPr>
          <p:cNvSpPr>
            <a:spLocks noGrp="1"/>
          </p:cNvSpPr>
          <p:nvPr>
            <p:ph type="title"/>
          </p:nvPr>
        </p:nvSpPr>
        <p:spPr/>
        <p:txBody>
          <a:bodyPr/>
          <a:lstStyle/>
          <a:p>
            <a:r>
              <a:rPr lang="en-US"/>
              <a:t>Click to edit Master title style</a:t>
            </a:r>
            <a:endParaRPr lang="en-ZA"/>
          </a:p>
        </p:txBody>
      </p:sp>
      <p:sp>
        <p:nvSpPr>
          <p:cNvPr id="3" name="Date Placeholder 2">
            <a:extLst>
              <a:ext uri="{FF2B5EF4-FFF2-40B4-BE49-F238E27FC236}">
                <a16:creationId xmlns:a16="http://schemas.microsoft.com/office/drawing/2014/main" id="{C99809A7-CBC1-6672-56F0-D8010C38A09F}"/>
              </a:ext>
            </a:extLst>
          </p:cNvPr>
          <p:cNvSpPr>
            <a:spLocks noGrp="1"/>
          </p:cNvSpPr>
          <p:nvPr>
            <p:ph type="dt" sz="half" idx="10"/>
          </p:nvPr>
        </p:nvSpPr>
        <p:spPr/>
        <p:txBody>
          <a:bodyPr/>
          <a:lstStyle/>
          <a:p>
            <a:fld id="{A502E2C3-9782-477A-A91A-BBA9AA4B4707}" type="datetimeFigureOut">
              <a:rPr lang="en-ZA" smtClean="0"/>
              <a:t>2025/02/21</a:t>
            </a:fld>
            <a:endParaRPr lang="en-ZA"/>
          </a:p>
        </p:txBody>
      </p:sp>
      <p:sp>
        <p:nvSpPr>
          <p:cNvPr id="4" name="Footer Placeholder 3">
            <a:extLst>
              <a:ext uri="{FF2B5EF4-FFF2-40B4-BE49-F238E27FC236}">
                <a16:creationId xmlns:a16="http://schemas.microsoft.com/office/drawing/2014/main" id="{0F0DCD68-8542-7AF3-E30B-5B09F0D23E40}"/>
              </a:ext>
            </a:extLst>
          </p:cNvPr>
          <p:cNvSpPr>
            <a:spLocks noGrp="1"/>
          </p:cNvSpPr>
          <p:nvPr>
            <p:ph type="ftr" sz="quarter" idx="11"/>
          </p:nvPr>
        </p:nvSpPr>
        <p:spPr/>
        <p:txBody>
          <a:bodyPr/>
          <a:lstStyle/>
          <a:p>
            <a:endParaRPr lang="en-ZA"/>
          </a:p>
        </p:txBody>
      </p:sp>
      <p:sp>
        <p:nvSpPr>
          <p:cNvPr id="5" name="Slide Number Placeholder 4">
            <a:extLst>
              <a:ext uri="{FF2B5EF4-FFF2-40B4-BE49-F238E27FC236}">
                <a16:creationId xmlns:a16="http://schemas.microsoft.com/office/drawing/2014/main" id="{2479B7DD-7ECD-13D8-5608-C780B6F7A8CD}"/>
              </a:ext>
            </a:extLst>
          </p:cNvPr>
          <p:cNvSpPr>
            <a:spLocks noGrp="1"/>
          </p:cNvSpPr>
          <p:nvPr>
            <p:ph type="sldNum" sz="quarter" idx="12"/>
          </p:nvPr>
        </p:nvSpPr>
        <p:spPr/>
        <p:txBody>
          <a:bodyPr/>
          <a:lstStyle/>
          <a:p>
            <a:fld id="{BEA48203-8DAF-4D0F-8DEB-F302DF37B950}" type="slidenum">
              <a:rPr lang="en-ZA" smtClean="0"/>
              <a:t>‹#›</a:t>
            </a:fld>
            <a:endParaRPr lang="en-ZA"/>
          </a:p>
        </p:txBody>
      </p:sp>
    </p:spTree>
    <p:extLst>
      <p:ext uri="{BB962C8B-B14F-4D97-AF65-F5344CB8AC3E}">
        <p14:creationId xmlns:p14="http://schemas.microsoft.com/office/powerpoint/2010/main" val="924555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F60121-5FCC-D8CF-09FC-2F4EA6688A7C}"/>
              </a:ext>
            </a:extLst>
          </p:cNvPr>
          <p:cNvSpPr>
            <a:spLocks noGrp="1"/>
          </p:cNvSpPr>
          <p:nvPr>
            <p:ph type="dt" sz="half" idx="10"/>
          </p:nvPr>
        </p:nvSpPr>
        <p:spPr/>
        <p:txBody>
          <a:bodyPr/>
          <a:lstStyle/>
          <a:p>
            <a:fld id="{A502E2C3-9782-477A-A91A-BBA9AA4B4707}" type="datetimeFigureOut">
              <a:rPr lang="en-ZA" smtClean="0"/>
              <a:t>2025/02/21</a:t>
            </a:fld>
            <a:endParaRPr lang="en-ZA"/>
          </a:p>
        </p:txBody>
      </p:sp>
      <p:sp>
        <p:nvSpPr>
          <p:cNvPr id="3" name="Footer Placeholder 2">
            <a:extLst>
              <a:ext uri="{FF2B5EF4-FFF2-40B4-BE49-F238E27FC236}">
                <a16:creationId xmlns:a16="http://schemas.microsoft.com/office/drawing/2014/main" id="{F85428A9-5E6E-8821-4257-EED0A0AC863C}"/>
              </a:ext>
            </a:extLst>
          </p:cNvPr>
          <p:cNvSpPr>
            <a:spLocks noGrp="1"/>
          </p:cNvSpPr>
          <p:nvPr>
            <p:ph type="ftr" sz="quarter" idx="11"/>
          </p:nvPr>
        </p:nvSpPr>
        <p:spPr/>
        <p:txBody>
          <a:bodyPr/>
          <a:lstStyle/>
          <a:p>
            <a:endParaRPr lang="en-ZA"/>
          </a:p>
        </p:txBody>
      </p:sp>
      <p:sp>
        <p:nvSpPr>
          <p:cNvPr id="4" name="Slide Number Placeholder 3">
            <a:extLst>
              <a:ext uri="{FF2B5EF4-FFF2-40B4-BE49-F238E27FC236}">
                <a16:creationId xmlns:a16="http://schemas.microsoft.com/office/drawing/2014/main" id="{D63BEC96-29E3-6C7C-EB8D-12EF72F4CF10}"/>
              </a:ext>
            </a:extLst>
          </p:cNvPr>
          <p:cNvSpPr>
            <a:spLocks noGrp="1"/>
          </p:cNvSpPr>
          <p:nvPr>
            <p:ph type="sldNum" sz="quarter" idx="12"/>
          </p:nvPr>
        </p:nvSpPr>
        <p:spPr/>
        <p:txBody>
          <a:bodyPr/>
          <a:lstStyle/>
          <a:p>
            <a:fld id="{BEA48203-8DAF-4D0F-8DEB-F302DF37B950}" type="slidenum">
              <a:rPr lang="en-ZA" smtClean="0"/>
              <a:t>‹#›</a:t>
            </a:fld>
            <a:endParaRPr lang="en-ZA"/>
          </a:p>
        </p:txBody>
      </p:sp>
    </p:spTree>
    <p:extLst>
      <p:ext uri="{BB962C8B-B14F-4D97-AF65-F5344CB8AC3E}">
        <p14:creationId xmlns:p14="http://schemas.microsoft.com/office/powerpoint/2010/main" val="449247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B3002-4F7D-9B10-B85D-5D96B4E5CA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ZA"/>
          </a:p>
        </p:txBody>
      </p:sp>
      <p:sp>
        <p:nvSpPr>
          <p:cNvPr id="3" name="Content Placeholder 2">
            <a:extLst>
              <a:ext uri="{FF2B5EF4-FFF2-40B4-BE49-F238E27FC236}">
                <a16:creationId xmlns:a16="http://schemas.microsoft.com/office/drawing/2014/main" id="{7257F3C9-567C-2B09-A126-CE368267E5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Text Placeholder 3">
            <a:extLst>
              <a:ext uri="{FF2B5EF4-FFF2-40B4-BE49-F238E27FC236}">
                <a16:creationId xmlns:a16="http://schemas.microsoft.com/office/drawing/2014/main" id="{88CC403C-318B-41A1-246D-2E7102EF2C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368AAF-163D-28B4-FD2D-04A58AC57CC4}"/>
              </a:ext>
            </a:extLst>
          </p:cNvPr>
          <p:cNvSpPr>
            <a:spLocks noGrp="1"/>
          </p:cNvSpPr>
          <p:nvPr>
            <p:ph type="dt" sz="half" idx="10"/>
          </p:nvPr>
        </p:nvSpPr>
        <p:spPr/>
        <p:txBody>
          <a:bodyPr/>
          <a:lstStyle/>
          <a:p>
            <a:fld id="{A502E2C3-9782-477A-A91A-BBA9AA4B4707}" type="datetimeFigureOut">
              <a:rPr lang="en-ZA" smtClean="0"/>
              <a:t>2025/02/21</a:t>
            </a:fld>
            <a:endParaRPr lang="en-ZA"/>
          </a:p>
        </p:txBody>
      </p:sp>
      <p:sp>
        <p:nvSpPr>
          <p:cNvPr id="6" name="Footer Placeholder 5">
            <a:extLst>
              <a:ext uri="{FF2B5EF4-FFF2-40B4-BE49-F238E27FC236}">
                <a16:creationId xmlns:a16="http://schemas.microsoft.com/office/drawing/2014/main" id="{54191A36-A45C-E7A4-7A58-DD6BEE5E6F9B}"/>
              </a:ext>
            </a:extLst>
          </p:cNvPr>
          <p:cNvSpPr>
            <a:spLocks noGrp="1"/>
          </p:cNvSpPr>
          <p:nvPr>
            <p:ph type="ftr" sz="quarter" idx="11"/>
          </p:nvPr>
        </p:nvSpPr>
        <p:spPr/>
        <p:txBody>
          <a:bodyPr/>
          <a:lstStyle/>
          <a:p>
            <a:endParaRPr lang="en-ZA"/>
          </a:p>
        </p:txBody>
      </p:sp>
      <p:sp>
        <p:nvSpPr>
          <p:cNvPr id="7" name="Slide Number Placeholder 6">
            <a:extLst>
              <a:ext uri="{FF2B5EF4-FFF2-40B4-BE49-F238E27FC236}">
                <a16:creationId xmlns:a16="http://schemas.microsoft.com/office/drawing/2014/main" id="{C9A97BEC-CEFC-F57F-3666-3A5BF9F4802E}"/>
              </a:ext>
            </a:extLst>
          </p:cNvPr>
          <p:cNvSpPr>
            <a:spLocks noGrp="1"/>
          </p:cNvSpPr>
          <p:nvPr>
            <p:ph type="sldNum" sz="quarter" idx="12"/>
          </p:nvPr>
        </p:nvSpPr>
        <p:spPr/>
        <p:txBody>
          <a:bodyPr/>
          <a:lstStyle/>
          <a:p>
            <a:fld id="{BEA48203-8DAF-4D0F-8DEB-F302DF37B950}" type="slidenum">
              <a:rPr lang="en-ZA" smtClean="0"/>
              <a:t>‹#›</a:t>
            </a:fld>
            <a:endParaRPr lang="en-ZA"/>
          </a:p>
        </p:txBody>
      </p:sp>
    </p:spTree>
    <p:extLst>
      <p:ext uri="{BB962C8B-B14F-4D97-AF65-F5344CB8AC3E}">
        <p14:creationId xmlns:p14="http://schemas.microsoft.com/office/powerpoint/2010/main" val="9063259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698E2-486D-455B-B906-EA885DF721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ZA"/>
          </a:p>
        </p:txBody>
      </p:sp>
      <p:sp>
        <p:nvSpPr>
          <p:cNvPr id="3" name="Picture Placeholder 2">
            <a:extLst>
              <a:ext uri="{FF2B5EF4-FFF2-40B4-BE49-F238E27FC236}">
                <a16:creationId xmlns:a16="http://schemas.microsoft.com/office/drawing/2014/main" id="{09C4E22A-7FB9-C695-F5D5-5F332BE49E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ZA"/>
          </a:p>
        </p:txBody>
      </p:sp>
      <p:sp>
        <p:nvSpPr>
          <p:cNvPr id="4" name="Text Placeholder 3">
            <a:extLst>
              <a:ext uri="{FF2B5EF4-FFF2-40B4-BE49-F238E27FC236}">
                <a16:creationId xmlns:a16="http://schemas.microsoft.com/office/drawing/2014/main" id="{78BF315F-8CE8-58A4-388D-F07C645A53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079F12-FADF-EB82-FA31-377E87679983}"/>
              </a:ext>
            </a:extLst>
          </p:cNvPr>
          <p:cNvSpPr>
            <a:spLocks noGrp="1"/>
          </p:cNvSpPr>
          <p:nvPr>
            <p:ph type="dt" sz="half" idx="10"/>
          </p:nvPr>
        </p:nvSpPr>
        <p:spPr/>
        <p:txBody>
          <a:bodyPr/>
          <a:lstStyle/>
          <a:p>
            <a:fld id="{A502E2C3-9782-477A-A91A-BBA9AA4B4707}" type="datetimeFigureOut">
              <a:rPr lang="en-ZA" smtClean="0"/>
              <a:t>2025/02/21</a:t>
            </a:fld>
            <a:endParaRPr lang="en-ZA"/>
          </a:p>
        </p:txBody>
      </p:sp>
      <p:sp>
        <p:nvSpPr>
          <p:cNvPr id="6" name="Footer Placeholder 5">
            <a:extLst>
              <a:ext uri="{FF2B5EF4-FFF2-40B4-BE49-F238E27FC236}">
                <a16:creationId xmlns:a16="http://schemas.microsoft.com/office/drawing/2014/main" id="{B1F88F66-E95D-2AEB-A432-5417F7B58233}"/>
              </a:ext>
            </a:extLst>
          </p:cNvPr>
          <p:cNvSpPr>
            <a:spLocks noGrp="1"/>
          </p:cNvSpPr>
          <p:nvPr>
            <p:ph type="ftr" sz="quarter" idx="11"/>
          </p:nvPr>
        </p:nvSpPr>
        <p:spPr/>
        <p:txBody>
          <a:bodyPr/>
          <a:lstStyle/>
          <a:p>
            <a:endParaRPr lang="en-ZA"/>
          </a:p>
        </p:txBody>
      </p:sp>
      <p:sp>
        <p:nvSpPr>
          <p:cNvPr id="7" name="Slide Number Placeholder 6">
            <a:extLst>
              <a:ext uri="{FF2B5EF4-FFF2-40B4-BE49-F238E27FC236}">
                <a16:creationId xmlns:a16="http://schemas.microsoft.com/office/drawing/2014/main" id="{C1CAA967-C875-14ED-59CB-7C787F0C2EE6}"/>
              </a:ext>
            </a:extLst>
          </p:cNvPr>
          <p:cNvSpPr>
            <a:spLocks noGrp="1"/>
          </p:cNvSpPr>
          <p:nvPr>
            <p:ph type="sldNum" sz="quarter" idx="12"/>
          </p:nvPr>
        </p:nvSpPr>
        <p:spPr/>
        <p:txBody>
          <a:bodyPr/>
          <a:lstStyle/>
          <a:p>
            <a:fld id="{BEA48203-8DAF-4D0F-8DEB-F302DF37B950}" type="slidenum">
              <a:rPr lang="en-ZA" smtClean="0"/>
              <a:t>‹#›</a:t>
            </a:fld>
            <a:endParaRPr lang="en-ZA"/>
          </a:p>
        </p:txBody>
      </p:sp>
    </p:spTree>
    <p:extLst>
      <p:ext uri="{BB962C8B-B14F-4D97-AF65-F5344CB8AC3E}">
        <p14:creationId xmlns:p14="http://schemas.microsoft.com/office/powerpoint/2010/main" val="3803547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CD2B0-4885-41A6-F669-1016A66F30DD}"/>
              </a:ext>
            </a:extLst>
          </p:cNvPr>
          <p:cNvSpPr>
            <a:spLocks noGrp="1"/>
          </p:cNvSpPr>
          <p:nvPr>
            <p:ph type="title"/>
          </p:nvPr>
        </p:nvSpPr>
        <p:spPr/>
        <p:txBody>
          <a:bodyPr/>
          <a:lstStyle/>
          <a:p>
            <a:r>
              <a:rPr lang="en-US"/>
              <a:t>Click to edit Master title style</a:t>
            </a:r>
            <a:endParaRPr lang="en-ZA"/>
          </a:p>
        </p:txBody>
      </p:sp>
      <p:sp>
        <p:nvSpPr>
          <p:cNvPr id="3" name="Vertical Text Placeholder 2">
            <a:extLst>
              <a:ext uri="{FF2B5EF4-FFF2-40B4-BE49-F238E27FC236}">
                <a16:creationId xmlns:a16="http://schemas.microsoft.com/office/drawing/2014/main" id="{F60DF713-912A-3A59-AB7B-4ADAAF932A8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5229F609-E3E1-9471-03B9-0928381E7390}"/>
              </a:ext>
            </a:extLst>
          </p:cNvPr>
          <p:cNvSpPr>
            <a:spLocks noGrp="1"/>
          </p:cNvSpPr>
          <p:nvPr>
            <p:ph type="dt" sz="half" idx="10"/>
          </p:nvPr>
        </p:nvSpPr>
        <p:spPr/>
        <p:txBody>
          <a:bodyPr/>
          <a:lstStyle/>
          <a:p>
            <a:fld id="{A502E2C3-9782-477A-A91A-BBA9AA4B4707}" type="datetimeFigureOut">
              <a:rPr lang="en-ZA" smtClean="0"/>
              <a:t>2025/02/21</a:t>
            </a:fld>
            <a:endParaRPr lang="en-ZA"/>
          </a:p>
        </p:txBody>
      </p:sp>
      <p:sp>
        <p:nvSpPr>
          <p:cNvPr id="5" name="Footer Placeholder 4">
            <a:extLst>
              <a:ext uri="{FF2B5EF4-FFF2-40B4-BE49-F238E27FC236}">
                <a16:creationId xmlns:a16="http://schemas.microsoft.com/office/drawing/2014/main" id="{303C369B-EC59-2134-16E5-7BADF154F37B}"/>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C9E4B21C-8998-33D2-BC71-8BFB5949B123}"/>
              </a:ext>
            </a:extLst>
          </p:cNvPr>
          <p:cNvSpPr>
            <a:spLocks noGrp="1"/>
          </p:cNvSpPr>
          <p:nvPr>
            <p:ph type="sldNum" sz="quarter" idx="12"/>
          </p:nvPr>
        </p:nvSpPr>
        <p:spPr/>
        <p:txBody>
          <a:bodyPr/>
          <a:lstStyle/>
          <a:p>
            <a:fld id="{BEA48203-8DAF-4D0F-8DEB-F302DF37B950}" type="slidenum">
              <a:rPr lang="en-ZA" smtClean="0"/>
              <a:t>‹#›</a:t>
            </a:fld>
            <a:endParaRPr lang="en-ZA"/>
          </a:p>
        </p:txBody>
      </p:sp>
    </p:spTree>
    <p:extLst>
      <p:ext uri="{BB962C8B-B14F-4D97-AF65-F5344CB8AC3E}">
        <p14:creationId xmlns:p14="http://schemas.microsoft.com/office/powerpoint/2010/main" val="3465391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89452A7-FFFF-E941-5B15-BBAA14C2E41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ZA"/>
          </a:p>
        </p:txBody>
      </p:sp>
      <p:sp>
        <p:nvSpPr>
          <p:cNvPr id="3" name="Vertical Text Placeholder 2">
            <a:extLst>
              <a:ext uri="{FF2B5EF4-FFF2-40B4-BE49-F238E27FC236}">
                <a16:creationId xmlns:a16="http://schemas.microsoft.com/office/drawing/2014/main" id="{685C82E0-729A-52C8-8A85-29A1D1D85DA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D4AECA6D-9F7E-FEC9-AAD8-7572F0A2C03C}"/>
              </a:ext>
            </a:extLst>
          </p:cNvPr>
          <p:cNvSpPr>
            <a:spLocks noGrp="1"/>
          </p:cNvSpPr>
          <p:nvPr>
            <p:ph type="dt" sz="half" idx="10"/>
          </p:nvPr>
        </p:nvSpPr>
        <p:spPr/>
        <p:txBody>
          <a:bodyPr/>
          <a:lstStyle/>
          <a:p>
            <a:fld id="{A502E2C3-9782-477A-A91A-BBA9AA4B4707}" type="datetimeFigureOut">
              <a:rPr lang="en-ZA" smtClean="0"/>
              <a:t>2025/02/21</a:t>
            </a:fld>
            <a:endParaRPr lang="en-ZA"/>
          </a:p>
        </p:txBody>
      </p:sp>
      <p:sp>
        <p:nvSpPr>
          <p:cNvPr id="5" name="Footer Placeholder 4">
            <a:extLst>
              <a:ext uri="{FF2B5EF4-FFF2-40B4-BE49-F238E27FC236}">
                <a16:creationId xmlns:a16="http://schemas.microsoft.com/office/drawing/2014/main" id="{E0FA7992-D79B-86DC-7C20-DE8368238AAB}"/>
              </a:ext>
            </a:extLst>
          </p:cNvPr>
          <p:cNvSpPr>
            <a:spLocks noGrp="1"/>
          </p:cNvSpPr>
          <p:nvPr>
            <p:ph type="ftr" sz="quarter" idx="11"/>
          </p:nvPr>
        </p:nvSpPr>
        <p:spPr/>
        <p:txBody>
          <a:bodyPr/>
          <a:lstStyle/>
          <a:p>
            <a:endParaRPr lang="en-ZA"/>
          </a:p>
        </p:txBody>
      </p:sp>
      <p:sp>
        <p:nvSpPr>
          <p:cNvPr id="6" name="Slide Number Placeholder 5">
            <a:extLst>
              <a:ext uri="{FF2B5EF4-FFF2-40B4-BE49-F238E27FC236}">
                <a16:creationId xmlns:a16="http://schemas.microsoft.com/office/drawing/2014/main" id="{A0BFCAEA-81A2-5C8A-A457-8E4579CBEBB8}"/>
              </a:ext>
            </a:extLst>
          </p:cNvPr>
          <p:cNvSpPr>
            <a:spLocks noGrp="1"/>
          </p:cNvSpPr>
          <p:nvPr>
            <p:ph type="sldNum" sz="quarter" idx="12"/>
          </p:nvPr>
        </p:nvSpPr>
        <p:spPr/>
        <p:txBody>
          <a:bodyPr/>
          <a:lstStyle/>
          <a:p>
            <a:fld id="{BEA48203-8DAF-4D0F-8DEB-F302DF37B950}" type="slidenum">
              <a:rPr lang="en-ZA" smtClean="0"/>
              <a:t>‹#›</a:t>
            </a:fld>
            <a:endParaRPr lang="en-ZA"/>
          </a:p>
        </p:txBody>
      </p:sp>
    </p:spTree>
    <p:extLst>
      <p:ext uri="{BB962C8B-B14F-4D97-AF65-F5344CB8AC3E}">
        <p14:creationId xmlns:p14="http://schemas.microsoft.com/office/powerpoint/2010/main" val="15480917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2E41282-C797-6558-EFD1-F52A681C02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ZA"/>
          </a:p>
        </p:txBody>
      </p:sp>
      <p:sp>
        <p:nvSpPr>
          <p:cNvPr id="3" name="Text Placeholder 2">
            <a:extLst>
              <a:ext uri="{FF2B5EF4-FFF2-40B4-BE49-F238E27FC236}">
                <a16:creationId xmlns:a16="http://schemas.microsoft.com/office/drawing/2014/main" id="{17794635-11C9-875A-9084-375BDD2B93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Date Placeholder 3">
            <a:extLst>
              <a:ext uri="{FF2B5EF4-FFF2-40B4-BE49-F238E27FC236}">
                <a16:creationId xmlns:a16="http://schemas.microsoft.com/office/drawing/2014/main" id="{86635885-A71F-DBC3-7F3B-0D3B1D4EF4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02E2C3-9782-477A-A91A-BBA9AA4B4707}" type="datetimeFigureOut">
              <a:rPr lang="en-ZA" smtClean="0"/>
              <a:t>2025/02/21</a:t>
            </a:fld>
            <a:endParaRPr lang="en-ZA"/>
          </a:p>
        </p:txBody>
      </p:sp>
      <p:sp>
        <p:nvSpPr>
          <p:cNvPr id="5" name="Footer Placeholder 4">
            <a:extLst>
              <a:ext uri="{FF2B5EF4-FFF2-40B4-BE49-F238E27FC236}">
                <a16:creationId xmlns:a16="http://schemas.microsoft.com/office/drawing/2014/main" id="{32EB931F-A330-FD31-7BA7-CFD78F39621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ZA"/>
          </a:p>
        </p:txBody>
      </p:sp>
      <p:sp>
        <p:nvSpPr>
          <p:cNvPr id="6" name="Slide Number Placeholder 5">
            <a:extLst>
              <a:ext uri="{FF2B5EF4-FFF2-40B4-BE49-F238E27FC236}">
                <a16:creationId xmlns:a16="http://schemas.microsoft.com/office/drawing/2014/main" id="{6310B476-9E85-5566-F958-2007CA93BEE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A48203-8DAF-4D0F-8DEB-F302DF37B950}" type="slidenum">
              <a:rPr lang="en-ZA" smtClean="0"/>
              <a:t>‹#›</a:t>
            </a:fld>
            <a:endParaRPr lang="en-ZA"/>
          </a:p>
        </p:txBody>
      </p:sp>
    </p:spTree>
    <p:extLst>
      <p:ext uri="{BB962C8B-B14F-4D97-AF65-F5344CB8AC3E}">
        <p14:creationId xmlns:p14="http://schemas.microsoft.com/office/powerpoint/2010/main" val="3738642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7082B8-074B-8325-BEE5-43385F4730AB}"/>
              </a:ext>
            </a:extLst>
          </p:cNvPr>
          <p:cNvSpPr txBox="1"/>
          <p:nvPr/>
        </p:nvSpPr>
        <p:spPr>
          <a:xfrm>
            <a:off x="731520" y="779284"/>
            <a:ext cx="10210800" cy="5262979"/>
          </a:xfrm>
          <a:prstGeom prst="rect">
            <a:avLst/>
          </a:prstGeom>
          <a:noFill/>
        </p:spPr>
        <p:txBody>
          <a:bodyPr wrap="square">
            <a:spAutoFit/>
          </a:bodyPr>
          <a:lstStyle/>
          <a:p>
            <a:pPr algn="ctr"/>
            <a:r>
              <a:rPr lang="en-GB" sz="4800" dirty="0"/>
              <a:t>REPUBLIC OF SOUTH AFRICA </a:t>
            </a:r>
          </a:p>
          <a:p>
            <a:pPr algn="ctr"/>
            <a:endParaRPr lang="en-GB" sz="4800" dirty="0"/>
          </a:p>
          <a:p>
            <a:pPr algn="ctr"/>
            <a:r>
              <a:rPr lang="en-GB" sz="4800" dirty="0"/>
              <a:t>BASIC EDUCATION LAWS AMENDMENT ACT</a:t>
            </a:r>
          </a:p>
          <a:p>
            <a:pPr algn="ctr"/>
            <a:r>
              <a:rPr lang="en-GB" sz="4000" dirty="0"/>
              <a:t> </a:t>
            </a:r>
            <a:r>
              <a:rPr lang="en-GB" sz="4800" dirty="0"/>
              <a:t>Act 32 of 2024</a:t>
            </a:r>
          </a:p>
          <a:p>
            <a:pPr algn="ctr"/>
            <a:r>
              <a:rPr lang="en-GB" sz="4800"/>
              <a:t>HARRY GWALA: 18 February  2025</a:t>
            </a:r>
            <a:endParaRPr lang="en-GB" sz="4800" dirty="0"/>
          </a:p>
          <a:p>
            <a:pPr algn="ctr"/>
            <a:endParaRPr lang="en-GB" sz="4800" dirty="0"/>
          </a:p>
        </p:txBody>
      </p:sp>
    </p:spTree>
    <p:extLst>
      <p:ext uri="{BB962C8B-B14F-4D97-AF65-F5344CB8AC3E}">
        <p14:creationId xmlns:p14="http://schemas.microsoft.com/office/powerpoint/2010/main" val="28248458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7DE6325-E74D-FC6E-CD41-9A5020139E14}"/>
              </a:ext>
            </a:extLst>
          </p:cNvPr>
          <p:cNvSpPr txBox="1"/>
          <p:nvPr/>
        </p:nvSpPr>
        <p:spPr>
          <a:xfrm>
            <a:off x="1595120" y="671691"/>
            <a:ext cx="9306560" cy="6186309"/>
          </a:xfrm>
          <a:prstGeom prst="rect">
            <a:avLst/>
          </a:prstGeom>
          <a:noFill/>
        </p:spPr>
        <p:txBody>
          <a:bodyPr wrap="square">
            <a:spAutoFit/>
          </a:bodyPr>
          <a:lstStyle/>
          <a:p>
            <a:r>
              <a:rPr lang="en-GB" sz="2000" b="1" dirty="0">
                <a:solidFill>
                  <a:srgbClr val="FF0000"/>
                </a:solidFill>
              </a:rPr>
              <a:t>1.</a:t>
            </a:r>
            <a:r>
              <a:rPr lang="en-GB" sz="2000" dirty="0"/>
              <a:t> </a:t>
            </a:r>
            <a:r>
              <a:rPr lang="en-GB" dirty="0"/>
              <a:t>Section 1 of the South African Schools Act, 1996 (Act No. 84 of 1996), is hereby</a:t>
            </a:r>
          </a:p>
          <a:p>
            <a:r>
              <a:rPr lang="en-GB" dirty="0"/>
              <a:t>amended—</a:t>
            </a:r>
          </a:p>
          <a:p>
            <a:r>
              <a:rPr lang="en-GB" dirty="0"/>
              <a:t>(a) by the insertion in subsection (1) before the definition of ‘‘Constitution’’ of the</a:t>
            </a:r>
          </a:p>
          <a:p>
            <a:r>
              <a:rPr lang="en-GB" dirty="0"/>
              <a:t>following definitions:</a:t>
            </a:r>
          </a:p>
          <a:p>
            <a:r>
              <a:rPr lang="en-GB" b="1" u="sng" dirty="0"/>
              <a:t>‘‘‘basic education</a:t>
            </a:r>
            <a:r>
              <a:rPr lang="en-GB" u="sng" dirty="0"/>
              <a:t>’ </a:t>
            </a:r>
            <a:r>
              <a:rPr lang="en-GB" u="sng" dirty="0">
                <a:highlight>
                  <a:srgbClr val="FFFF00"/>
                </a:highlight>
              </a:rPr>
              <a:t>includes grade R to grade 12</a:t>
            </a:r>
            <a:r>
              <a:rPr lang="en-GB" u="sng" dirty="0"/>
              <a:t>, as evidenced in the</a:t>
            </a:r>
          </a:p>
          <a:p>
            <a:r>
              <a:rPr lang="en-GB" dirty="0"/>
              <a:t>National Curriculum Statement;</a:t>
            </a:r>
          </a:p>
          <a:p>
            <a:r>
              <a:rPr lang="en-GB" dirty="0"/>
              <a:t>‘</a:t>
            </a:r>
            <a:r>
              <a:rPr lang="en-GB" b="1" dirty="0"/>
              <a:t>benefit in kind</a:t>
            </a:r>
            <a:r>
              <a:rPr lang="en-GB" dirty="0"/>
              <a:t>’ </a:t>
            </a:r>
            <a:r>
              <a:rPr lang="en-GB" dirty="0">
                <a:highlight>
                  <a:srgbClr val="FFFF00"/>
                </a:highlight>
              </a:rPr>
              <a:t>means any benefit offered or afforded to an employee</a:t>
            </a:r>
          </a:p>
          <a:p>
            <a:r>
              <a:rPr lang="en-GB" dirty="0">
                <a:highlight>
                  <a:srgbClr val="FFFF00"/>
                </a:highlight>
              </a:rPr>
              <a:t>employed in terms of the Employment of Educators Act, 1998 (Act No.</a:t>
            </a:r>
          </a:p>
          <a:p>
            <a:r>
              <a:rPr lang="en-GB" dirty="0">
                <a:highlight>
                  <a:srgbClr val="FFFF00"/>
                </a:highlight>
              </a:rPr>
              <a:t>76 of 1998), or the Public Service Act, 1994 (Proclamation No. 103 of</a:t>
            </a:r>
          </a:p>
          <a:p>
            <a:r>
              <a:rPr lang="en-GB" dirty="0">
                <a:highlight>
                  <a:srgbClr val="FFFF00"/>
                </a:highlight>
              </a:rPr>
              <a:t>1994), which is not a monetary benefit, including, but not limited to—</a:t>
            </a:r>
          </a:p>
          <a:p>
            <a:r>
              <a:rPr lang="en-GB" dirty="0">
                <a:highlight>
                  <a:srgbClr val="FFFF00"/>
                </a:highlight>
              </a:rPr>
              <a:t>(a) exclusive private usage or ownership of a vehicle;</a:t>
            </a:r>
          </a:p>
          <a:p>
            <a:r>
              <a:rPr lang="en-GB" dirty="0">
                <a:highlight>
                  <a:srgbClr val="FFFF00"/>
                </a:highlight>
              </a:rPr>
              <a:t>(b) free accommodation;</a:t>
            </a:r>
          </a:p>
          <a:p>
            <a:r>
              <a:rPr lang="en-GB" dirty="0">
                <a:highlight>
                  <a:srgbClr val="FFFF00"/>
                </a:highlight>
              </a:rPr>
              <a:t>(c) free phone, including a cell phone;</a:t>
            </a:r>
          </a:p>
          <a:p>
            <a:r>
              <a:rPr lang="en-GB" dirty="0">
                <a:highlight>
                  <a:srgbClr val="FFFF00"/>
                </a:highlight>
              </a:rPr>
              <a:t>(d) free holiday;</a:t>
            </a:r>
          </a:p>
          <a:p>
            <a:r>
              <a:rPr lang="en-GB" dirty="0">
                <a:highlight>
                  <a:srgbClr val="FFFF00"/>
                </a:highlight>
              </a:rPr>
              <a:t>(e) groceries to the benefit of the employee; or</a:t>
            </a:r>
          </a:p>
          <a:p>
            <a:r>
              <a:rPr lang="en-GB" dirty="0">
                <a:highlight>
                  <a:srgbClr val="FFFF00"/>
                </a:highlight>
              </a:rPr>
              <a:t>(f) garden services;</a:t>
            </a:r>
          </a:p>
          <a:p>
            <a:r>
              <a:rPr lang="en-GB" dirty="0"/>
              <a:t>‘</a:t>
            </a:r>
            <a:r>
              <a:rPr lang="en-GB" b="1" dirty="0"/>
              <a:t>competent assessor</a:t>
            </a:r>
            <a:r>
              <a:rPr lang="en-GB" dirty="0"/>
              <a:t>’ means </a:t>
            </a:r>
            <a:r>
              <a:rPr lang="en-GB" dirty="0">
                <a:highlight>
                  <a:srgbClr val="FFFF00"/>
                </a:highlight>
              </a:rPr>
              <a:t>an educator registered with the South</a:t>
            </a:r>
          </a:p>
          <a:p>
            <a:r>
              <a:rPr lang="en-GB" dirty="0">
                <a:highlight>
                  <a:srgbClr val="FFFF00"/>
                </a:highlight>
              </a:rPr>
              <a:t>African Council for Educators as defined in the South African Council</a:t>
            </a:r>
          </a:p>
          <a:p>
            <a:r>
              <a:rPr lang="en-GB" dirty="0">
                <a:highlight>
                  <a:srgbClr val="FFFF00"/>
                </a:highlight>
              </a:rPr>
              <a:t>for Educators Act, 2000 (Act No. 31 of 2000), a recognised professional</a:t>
            </a:r>
          </a:p>
          <a:p>
            <a:r>
              <a:rPr lang="en-GB" dirty="0">
                <a:highlight>
                  <a:srgbClr val="FFFF00"/>
                </a:highlight>
              </a:rPr>
              <a:t>body in the field of education, or a person or body registered with the</a:t>
            </a:r>
          </a:p>
          <a:p>
            <a:r>
              <a:rPr lang="en-GB" dirty="0">
                <a:highlight>
                  <a:srgbClr val="FFFF00"/>
                </a:highlight>
              </a:rPr>
              <a:t>South African Qualifications Authority as defined in the National</a:t>
            </a:r>
          </a:p>
          <a:p>
            <a:r>
              <a:rPr lang="en-GB" u="sng" dirty="0">
                <a:highlight>
                  <a:srgbClr val="FFFF00"/>
                </a:highlight>
              </a:rPr>
              <a:t>Qualifications Framework Act, 2008 (Act No. 67 of 2008</a:t>
            </a:r>
            <a:r>
              <a:rPr lang="en-GB" u="sng" dirty="0"/>
              <a:t>);’</a:t>
            </a:r>
            <a:endParaRPr lang="en-ZA" u="sng" dirty="0"/>
          </a:p>
        </p:txBody>
      </p:sp>
    </p:spTree>
    <p:extLst>
      <p:ext uri="{BB962C8B-B14F-4D97-AF65-F5344CB8AC3E}">
        <p14:creationId xmlns:p14="http://schemas.microsoft.com/office/powerpoint/2010/main" val="1338875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1000"/>
                                        <p:tgtEl>
                                          <p:spTgt spid="3">
                                            <p:txEl>
                                              <p:pRg st="3" end="3"/>
                                            </p:txEl>
                                          </p:spTgt>
                                        </p:tgtEl>
                                      </p:cBhvr>
                                    </p:animEffect>
                                    <p:anim calcmode="lin" valueType="num">
                                      <p:cBhvr>
                                        <p:cTn id="1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anim calcmode="lin" valueType="num">
                                      <p:cBhvr>
                                        <p:cTn id="2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1000"/>
                                        <p:tgtEl>
                                          <p:spTgt spid="3">
                                            <p:txEl>
                                              <p:pRg st="6" end="6"/>
                                            </p:txEl>
                                          </p:spTgt>
                                        </p:tgtEl>
                                      </p:cBhvr>
                                    </p:animEffect>
                                    <p:anim calcmode="lin" valueType="num">
                                      <p:cBhvr>
                                        <p:cTn id="3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1000"/>
                                        <p:tgtEl>
                                          <p:spTgt spid="3">
                                            <p:txEl>
                                              <p:pRg st="7" end="7"/>
                                            </p:txEl>
                                          </p:spTgt>
                                        </p:tgtEl>
                                      </p:cBhvr>
                                    </p:animEffect>
                                    <p:anim calcmode="lin" valueType="num">
                                      <p:cBhvr>
                                        <p:cTn id="3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1000"/>
                                        <p:tgtEl>
                                          <p:spTgt spid="3">
                                            <p:txEl>
                                              <p:pRg st="8" end="8"/>
                                            </p:txEl>
                                          </p:spTgt>
                                        </p:tgtEl>
                                      </p:cBhvr>
                                    </p:animEffect>
                                    <p:anim calcmode="lin" valueType="num">
                                      <p:cBhvr>
                                        <p:cTn id="4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fade">
                                      <p:cBhvr>
                                        <p:cTn id="44" dur="1000"/>
                                        <p:tgtEl>
                                          <p:spTgt spid="3">
                                            <p:txEl>
                                              <p:pRg st="9" end="9"/>
                                            </p:txEl>
                                          </p:spTgt>
                                        </p:tgtEl>
                                      </p:cBhvr>
                                    </p:animEffect>
                                    <p:anim calcmode="lin" valueType="num">
                                      <p:cBhvr>
                                        <p:cTn id="4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 calcmode="lin" valueType="num">
                                      <p:cBhvr additive="base">
                                        <p:cTn id="5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3">
                                            <p:txEl>
                                              <p:pRg st="11" end="11"/>
                                            </p:txEl>
                                          </p:spTgt>
                                        </p:tgtEl>
                                        <p:attrNameLst>
                                          <p:attrName>style.visibility</p:attrName>
                                        </p:attrNameLst>
                                      </p:cBhvr>
                                      <p:to>
                                        <p:strVal val="visible"/>
                                      </p:to>
                                    </p:set>
                                    <p:anim calcmode="lin" valueType="num">
                                      <p:cBhvr additive="base">
                                        <p:cTn id="5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3">
                                            <p:txEl>
                                              <p:pRg st="12" end="12"/>
                                            </p:txEl>
                                          </p:spTgt>
                                        </p:tgtEl>
                                        <p:attrNameLst>
                                          <p:attrName>style.visibility</p:attrName>
                                        </p:attrNameLst>
                                      </p:cBhvr>
                                      <p:to>
                                        <p:strVal val="visible"/>
                                      </p:to>
                                    </p:set>
                                    <p:anim calcmode="lin" valueType="num">
                                      <p:cBhvr additive="base">
                                        <p:cTn id="63"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3">
                                            <p:txEl>
                                              <p:pRg st="13" end="13"/>
                                            </p:txEl>
                                          </p:spTgt>
                                        </p:tgtEl>
                                        <p:attrNameLst>
                                          <p:attrName>style.visibility</p:attrName>
                                        </p:attrNameLst>
                                      </p:cBhvr>
                                      <p:to>
                                        <p:strVal val="visible"/>
                                      </p:to>
                                    </p:set>
                                    <p:anim calcmode="lin" valueType="num">
                                      <p:cBhvr additive="base">
                                        <p:cTn id="69"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3">
                                            <p:txEl>
                                              <p:pRg st="14" end="14"/>
                                            </p:txEl>
                                          </p:spTgt>
                                        </p:tgtEl>
                                        <p:attrNameLst>
                                          <p:attrName>style.visibility</p:attrName>
                                        </p:attrNameLst>
                                      </p:cBhvr>
                                      <p:to>
                                        <p:strVal val="visible"/>
                                      </p:to>
                                    </p:set>
                                    <p:anim calcmode="lin" valueType="num">
                                      <p:cBhvr additive="base">
                                        <p:cTn id="75"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nodeType="clickEffect">
                                  <p:stCondLst>
                                    <p:cond delay="0"/>
                                  </p:stCondLst>
                                  <p:childTnLst>
                                    <p:set>
                                      <p:cBhvr>
                                        <p:cTn id="80" dur="1" fill="hold">
                                          <p:stCondLst>
                                            <p:cond delay="0"/>
                                          </p:stCondLst>
                                        </p:cTn>
                                        <p:tgtEl>
                                          <p:spTgt spid="3">
                                            <p:txEl>
                                              <p:pRg st="15" end="15"/>
                                            </p:txEl>
                                          </p:spTgt>
                                        </p:tgtEl>
                                        <p:attrNameLst>
                                          <p:attrName>style.visibility</p:attrName>
                                        </p:attrNameLst>
                                      </p:cBhvr>
                                      <p:to>
                                        <p:strVal val="visible"/>
                                      </p:to>
                                    </p:set>
                                    <p:anim calcmode="lin" valueType="num">
                                      <p:cBhvr additive="base">
                                        <p:cTn id="81"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42" presetClass="entr" presetSubtype="0" fill="hold" nodeType="clickEffect">
                                  <p:stCondLst>
                                    <p:cond delay="0"/>
                                  </p:stCondLst>
                                  <p:childTnLst>
                                    <p:set>
                                      <p:cBhvr>
                                        <p:cTn id="86" dur="1" fill="hold">
                                          <p:stCondLst>
                                            <p:cond delay="0"/>
                                          </p:stCondLst>
                                        </p:cTn>
                                        <p:tgtEl>
                                          <p:spTgt spid="3">
                                            <p:txEl>
                                              <p:pRg st="16" end="16"/>
                                            </p:txEl>
                                          </p:spTgt>
                                        </p:tgtEl>
                                        <p:attrNameLst>
                                          <p:attrName>style.visibility</p:attrName>
                                        </p:attrNameLst>
                                      </p:cBhvr>
                                      <p:to>
                                        <p:strVal val="visible"/>
                                      </p:to>
                                    </p:set>
                                    <p:animEffect transition="in" filter="fade">
                                      <p:cBhvr>
                                        <p:cTn id="87" dur="1000"/>
                                        <p:tgtEl>
                                          <p:spTgt spid="3">
                                            <p:txEl>
                                              <p:pRg st="16" end="16"/>
                                            </p:txEl>
                                          </p:spTgt>
                                        </p:tgtEl>
                                      </p:cBhvr>
                                    </p:animEffect>
                                    <p:anim calcmode="lin" valueType="num">
                                      <p:cBhvr>
                                        <p:cTn id="88"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89"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
                                            <p:txEl>
                                              <p:pRg st="17" end="17"/>
                                            </p:txEl>
                                          </p:spTgt>
                                        </p:tgtEl>
                                        <p:attrNameLst>
                                          <p:attrName>style.visibility</p:attrName>
                                        </p:attrNameLst>
                                      </p:cBhvr>
                                      <p:to>
                                        <p:strVal val="visible"/>
                                      </p:to>
                                    </p:set>
                                    <p:animEffect transition="in" filter="fade">
                                      <p:cBhvr>
                                        <p:cTn id="92" dur="1000"/>
                                        <p:tgtEl>
                                          <p:spTgt spid="3">
                                            <p:txEl>
                                              <p:pRg st="17" end="17"/>
                                            </p:txEl>
                                          </p:spTgt>
                                        </p:tgtEl>
                                      </p:cBhvr>
                                    </p:animEffect>
                                    <p:anim calcmode="lin" valueType="num">
                                      <p:cBhvr>
                                        <p:cTn id="93"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94"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3">
                                            <p:txEl>
                                              <p:pRg st="18" end="18"/>
                                            </p:txEl>
                                          </p:spTgt>
                                        </p:tgtEl>
                                        <p:attrNameLst>
                                          <p:attrName>style.visibility</p:attrName>
                                        </p:attrNameLst>
                                      </p:cBhvr>
                                      <p:to>
                                        <p:strVal val="visible"/>
                                      </p:to>
                                    </p:set>
                                    <p:animEffect transition="in" filter="fade">
                                      <p:cBhvr>
                                        <p:cTn id="97" dur="1000"/>
                                        <p:tgtEl>
                                          <p:spTgt spid="3">
                                            <p:txEl>
                                              <p:pRg st="18" end="18"/>
                                            </p:txEl>
                                          </p:spTgt>
                                        </p:tgtEl>
                                      </p:cBhvr>
                                    </p:animEffect>
                                    <p:anim calcmode="lin" valueType="num">
                                      <p:cBhvr>
                                        <p:cTn id="98"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99"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3">
                                            <p:txEl>
                                              <p:pRg st="19" end="19"/>
                                            </p:txEl>
                                          </p:spTgt>
                                        </p:tgtEl>
                                        <p:attrNameLst>
                                          <p:attrName>style.visibility</p:attrName>
                                        </p:attrNameLst>
                                      </p:cBhvr>
                                      <p:to>
                                        <p:strVal val="visible"/>
                                      </p:to>
                                    </p:set>
                                    <p:animEffect transition="in" filter="fade">
                                      <p:cBhvr>
                                        <p:cTn id="102" dur="1000"/>
                                        <p:tgtEl>
                                          <p:spTgt spid="3">
                                            <p:txEl>
                                              <p:pRg st="19" end="19"/>
                                            </p:txEl>
                                          </p:spTgt>
                                        </p:tgtEl>
                                      </p:cBhvr>
                                    </p:animEffect>
                                    <p:anim calcmode="lin" valueType="num">
                                      <p:cBhvr>
                                        <p:cTn id="103"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04"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3">
                                            <p:txEl>
                                              <p:pRg st="20" end="20"/>
                                            </p:txEl>
                                          </p:spTgt>
                                        </p:tgtEl>
                                        <p:attrNameLst>
                                          <p:attrName>style.visibility</p:attrName>
                                        </p:attrNameLst>
                                      </p:cBhvr>
                                      <p:to>
                                        <p:strVal val="visible"/>
                                      </p:to>
                                    </p:set>
                                    <p:animEffect transition="in" filter="fade">
                                      <p:cBhvr>
                                        <p:cTn id="107" dur="1000"/>
                                        <p:tgtEl>
                                          <p:spTgt spid="3">
                                            <p:txEl>
                                              <p:pRg st="20" end="20"/>
                                            </p:txEl>
                                          </p:spTgt>
                                        </p:tgtEl>
                                      </p:cBhvr>
                                    </p:animEffect>
                                    <p:anim calcmode="lin" valueType="num">
                                      <p:cBhvr>
                                        <p:cTn id="108"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09"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3">
                                            <p:txEl>
                                              <p:pRg st="21" end="21"/>
                                            </p:txEl>
                                          </p:spTgt>
                                        </p:tgtEl>
                                        <p:attrNameLst>
                                          <p:attrName>style.visibility</p:attrName>
                                        </p:attrNameLst>
                                      </p:cBhvr>
                                      <p:to>
                                        <p:strVal val="visible"/>
                                      </p:to>
                                    </p:set>
                                    <p:animEffect transition="in" filter="fade">
                                      <p:cBhvr>
                                        <p:cTn id="112" dur="1000"/>
                                        <p:tgtEl>
                                          <p:spTgt spid="3">
                                            <p:txEl>
                                              <p:pRg st="21" end="21"/>
                                            </p:txEl>
                                          </p:spTgt>
                                        </p:tgtEl>
                                      </p:cBhvr>
                                    </p:animEffect>
                                    <p:anim calcmode="lin" valueType="num">
                                      <p:cBhvr>
                                        <p:cTn id="113"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14" dur="1000" fill="hold"/>
                                        <p:tgtEl>
                                          <p:spTgt spid="3">
                                            <p:txEl>
                                              <p:pRg st="21" end="2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C74EEB6-F95F-6F19-E211-1CAD29FA255E}"/>
              </a:ext>
            </a:extLst>
          </p:cNvPr>
          <p:cNvSpPr txBox="1"/>
          <p:nvPr/>
        </p:nvSpPr>
        <p:spPr>
          <a:xfrm>
            <a:off x="1381760" y="1225689"/>
            <a:ext cx="9194800" cy="5632311"/>
          </a:xfrm>
          <a:prstGeom prst="rect">
            <a:avLst/>
          </a:prstGeom>
          <a:noFill/>
        </p:spPr>
        <p:txBody>
          <a:bodyPr wrap="square">
            <a:spAutoFit/>
          </a:bodyPr>
          <a:lstStyle/>
          <a:p>
            <a:r>
              <a:rPr lang="en-GB" dirty="0"/>
              <a:t>by the substitution in subsection (1) for the definition of ‘‘Constitution’’ of the</a:t>
            </a:r>
          </a:p>
          <a:p>
            <a:r>
              <a:rPr lang="en-GB" dirty="0"/>
              <a:t>following definition:</a:t>
            </a:r>
          </a:p>
          <a:p>
            <a:r>
              <a:rPr lang="en-GB" dirty="0"/>
              <a:t>‘‘‘</a:t>
            </a:r>
            <a:r>
              <a:rPr lang="en-GB" b="1" dirty="0"/>
              <a:t>Constitution</a:t>
            </a:r>
            <a:r>
              <a:rPr lang="en-GB" dirty="0"/>
              <a:t>’ means the Constitution of the Republic of South Africa,</a:t>
            </a:r>
          </a:p>
          <a:p>
            <a:r>
              <a:rPr lang="en-GB" dirty="0"/>
              <a:t>1996 [(Act 108 of 1996)];’’;</a:t>
            </a:r>
          </a:p>
          <a:p>
            <a:r>
              <a:rPr lang="en-GB" dirty="0"/>
              <a:t>(c) by the insertion in subsection (1) after the definition of ‘‘Constitution’’ of the</a:t>
            </a:r>
          </a:p>
          <a:p>
            <a:r>
              <a:rPr lang="en-GB" dirty="0"/>
              <a:t>following definition:</a:t>
            </a:r>
          </a:p>
          <a:p>
            <a:r>
              <a:rPr lang="en-GB" b="1" u="sng" dirty="0"/>
              <a:t>‘‘‘corporal punishment</a:t>
            </a:r>
            <a:r>
              <a:rPr lang="en-GB" u="sng" dirty="0"/>
              <a:t>’ </a:t>
            </a:r>
            <a:r>
              <a:rPr lang="en-GB" u="sng" dirty="0">
                <a:highlight>
                  <a:srgbClr val="FFFF00"/>
                </a:highlight>
              </a:rPr>
              <a:t>means any deliberate act against a child that</a:t>
            </a:r>
          </a:p>
          <a:p>
            <a:r>
              <a:rPr lang="en-GB" dirty="0">
                <a:highlight>
                  <a:srgbClr val="FFFF00"/>
                </a:highlight>
              </a:rPr>
              <a:t>inflicts pain or physical discomfort, however light, to punish or contain</a:t>
            </a:r>
          </a:p>
          <a:p>
            <a:r>
              <a:rPr lang="en-GB" dirty="0">
                <a:highlight>
                  <a:srgbClr val="FFFF00"/>
                </a:highlight>
              </a:rPr>
              <a:t>the child, which includes, but is not limited to—</a:t>
            </a:r>
          </a:p>
          <a:p>
            <a:r>
              <a:rPr lang="en-GB" dirty="0"/>
              <a:t>(a) </a:t>
            </a:r>
            <a:r>
              <a:rPr lang="en-GB" dirty="0">
                <a:highlight>
                  <a:srgbClr val="FFFF00"/>
                </a:highlight>
              </a:rPr>
              <a:t>hitting</a:t>
            </a:r>
            <a:r>
              <a:rPr lang="en-GB" dirty="0"/>
              <a:t>, </a:t>
            </a:r>
            <a:r>
              <a:rPr lang="en-GB" dirty="0">
                <a:highlight>
                  <a:srgbClr val="00FF00"/>
                </a:highlight>
              </a:rPr>
              <a:t>smacking</a:t>
            </a:r>
            <a:r>
              <a:rPr lang="en-GB" dirty="0"/>
              <a:t>, </a:t>
            </a:r>
            <a:r>
              <a:rPr lang="en-GB" dirty="0">
                <a:highlight>
                  <a:srgbClr val="00FFFF"/>
                </a:highlight>
              </a:rPr>
              <a:t>slapping</a:t>
            </a:r>
            <a:r>
              <a:rPr lang="en-GB" dirty="0"/>
              <a:t>, </a:t>
            </a:r>
            <a:r>
              <a:rPr lang="en-GB" dirty="0">
                <a:highlight>
                  <a:srgbClr val="FF00FF"/>
                </a:highlight>
              </a:rPr>
              <a:t>pinching</a:t>
            </a:r>
            <a:r>
              <a:rPr lang="en-GB" dirty="0"/>
              <a:t> </a:t>
            </a:r>
            <a:r>
              <a:rPr lang="en-GB" dirty="0">
                <a:highlight>
                  <a:srgbClr val="0000FF"/>
                </a:highlight>
              </a:rPr>
              <a:t>or scratching </a:t>
            </a:r>
            <a:r>
              <a:rPr lang="en-GB" dirty="0"/>
              <a:t>with the hand or</a:t>
            </a:r>
          </a:p>
          <a:p>
            <a:r>
              <a:rPr lang="en-GB" dirty="0"/>
              <a:t>any object;</a:t>
            </a:r>
          </a:p>
          <a:p>
            <a:r>
              <a:rPr lang="en-GB" dirty="0"/>
              <a:t>(b) </a:t>
            </a:r>
            <a:r>
              <a:rPr lang="en-GB" dirty="0">
                <a:highlight>
                  <a:srgbClr val="0000FF"/>
                </a:highlight>
              </a:rPr>
              <a:t>kicking</a:t>
            </a:r>
            <a:r>
              <a:rPr lang="en-GB" dirty="0"/>
              <a:t>, </a:t>
            </a:r>
            <a:r>
              <a:rPr lang="en-GB" dirty="0">
                <a:highlight>
                  <a:srgbClr val="FF00FF"/>
                </a:highlight>
              </a:rPr>
              <a:t>shaking</a:t>
            </a:r>
            <a:r>
              <a:rPr lang="en-GB" dirty="0"/>
              <a:t>, </a:t>
            </a:r>
            <a:r>
              <a:rPr lang="en-GB" dirty="0">
                <a:highlight>
                  <a:srgbClr val="00FFFF"/>
                </a:highlight>
              </a:rPr>
              <a:t>throwing</a:t>
            </a:r>
            <a:r>
              <a:rPr lang="en-GB" dirty="0">
                <a:highlight>
                  <a:srgbClr val="00FF00"/>
                </a:highlight>
              </a:rPr>
              <a:t>, throwing objects at</a:t>
            </a:r>
            <a:r>
              <a:rPr lang="en-GB" dirty="0"/>
              <a:t>, </a:t>
            </a:r>
            <a:r>
              <a:rPr lang="en-GB" dirty="0">
                <a:highlight>
                  <a:srgbClr val="FFFF00"/>
                </a:highlight>
              </a:rPr>
              <a:t>burning</a:t>
            </a:r>
            <a:r>
              <a:rPr lang="en-GB" dirty="0"/>
              <a:t>, </a:t>
            </a:r>
            <a:r>
              <a:rPr lang="en-GB" dirty="0">
                <a:highlight>
                  <a:srgbClr val="00FF00"/>
                </a:highlight>
              </a:rPr>
              <a:t>scalding</a:t>
            </a:r>
            <a:r>
              <a:rPr lang="en-GB" dirty="0"/>
              <a:t>,</a:t>
            </a:r>
          </a:p>
          <a:p>
            <a:r>
              <a:rPr lang="en-GB" dirty="0">
                <a:highlight>
                  <a:srgbClr val="00FFFF"/>
                </a:highlight>
              </a:rPr>
              <a:t>biting</a:t>
            </a:r>
            <a:r>
              <a:rPr lang="en-GB" dirty="0"/>
              <a:t>, </a:t>
            </a:r>
            <a:r>
              <a:rPr lang="en-GB" dirty="0">
                <a:highlight>
                  <a:srgbClr val="FF00FF"/>
                </a:highlight>
              </a:rPr>
              <a:t>pulling hair</a:t>
            </a:r>
            <a:r>
              <a:rPr lang="en-GB" dirty="0"/>
              <a:t>, </a:t>
            </a:r>
            <a:r>
              <a:rPr lang="en-GB" dirty="0">
                <a:highlight>
                  <a:srgbClr val="FFFF00"/>
                </a:highlight>
              </a:rPr>
              <a:t>boxing ears</a:t>
            </a:r>
            <a:r>
              <a:rPr lang="en-GB" dirty="0"/>
              <a:t>, </a:t>
            </a:r>
            <a:r>
              <a:rPr lang="en-GB" dirty="0">
                <a:highlight>
                  <a:srgbClr val="0000FF"/>
                </a:highlight>
              </a:rPr>
              <a:t>pulling or pushing children</a:t>
            </a:r>
            <a:r>
              <a:rPr lang="en-GB" dirty="0"/>
              <a:t>;</a:t>
            </a:r>
          </a:p>
          <a:p>
            <a:r>
              <a:rPr lang="en-GB" dirty="0"/>
              <a:t>(c) </a:t>
            </a:r>
            <a:r>
              <a:rPr lang="en-GB" dirty="0">
                <a:highlight>
                  <a:srgbClr val="FFFF00"/>
                </a:highlight>
              </a:rPr>
              <a:t>forcing children to stay in uncomfortable positions</a:t>
            </a:r>
            <a:r>
              <a:rPr lang="en-GB" dirty="0"/>
              <a:t>, </a:t>
            </a:r>
            <a:r>
              <a:rPr lang="en-GB" dirty="0">
                <a:highlight>
                  <a:srgbClr val="00FF00"/>
                </a:highlight>
              </a:rPr>
              <a:t>forced ingestion</a:t>
            </a:r>
            <a:r>
              <a:rPr lang="en-GB" dirty="0"/>
              <a:t>, </a:t>
            </a:r>
            <a:r>
              <a:rPr lang="en-GB" dirty="0">
                <a:highlight>
                  <a:srgbClr val="FF00FF"/>
                </a:highlight>
              </a:rPr>
              <a:t>washing children’s mouths out with soap</a:t>
            </a:r>
            <a:r>
              <a:rPr lang="en-GB" dirty="0"/>
              <a:t>, </a:t>
            </a:r>
            <a:r>
              <a:rPr lang="en-GB" dirty="0">
                <a:highlight>
                  <a:srgbClr val="0000FF"/>
                </a:highlight>
              </a:rPr>
              <a:t>denying meals</a:t>
            </a:r>
            <a:r>
              <a:rPr lang="en-GB" dirty="0"/>
              <a:t>, </a:t>
            </a:r>
            <a:r>
              <a:rPr lang="en-GB" dirty="0">
                <a:highlight>
                  <a:srgbClr val="FFFF00"/>
                </a:highlight>
              </a:rPr>
              <a:t>heat</a:t>
            </a:r>
          </a:p>
          <a:p>
            <a:r>
              <a:rPr lang="en-GB" dirty="0">
                <a:highlight>
                  <a:srgbClr val="FFFF00"/>
                </a:highlight>
              </a:rPr>
              <a:t>and shelter</a:t>
            </a:r>
            <a:r>
              <a:rPr lang="en-GB" dirty="0"/>
              <a:t>, </a:t>
            </a:r>
            <a:r>
              <a:rPr lang="en-GB" dirty="0">
                <a:highlight>
                  <a:srgbClr val="00FF00"/>
                </a:highlight>
              </a:rPr>
              <a:t>forcing a child to do exercises which are not in</a:t>
            </a:r>
          </a:p>
          <a:p>
            <a:r>
              <a:rPr lang="en-GB" dirty="0">
                <a:highlight>
                  <a:srgbClr val="00FF00"/>
                </a:highlight>
              </a:rPr>
              <a:t>accordance with the curriculum applicable to the learner </a:t>
            </a:r>
            <a:r>
              <a:rPr lang="en-GB" dirty="0"/>
              <a:t>or </a:t>
            </a:r>
            <a:r>
              <a:rPr lang="en-GB" dirty="0">
                <a:highlight>
                  <a:srgbClr val="FFFF00"/>
                </a:highlight>
              </a:rPr>
              <a:t>denying</a:t>
            </a:r>
          </a:p>
          <a:p>
            <a:r>
              <a:rPr lang="en-GB" dirty="0">
                <a:highlight>
                  <a:srgbClr val="FFFF00"/>
                </a:highlight>
              </a:rPr>
              <a:t>or restricting a child’s use of the toilet</a:t>
            </a:r>
            <a:r>
              <a:rPr lang="en-GB" dirty="0"/>
              <a:t>; and</a:t>
            </a:r>
          </a:p>
          <a:p>
            <a:r>
              <a:rPr lang="en-GB" dirty="0"/>
              <a:t>(d) </a:t>
            </a:r>
            <a:r>
              <a:rPr lang="en-GB" dirty="0">
                <a:highlight>
                  <a:srgbClr val="00FF00"/>
                </a:highlight>
              </a:rPr>
              <a:t>any acts which seek to belittle, humiliate, threaten, induce fear or</a:t>
            </a:r>
          </a:p>
          <a:p>
            <a:r>
              <a:rPr lang="en-GB" u="sng" dirty="0">
                <a:highlight>
                  <a:srgbClr val="00FF00"/>
                </a:highlight>
              </a:rPr>
              <a:t>ridicule the dignity and person of a learner</a:t>
            </a:r>
            <a:r>
              <a:rPr lang="en-GB" u="sng" dirty="0"/>
              <a:t>;</a:t>
            </a:r>
            <a:r>
              <a:rPr lang="en-GB" dirty="0"/>
              <a:t>’’</a:t>
            </a:r>
            <a:endParaRPr lang="en-ZA" dirty="0"/>
          </a:p>
        </p:txBody>
      </p:sp>
    </p:spTree>
    <p:extLst>
      <p:ext uri="{BB962C8B-B14F-4D97-AF65-F5344CB8AC3E}">
        <p14:creationId xmlns:p14="http://schemas.microsoft.com/office/powerpoint/2010/main" val="366585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Effect transition="in" filter="fade">
                                      <p:cBhvr>
                                        <p:cTn id="24" dur="1000"/>
                                        <p:tgtEl>
                                          <p:spTgt spid="5">
                                            <p:txEl>
                                              <p:pRg st="3" end="3"/>
                                            </p:txEl>
                                          </p:spTgt>
                                        </p:tgtEl>
                                      </p:cBhvr>
                                    </p:animEffect>
                                    <p:anim calcmode="lin" valueType="num">
                                      <p:cBhvr>
                                        <p:cTn id="25"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fade">
                                      <p:cBhvr>
                                        <p:cTn id="31" dur="1000"/>
                                        <p:tgtEl>
                                          <p:spTgt spid="5">
                                            <p:txEl>
                                              <p:pRg st="4" end="4"/>
                                            </p:txEl>
                                          </p:spTgt>
                                        </p:tgtEl>
                                      </p:cBhvr>
                                    </p:animEffect>
                                    <p:anim calcmode="lin" valueType="num">
                                      <p:cBhvr>
                                        <p:cTn id="32"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5">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5">
                                            <p:txEl>
                                              <p:pRg st="5" end="5"/>
                                            </p:txEl>
                                          </p:spTgt>
                                        </p:tgtEl>
                                        <p:attrNameLst>
                                          <p:attrName>style.visibility</p:attrName>
                                        </p:attrNameLst>
                                      </p:cBhvr>
                                      <p:to>
                                        <p:strVal val="visible"/>
                                      </p:to>
                                    </p:set>
                                    <p:animEffect transition="in" filter="fade">
                                      <p:cBhvr>
                                        <p:cTn id="36" dur="1000"/>
                                        <p:tgtEl>
                                          <p:spTgt spid="5">
                                            <p:txEl>
                                              <p:pRg st="5" end="5"/>
                                            </p:txEl>
                                          </p:spTgt>
                                        </p:tgtEl>
                                      </p:cBhvr>
                                    </p:animEffect>
                                    <p:anim calcmode="lin" valueType="num">
                                      <p:cBhvr>
                                        <p:cTn id="37"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Effect transition="in" filter="fade">
                                      <p:cBhvr>
                                        <p:cTn id="43" dur="1000"/>
                                        <p:tgtEl>
                                          <p:spTgt spid="5">
                                            <p:txEl>
                                              <p:pRg st="6" end="6"/>
                                            </p:txEl>
                                          </p:spTgt>
                                        </p:tgtEl>
                                      </p:cBhvr>
                                    </p:animEffect>
                                    <p:anim calcmode="lin" valueType="num">
                                      <p:cBhvr>
                                        <p:cTn id="44"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5">
                                            <p:txEl>
                                              <p:pRg st="6" end="6"/>
                                            </p:txEl>
                                          </p:spTgt>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5">
                                            <p:txEl>
                                              <p:pRg st="7" end="7"/>
                                            </p:txEl>
                                          </p:spTgt>
                                        </p:tgtEl>
                                        <p:attrNameLst>
                                          <p:attrName>style.visibility</p:attrName>
                                        </p:attrNameLst>
                                      </p:cBhvr>
                                      <p:to>
                                        <p:strVal val="visible"/>
                                      </p:to>
                                    </p:set>
                                    <p:animEffect transition="in" filter="fade">
                                      <p:cBhvr>
                                        <p:cTn id="48" dur="1000"/>
                                        <p:tgtEl>
                                          <p:spTgt spid="5">
                                            <p:txEl>
                                              <p:pRg st="7" end="7"/>
                                            </p:txEl>
                                          </p:spTgt>
                                        </p:tgtEl>
                                      </p:cBhvr>
                                    </p:animEffect>
                                    <p:anim calcmode="lin" valueType="num">
                                      <p:cBhvr>
                                        <p:cTn id="49"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5">
                                            <p:txEl>
                                              <p:pRg st="7" end="7"/>
                                            </p:txEl>
                                          </p:spTgt>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5">
                                            <p:txEl>
                                              <p:pRg st="8" end="8"/>
                                            </p:txEl>
                                          </p:spTgt>
                                        </p:tgtEl>
                                        <p:attrNameLst>
                                          <p:attrName>style.visibility</p:attrName>
                                        </p:attrNameLst>
                                      </p:cBhvr>
                                      <p:to>
                                        <p:strVal val="visible"/>
                                      </p:to>
                                    </p:set>
                                    <p:animEffect transition="in" filter="fade">
                                      <p:cBhvr>
                                        <p:cTn id="53" dur="1000"/>
                                        <p:tgtEl>
                                          <p:spTgt spid="5">
                                            <p:txEl>
                                              <p:pRg st="8" end="8"/>
                                            </p:txEl>
                                          </p:spTgt>
                                        </p:tgtEl>
                                      </p:cBhvr>
                                    </p:animEffect>
                                    <p:anim calcmode="lin" valueType="num">
                                      <p:cBhvr>
                                        <p:cTn id="54" dur="1000" fill="hold"/>
                                        <p:tgtEl>
                                          <p:spTgt spid="5">
                                            <p:txEl>
                                              <p:pRg st="8" end="8"/>
                                            </p:txEl>
                                          </p:spTgt>
                                        </p:tgtEl>
                                        <p:attrNameLst>
                                          <p:attrName>ppt_x</p:attrName>
                                        </p:attrNameLst>
                                      </p:cBhvr>
                                      <p:tavLst>
                                        <p:tav tm="0">
                                          <p:val>
                                            <p:strVal val="#ppt_x"/>
                                          </p:val>
                                        </p:tav>
                                        <p:tav tm="100000">
                                          <p:val>
                                            <p:strVal val="#ppt_x"/>
                                          </p:val>
                                        </p:tav>
                                      </p:tavLst>
                                    </p:anim>
                                    <p:anim calcmode="lin" valueType="num">
                                      <p:cBhvr>
                                        <p:cTn id="55" dur="1000" fill="hold"/>
                                        <p:tgtEl>
                                          <p:spTgt spid="5">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5">
                                            <p:txEl>
                                              <p:pRg st="9" end="9"/>
                                            </p:txEl>
                                          </p:spTgt>
                                        </p:tgtEl>
                                        <p:attrNameLst>
                                          <p:attrName>style.visibility</p:attrName>
                                        </p:attrNameLst>
                                      </p:cBhvr>
                                      <p:to>
                                        <p:strVal val="visible"/>
                                      </p:to>
                                    </p:set>
                                    <p:anim calcmode="lin" valueType="num">
                                      <p:cBhvr additive="base">
                                        <p:cTn id="60"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5">
                                            <p:txEl>
                                              <p:pRg st="9" end="9"/>
                                            </p:txEl>
                                          </p:spTgt>
                                        </p:tgtEl>
                                        <p:attrNameLst>
                                          <p:attrName>ppt_y</p:attrName>
                                        </p:attrNameLst>
                                      </p:cBhvr>
                                      <p:tavLst>
                                        <p:tav tm="0">
                                          <p:val>
                                            <p:strVal val="1+#ppt_h/2"/>
                                          </p:val>
                                        </p:tav>
                                        <p:tav tm="100000">
                                          <p:val>
                                            <p:strVal val="#ppt_y"/>
                                          </p:val>
                                        </p:tav>
                                      </p:tavLst>
                                    </p:anim>
                                  </p:childTnLst>
                                </p:cTn>
                              </p:par>
                              <p:par>
                                <p:cTn id="62" presetID="2" presetClass="entr" presetSubtype="4" fill="hold" nodeType="withEffect">
                                  <p:stCondLst>
                                    <p:cond delay="0"/>
                                  </p:stCondLst>
                                  <p:childTnLst>
                                    <p:set>
                                      <p:cBhvr>
                                        <p:cTn id="63" dur="1" fill="hold">
                                          <p:stCondLst>
                                            <p:cond delay="0"/>
                                          </p:stCondLst>
                                        </p:cTn>
                                        <p:tgtEl>
                                          <p:spTgt spid="5">
                                            <p:txEl>
                                              <p:pRg st="10" end="10"/>
                                            </p:txEl>
                                          </p:spTgt>
                                        </p:tgtEl>
                                        <p:attrNameLst>
                                          <p:attrName>style.visibility</p:attrName>
                                        </p:attrNameLst>
                                      </p:cBhvr>
                                      <p:to>
                                        <p:strVal val="visible"/>
                                      </p:to>
                                    </p:set>
                                    <p:anim calcmode="lin" valueType="num">
                                      <p:cBhvr additive="base">
                                        <p:cTn id="64"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5">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nodeType="clickEffect">
                                  <p:stCondLst>
                                    <p:cond delay="0"/>
                                  </p:stCondLst>
                                  <p:childTnLst>
                                    <p:set>
                                      <p:cBhvr>
                                        <p:cTn id="69" dur="1" fill="hold">
                                          <p:stCondLst>
                                            <p:cond delay="0"/>
                                          </p:stCondLst>
                                        </p:cTn>
                                        <p:tgtEl>
                                          <p:spTgt spid="5">
                                            <p:txEl>
                                              <p:pRg st="11" end="11"/>
                                            </p:txEl>
                                          </p:spTgt>
                                        </p:tgtEl>
                                        <p:attrNameLst>
                                          <p:attrName>style.visibility</p:attrName>
                                        </p:attrNameLst>
                                      </p:cBhvr>
                                      <p:to>
                                        <p:strVal val="visible"/>
                                      </p:to>
                                    </p:set>
                                    <p:anim calcmode="lin" valueType="num">
                                      <p:cBhvr additive="base">
                                        <p:cTn id="70" dur="500" fill="hold"/>
                                        <p:tgtEl>
                                          <p:spTgt spid="5">
                                            <p:txEl>
                                              <p:pRg st="11" end="11"/>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5">
                                            <p:txEl>
                                              <p:pRg st="11" end="11"/>
                                            </p:txEl>
                                          </p:spTgt>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5">
                                            <p:txEl>
                                              <p:pRg st="12" end="12"/>
                                            </p:txEl>
                                          </p:spTgt>
                                        </p:tgtEl>
                                        <p:attrNameLst>
                                          <p:attrName>style.visibility</p:attrName>
                                        </p:attrNameLst>
                                      </p:cBhvr>
                                      <p:to>
                                        <p:strVal val="visible"/>
                                      </p:to>
                                    </p:set>
                                    <p:anim calcmode="lin" valueType="num">
                                      <p:cBhvr additive="base">
                                        <p:cTn id="74" dur="500" fill="hold"/>
                                        <p:tgtEl>
                                          <p:spTgt spid="5">
                                            <p:txEl>
                                              <p:pRg st="12" end="12"/>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5">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 presetClass="entr" presetSubtype="4" fill="hold" nodeType="clickEffect">
                                  <p:stCondLst>
                                    <p:cond delay="0"/>
                                  </p:stCondLst>
                                  <p:childTnLst>
                                    <p:set>
                                      <p:cBhvr>
                                        <p:cTn id="79" dur="1" fill="hold">
                                          <p:stCondLst>
                                            <p:cond delay="0"/>
                                          </p:stCondLst>
                                        </p:cTn>
                                        <p:tgtEl>
                                          <p:spTgt spid="5">
                                            <p:txEl>
                                              <p:pRg st="13" end="13"/>
                                            </p:txEl>
                                          </p:spTgt>
                                        </p:tgtEl>
                                        <p:attrNameLst>
                                          <p:attrName>style.visibility</p:attrName>
                                        </p:attrNameLst>
                                      </p:cBhvr>
                                      <p:to>
                                        <p:strVal val="visible"/>
                                      </p:to>
                                    </p:set>
                                    <p:anim calcmode="lin" valueType="num">
                                      <p:cBhvr additive="base">
                                        <p:cTn id="80" dur="500" fill="hold"/>
                                        <p:tgtEl>
                                          <p:spTgt spid="5">
                                            <p:txEl>
                                              <p:pRg st="13" end="13"/>
                                            </p:txEl>
                                          </p:spTgt>
                                        </p:tgtEl>
                                        <p:attrNameLst>
                                          <p:attrName>ppt_x</p:attrName>
                                        </p:attrNameLst>
                                      </p:cBhvr>
                                      <p:tavLst>
                                        <p:tav tm="0">
                                          <p:val>
                                            <p:strVal val="#ppt_x"/>
                                          </p:val>
                                        </p:tav>
                                        <p:tav tm="100000">
                                          <p:val>
                                            <p:strVal val="#ppt_x"/>
                                          </p:val>
                                        </p:tav>
                                      </p:tavLst>
                                    </p:anim>
                                    <p:anim calcmode="lin" valueType="num">
                                      <p:cBhvr additive="base">
                                        <p:cTn id="81" dur="500" fill="hold"/>
                                        <p:tgtEl>
                                          <p:spTgt spid="5">
                                            <p:txEl>
                                              <p:pRg st="13" end="13"/>
                                            </p:txEl>
                                          </p:spTgt>
                                        </p:tgtEl>
                                        <p:attrNameLst>
                                          <p:attrName>ppt_y</p:attrName>
                                        </p:attrNameLst>
                                      </p:cBhvr>
                                      <p:tavLst>
                                        <p:tav tm="0">
                                          <p:val>
                                            <p:strVal val="1+#ppt_h/2"/>
                                          </p:val>
                                        </p:tav>
                                        <p:tav tm="100000">
                                          <p:val>
                                            <p:strVal val="#ppt_y"/>
                                          </p:val>
                                        </p:tav>
                                      </p:tavLst>
                                    </p:anim>
                                  </p:childTnLst>
                                </p:cTn>
                              </p:par>
                              <p:par>
                                <p:cTn id="82" presetID="2" presetClass="entr" presetSubtype="4" fill="hold" nodeType="withEffect">
                                  <p:stCondLst>
                                    <p:cond delay="0"/>
                                  </p:stCondLst>
                                  <p:childTnLst>
                                    <p:set>
                                      <p:cBhvr>
                                        <p:cTn id="83" dur="1" fill="hold">
                                          <p:stCondLst>
                                            <p:cond delay="0"/>
                                          </p:stCondLst>
                                        </p:cTn>
                                        <p:tgtEl>
                                          <p:spTgt spid="5">
                                            <p:txEl>
                                              <p:pRg st="14" end="14"/>
                                            </p:txEl>
                                          </p:spTgt>
                                        </p:tgtEl>
                                        <p:attrNameLst>
                                          <p:attrName>style.visibility</p:attrName>
                                        </p:attrNameLst>
                                      </p:cBhvr>
                                      <p:to>
                                        <p:strVal val="visible"/>
                                      </p:to>
                                    </p:set>
                                    <p:anim calcmode="lin" valueType="num">
                                      <p:cBhvr additive="base">
                                        <p:cTn id="84" dur="500" fill="hold"/>
                                        <p:tgtEl>
                                          <p:spTgt spid="5">
                                            <p:txEl>
                                              <p:pRg st="14" end="14"/>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5">
                                            <p:txEl>
                                              <p:pRg st="14" end="14"/>
                                            </p:txEl>
                                          </p:spTgt>
                                        </p:tgtEl>
                                        <p:attrNameLst>
                                          <p:attrName>ppt_y</p:attrName>
                                        </p:attrNameLst>
                                      </p:cBhvr>
                                      <p:tavLst>
                                        <p:tav tm="0">
                                          <p:val>
                                            <p:strVal val="1+#ppt_h/2"/>
                                          </p:val>
                                        </p:tav>
                                        <p:tav tm="100000">
                                          <p:val>
                                            <p:strVal val="#ppt_y"/>
                                          </p:val>
                                        </p:tav>
                                      </p:tavLst>
                                    </p:anim>
                                  </p:childTnLst>
                                </p:cTn>
                              </p:par>
                              <p:par>
                                <p:cTn id="86" presetID="2" presetClass="entr" presetSubtype="4" fill="hold" nodeType="withEffect">
                                  <p:stCondLst>
                                    <p:cond delay="0"/>
                                  </p:stCondLst>
                                  <p:childTnLst>
                                    <p:set>
                                      <p:cBhvr>
                                        <p:cTn id="87" dur="1" fill="hold">
                                          <p:stCondLst>
                                            <p:cond delay="0"/>
                                          </p:stCondLst>
                                        </p:cTn>
                                        <p:tgtEl>
                                          <p:spTgt spid="5">
                                            <p:txEl>
                                              <p:pRg st="15" end="15"/>
                                            </p:txEl>
                                          </p:spTgt>
                                        </p:tgtEl>
                                        <p:attrNameLst>
                                          <p:attrName>style.visibility</p:attrName>
                                        </p:attrNameLst>
                                      </p:cBhvr>
                                      <p:to>
                                        <p:strVal val="visible"/>
                                      </p:to>
                                    </p:set>
                                    <p:anim calcmode="lin" valueType="num">
                                      <p:cBhvr additive="base">
                                        <p:cTn id="88" dur="500" fill="hold"/>
                                        <p:tgtEl>
                                          <p:spTgt spid="5">
                                            <p:txEl>
                                              <p:pRg st="15" end="15"/>
                                            </p:txEl>
                                          </p:spTgt>
                                        </p:tgtEl>
                                        <p:attrNameLst>
                                          <p:attrName>ppt_x</p:attrName>
                                        </p:attrNameLst>
                                      </p:cBhvr>
                                      <p:tavLst>
                                        <p:tav tm="0">
                                          <p:val>
                                            <p:strVal val="#ppt_x"/>
                                          </p:val>
                                        </p:tav>
                                        <p:tav tm="100000">
                                          <p:val>
                                            <p:strVal val="#ppt_x"/>
                                          </p:val>
                                        </p:tav>
                                      </p:tavLst>
                                    </p:anim>
                                    <p:anim calcmode="lin" valueType="num">
                                      <p:cBhvr additive="base">
                                        <p:cTn id="89" dur="500" fill="hold"/>
                                        <p:tgtEl>
                                          <p:spTgt spid="5">
                                            <p:txEl>
                                              <p:pRg st="15" end="15"/>
                                            </p:txEl>
                                          </p:spTgt>
                                        </p:tgtEl>
                                        <p:attrNameLst>
                                          <p:attrName>ppt_y</p:attrName>
                                        </p:attrNameLst>
                                      </p:cBhvr>
                                      <p:tavLst>
                                        <p:tav tm="0">
                                          <p:val>
                                            <p:strVal val="1+#ppt_h/2"/>
                                          </p:val>
                                        </p:tav>
                                        <p:tav tm="100000">
                                          <p:val>
                                            <p:strVal val="#ppt_y"/>
                                          </p:val>
                                        </p:tav>
                                      </p:tavLst>
                                    </p:anim>
                                  </p:childTnLst>
                                </p:cTn>
                              </p:par>
                              <p:par>
                                <p:cTn id="90" presetID="2" presetClass="entr" presetSubtype="4" fill="hold" nodeType="withEffect">
                                  <p:stCondLst>
                                    <p:cond delay="0"/>
                                  </p:stCondLst>
                                  <p:childTnLst>
                                    <p:set>
                                      <p:cBhvr>
                                        <p:cTn id="91" dur="1" fill="hold">
                                          <p:stCondLst>
                                            <p:cond delay="0"/>
                                          </p:stCondLst>
                                        </p:cTn>
                                        <p:tgtEl>
                                          <p:spTgt spid="5">
                                            <p:txEl>
                                              <p:pRg st="16" end="16"/>
                                            </p:txEl>
                                          </p:spTgt>
                                        </p:tgtEl>
                                        <p:attrNameLst>
                                          <p:attrName>style.visibility</p:attrName>
                                        </p:attrNameLst>
                                      </p:cBhvr>
                                      <p:to>
                                        <p:strVal val="visible"/>
                                      </p:to>
                                    </p:set>
                                    <p:anim calcmode="lin" valueType="num">
                                      <p:cBhvr additive="base">
                                        <p:cTn id="92" dur="500" fill="hold"/>
                                        <p:tgtEl>
                                          <p:spTgt spid="5">
                                            <p:txEl>
                                              <p:pRg st="16" end="16"/>
                                            </p:txEl>
                                          </p:spTgt>
                                        </p:tgtEl>
                                        <p:attrNameLst>
                                          <p:attrName>ppt_x</p:attrName>
                                        </p:attrNameLst>
                                      </p:cBhvr>
                                      <p:tavLst>
                                        <p:tav tm="0">
                                          <p:val>
                                            <p:strVal val="#ppt_x"/>
                                          </p:val>
                                        </p:tav>
                                        <p:tav tm="100000">
                                          <p:val>
                                            <p:strVal val="#ppt_x"/>
                                          </p:val>
                                        </p:tav>
                                      </p:tavLst>
                                    </p:anim>
                                    <p:anim calcmode="lin" valueType="num">
                                      <p:cBhvr additive="base">
                                        <p:cTn id="93" dur="500" fill="hold"/>
                                        <p:tgtEl>
                                          <p:spTgt spid="5">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 presetClass="entr" presetSubtype="4" fill="hold" nodeType="clickEffect">
                                  <p:stCondLst>
                                    <p:cond delay="0"/>
                                  </p:stCondLst>
                                  <p:childTnLst>
                                    <p:set>
                                      <p:cBhvr>
                                        <p:cTn id="97" dur="1" fill="hold">
                                          <p:stCondLst>
                                            <p:cond delay="0"/>
                                          </p:stCondLst>
                                        </p:cTn>
                                        <p:tgtEl>
                                          <p:spTgt spid="5">
                                            <p:txEl>
                                              <p:pRg st="17" end="17"/>
                                            </p:txEl>
                                          </p:spTgt>
                                        </p:tgtEl>
                                        <p:attrNameLst>
                                          <p:attrName>style.visibility</p:attrName>
                                        </p:attrNameLst>
                                      </p:cBhvr>
                                      <p:to>
                                        <p:strVal val="visible"/>
                                      </p:to>
                                    </p:set>
                                    <p:anim calcmode="lin" valueType="num">
                                      <p:cBhvr additive="base">
                                        <p:cTn id="98" dur="500" fill="hold"/>
                                        <p:tgtEl>
                                          <p:spTgt spid="5">
                                            <p:txEl>
                                              <p:pRg st="17" end="17"/>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5">
                                            <p:txEl>
                                              <p:pRg st="17" end="17"/>
                                            </p:txEl>
                                          </p:spTgt>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5">
                                            <p:txEl>
                                              <p:pRg st="18" end="18"/>
                                            </p:txEl>
                                          </p:spTgt>
                                        </p:tgtEl>
                                        <p:attrNameLst>
                                          <p:attrName>style.visibility</p:attrName>
                                        </p:attrNameLst>
                                      </p:cBhvr>
                                      <p:to>
                                        <p:strVal val="visible"/>
                                      </p:to>
                                    </p:set>
                                    <p:anim calcmode="lin" valueType="num">
                                      <p:cBhvr additive="base">
                                        <p:cTn id="102" dur="500" fill="hold"/>
                                        <p:tgtEl>
                                          <p:spTgt spid="5">
                                            <p:txEl>
                                              <p:pRg st="18" end="18"/>
                                            </p:txEl>
                                          </p:spTgt>
                                        </p:tgtEl>
                                        <p:attrNameLst>
                                          <p:attrName>ppt_x</p:attrName>
                                        </p:attrNameLst>
                                      </p:cBhvr>
                                      <p:tavLst>
                                        <p:tav tm="0">
                                          <p:val>
                                            <p:strVal val="#ppt_x"/>
                                          </p:val>
                                        </p:tav>
                                        <p:tav tm="100000">
                                          <p:val>
                                            <p:strVal val="#ppt_x"/>
                                          </p:val>
                                        </p:tav>
                                      </p:tavLst>
                                    </p:anim>
                                    <p:anim calcmode="lin" valueType="num">
                                      <p:cBhvr additive="base">
                                        <p:cTn id="103" dur="500" fill="hold"/>
                                        <p:tgtEl>
                                          <p:spTgt spid="5">
                                            <p:txEl>
                                              <p:pRg st="18" end="1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7A047B6-204C-A9CA-F775-D9ECC6EFB797}"/>
              </a:ext>
            </a:extLst>
          </p:cNvPr>
          <p:cNvSpPr txBox="1"/>
          <p:nvPr/>
        </p:nvSpPr>
        <p:spPr>
          <a:xfrm>
            <a:off x="1097280" y="612845"/>
            <a:ext cx="9804400" cy="5078313"/>
          </a:xfrm>
          <a:prstGeom prst="rect">
            <a:avLst/>
          </a:prstGeom>
          <a:noFill/>
        </p:spPr>
        <p:txBody>
          <a:bodyPr wrap="square">
            <a:spAutoFit/>
          </a:bodyPr>
          <a:lstStyle/>
          <a:p>
            <a:r>
              <a:rPr lang="en-GB" dirty="0"/>
              <a:t>by the insertion in subsection (1) after the definition of ‘‘Council of Education</a:t>
            </a:r>
          </a:p>
          <a:p>
            <a:r>
              <a:rPr lang="en-GB" dirty="0"/>
              <a:t>Ministers’’ of the following definition:</a:t>
            </a:r>
          </a:p>
          <a:p>
            <a:r>
              <a:rPr lang="en-GB" dirty="0"/>
              <a:t>‘‘‘</a:t>
            </a:r>
            <a:r>
              <a:rPr lang="en-GB" b="1" u="sng" dirty="0"/>
              <a:t>Criminal Procedure Act</a:t>
            </a:r>
            <a:r>
              <a:rPr lang="en-GB" u="sng" dirty="0"/>
              <a:t>’ </a:t>
            </a:r>
            <a:r>
              <a:rPr lang="en-GB" u="sng" dirty="0">
                <a:highlight>
                  <a:srgbClr val="FFFF00"/>
                </a:highlight>
              </a:rPr>
              <a:t>means the Criminal Procedure Act, 1977</a:t>
            </a:r>
          </a:p>
          <a:p>
            <a:r>
              <a:rPr lang="en-GB" u="sng" dirty="0">
                <a:highlight>
                  <a:srgbClr val="FFFF00"/>
                </a:highlight>
              </a:rPr>
              <a:t>(Act No. 51 of 1977)</a:t>
            </a:r>
            <a:r>
              <a:rPr lang="en-GB" u="sng" dirty="0"/>
              <a:t>;’’.</a:t>
            </a:r>
          </a:p>
          <a:p>
            <a:r>
              <a:rPr lang="en-GB" dirty="0"/>
              <a:t>(e) by the insertion in subsection (1) after the definition of ‘‘dangerous object’’ of</a:t>
            </a:r>
          </a:p>
          <a:p>
            <a:r>
              <a:rPr lang="en-GB" dirty="0"/>
              <a:t>the following definitions:</a:t>
            </a:r>
          </a:p>
          <a:p>
            <a:r>
              <a:rPr lang="en-GB" dirty="0"/>
              <a:t>‘‘‘</a:t>
            </a:r>
            <a:r>
              <a:rPr lang="en-GB" b="1" u="sng" dirty="0"/>
              <a:t>Department of Basic Education</a:t>
            </a:r>
            <a:r>
              <a:rPr lang="en-GB" u="sng" dirty="0"/>
              <a:t>’ </a:t>
            </a:r>
            <a:r>
              <a:rPr lang="en-GB" u="sng" dirty="0">
                <a:highlight>
                  <a:srgbClr val="00FF00"/>
                </a:highlight>
              </a:rPr>
              <a:t>means the national department</a:t>
            </a:r>
          </a:p>
          <a:p>
            <a:r>
              <a:rPr lang="en-GB" dirty="0">
                <a:highlight>
                  <a:srgbClr val="00FF00"/>
                </a:highlight>
              </a:rPr>
              <a:t>established in terms of section 7(2), read with Schedule 1, of the Public</a:t>
            </a:r>
          </a:p>
          <a:p>
            <a:r>
              <a:rPr lang="en-GB" dirty="0">
                <a:highlight>
                  <a:srgbClr val="00FF00"/>
                </a:highlight>
              </a:rPr>
              <a:t>Service Act, 1994 (Proclamation No. 103 of 1994), responsible for basic</a:t>
            </a:r>
          </a:p>
          <a:p>
            <a:r>
              <a:rPr lang="en-GB" dirty="0">
                <a:highlight>
                  <a:srgbClr val="00FF00"/>
                </a:highlight>
              </a:rPr>
              <a:t>education;</a:t>
            </a:r>
          </a:p>
          <a:p>
            <a:r>
              <a:rPr lang="en-GB" dirty="0"/>
              <a:t>‘</a:t>
            </a:r>
            <a:r>
              <a:rPr lang="en-GB" b="1" dirty="0"/>
              <a:t>drug</a:t>
            </a:r>
            <a:r>
              <a:rPr lang="en-GB" dirty="0"/>
              <a:t>’ means any—</a:t>
            </a:r>
          </a:p>
          <a:p>
            <a:r>
              <a:rPr lang="en-GB" dirty="0"/>
              <a:t>(a</a:t>
            </a:r>
            <a:r>
              <a:rPr lang="en-GB" dirty="0">
                <a:highlight>
                  <a:srgbClr val="00FF00"/>
                </a:highlight>
              </a:rPr>
              <a:t>) intoxicating or stupefying substance that has a psychological or</a:t>
            </a:r>
          </a:p>
          <a:p>
            <a:r>
              <a:rPr lang="en-GB" dirty="0">
                <a:highlight>
                  <a:srgbClr val="00FF00"/>
                </a:highlight>
              </a:rPr>
              <a:t>physiological effect</a:t>
            </a:r>
          </a:p>
          <a:p>
            <a:r>
              <a:rPr lang="en-GB" dirty="0">
                <a:highlight>
                  <a:srgbClr val="00FF00"/>
                </a:highlight>
              </a:rPr>
              <a:t>substance that has the effect contemplated in paragraph (a) and that</a:t>
            </a:r>
          </a:p>
          <a:p>
            <a:r>
              <a:rPr lang="en-GB" dirty="0">
                <a:highlight>
                  <a:srgbClr val="00FF00"/>
                </a:highlight>
              </a:rPr>
              <a:t>is possessed contrary to the code of conduct of a school or contrary</a:t>
            </a:r>
          </a:p>
          <a:p>
            <a:r>
              <a:rPr lang="en-GB" dirty="0">
                <a:highlight>
                  <a:srgbClr val="00FF00"/>
                </a:highlight>
              </a:rPr>
              <a:t>to the laws of the Republic;</a:t>
            </a:r>
          </a:p>
          <a:p>
            <a:r>
              <a:rPr lang="en-GB" dirty="0">
                <a:highlight>
                  <a:srgbClr val="00FF00"/>
                </a:highlight>
              </a:rPr>
              <a:t>(c) substance, the possession or use of which, or the dealing in which,</a:t>
            </a:r>
          </a:p>
          <a:p>
            <a:r>
              <a:rPr lang="en-GB" dirty="0">
                <a:highlight>
                  <a:srgbClr val="00FF00"/>
                </a:highlight>
              </a:rPr>
              <a:t>is prohibited without a medical prescription or legal authorisation</a:t>
            </a:r>
            <a:r>
              <a:rPr lang="en-GB" dirty="0"/>
              <a:t>;</a:t>
            </a:r>
            <a:endParaRPr lang="en-ZA" dirty="0"/>
          </a:p>
        </p:txBody>
      </p:sp>
    </p:spTree>
    <p:extLst>
      <p:ext uri="{BB962C8B-B14F-4D97-AF65-F5344CB8AC3E}">
        <p14:creationId xmlns:p14="http://schemas.microsoft.com/office/powerpoint/2010/main" val="2948497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1000"/>
                                        <p:tgtEl>
                                          <p:spTgt spid="3">
                                            <p:txEl>
                                              <p:pRg st="6" end="6"/>
                                            </p:txEl>
                                          </p:spTgt>
                                        </p:tgtEl>
                                      </p:cBhvr>
                                    </p:animEffect>
                                    <p:anim calcmode="lin" valueType="num">
                                      <p:cBhvr>
                                        <p:cTn id="1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1000"/>
                                        <p:tgtEl>
                                          <p:spTgt spid="3">
                                            <p:txEl>
                                              <p:pRg st="7" end="7"/>
                                            </p:txEl>
                                          </p:spTgt>
                                        </p:tgtEl>
                                      </p:cBhvr>
                                    </p:animEffect>
                                    <p:anim calcmode="lin" valueType="num">
                                      <p:cBhvr>
                                        <p:cTn id="2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1000"/>
                                        <p:tgtEl>
                                          <p:spTgt spid="3">
                                            <p:txEl>
                                              <p:pRg st="8" end="8"/>
                                            </p:txEl>
                                          </p:spTgt>
                                        </p:tgtEl>
                                      </p:cBhvr>
                                    </p:animEffect>
                                    <p:anim calcmode="lin" valueType="num">
                                      <p:cBhvr>
                                        <p:cTn id="2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fade">
                                      <p:cBhvr>
                                        <p:cTn id="32" dur="1000"/>
                                        <p:tgtEl>
                                          <p:spTgt spid="3">
                                            <p:txEl>
                                              <p:pRg st="9" end="9"/>
                                            </p:txEl>
                                          </p:spTgt>
                                        </p:tgtEl>
                                      </p:cBhvr>
                                    </p:animEffect>
                                    <p:anim calcmode="lin" valueType="num">
                                      <p:cBhvr>
                                        <p:cTn id="3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animEffect transition="in" filter="fade">
                                      <p:cBhvr>
                                        <p:cTn id="39" dur="1000"/>
                                        <p:tgtEl>
                                          <p:spTgt spid="3">
                                            <p:txEl>
                                              <p:pRg st="10" end="10"/>
                                            </p:txEl>
                                          </p:spTgt>
                                        </p:tgtEl>
                                      </p:cBhvr>
                                    </p:animEffect>
                                    <p:anim calcmode="lin" valueType="num">
                                      <p:cBhvr>
                                        <p:cTn id="40"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11" end="11"/>
                                            </p:txEl>
                                          </p:spTgt>
                                        </p:tgtEl>
                                        <p:attrNameLst>
                                          <p:attrName>style.visibility</p:attrName>
                                        </p:attrNameLst>
                                      </p:cBhvr>
                                      <p:to>
                                        <p:strVal val="visible"/>
                                      </p:to>
                                    </p:set>
                                    <p:animEffect transition="in" filter="fade">
                                      <p:cBhvr>
                                        <p:cTn id="44" dur="1000"/>
                                        <p:tgtEl>
                                          <p:spTgt spid="3">
                                            <p:txEl>
                                              <p:pRg st="11" end="11"/>
                                            </p:txEl>
                                          </p:spTgt>
                                        </p:tgtEl>
                                      </p:cBhvr>
                                    </p:animEffect>
                                    <p:anim calcmode="lin" valueType="num">
                                      <p:cBhvr>
                                        <p:cTn id="45"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12" end="12"/>
                                            </p:txEl>
                                          </p:spTgt>
                                        </p:tgtEl>
                                        <p:attrNameLst>
                                          <p:attrName>style.visibility</p:attrName>
                                        </p:attrNameLst>
                                      </p:cBhvr>
                                      <p:to>
                                        <p:strVal val="visible"/>
                                      </p:to>
                                    </p:set>
                                    <p:animEffect transition="in" filter="fade">
                                      <p:cBhvr>
                                        <p:cTn id="49" dur="1000"/>
                                        <p:tgtEl>
                                          <p:spTgt spid="3">
                                            <p:txEl>
                                              <p:pRg st="12" end="12"/>
                                            </p:txEl>
                                          </p:spTgt>
                                        </p:tgtEl>
                                      </p:cBhvr>
                                    </p:animEffect>
                                    <p:anim calcmode="lin" valueType="num">
                                      <p:cBhvr>
                                        <p:cTn id="50"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13" end="13"/>
                                            </p:txEl>
                                          </p:spTgt>
                                        </p:tgtEl>
                                        <p:attrNameLst>
                                          <p:attrName>style.visibility</p:attrName>
                                        </p:attrNameLst>
                                      </p:cBhvr>
                                      <p:to>
                                        <p:strVal val="visible"/>
                                      </p:to>
                                    </p:set>
                                    <p:animEffect transition="in" filter="fade">
                                      <p:cBhvr>
                                        <p:cTn id="54" dur="1000"/>
                                        <p:tgtEl>
                                          <p:spTgt spid="3">
                                            <p:txEl>
                                              <p:pRg st="13" end="13"/>
                                            </p:txEl>
                                          </p:spTgt>
                                        </p:tgtEl>
                                      </p:cBhvr>
                                    </p:animEffect>
                                    <p:anim calcmode="lin" valueType="num">
                                      <p:cBhvr>
                                        <p:cTn id="55"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xEl>
                                              <p:pRg st="14" end="14"/>
                                            </p:txEl>
                                          </p:spTgt>
                                        </p:tgtEl>
                                        <p:attrNameLst>
                                          <p:attrName>style.visibility</p:attrName>
                                        </p:attrNameLst>
                                      </p:cBhvr>
                                      <p:to>
                                        <p:strVal val="visible"/>
                                      </p:to>
                                    </p:set>
                                    <p:animEffect transition="in" filter="fade">
                                      <p:cBhvr>
                                        <p:cTn id="59" dur="1000"/>
                                        <p:tgtEl>
                                          <p:spTgt spid="3">
                                            <p:txEl>
                                              <p:pRg st="14" end="14"/>
                                            </p:txEl>
                                          </p:spTgt>
                                        </p:tgtEl>
                                      </p:cBhvr>
                                    </p:animEffect>
                                    <p:anim calcmode="lin" valueType="num">
                                      <p:cBhvr>
                                        <p:cTn id="60"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
                                            <p:txEl>
                                              <p:pRg st="15" end="15"/>
                                            </p:txEl>
                                          </p:spTgt>
                                        </p:tgtEl>
                                        <p:attrNameLst>
                                          <p:attrName>style.visibility</p:attrName>
                                        </p:attrNameLst>
                                      </p:cBhvr>
                                      <p:to>
                                        <p:strVal val="visible"/>
                                      </p:to>
                                    </p:set>
                                    <p:animEffect transition="in" filter="fade">
                                      <p:cBhvr>
                                        <p:cTn id="64" dur="1000"/>
                                        <p:tgtEl>
                                          <p:spTgt spid="3">
                                            <p:txEl>
                                              <p:pRg st="15" end="15"/>
                                            </p:txEl>
                                          </p:spTgt>
                                        </p:tgtEl>
                                      </p:cBhvr>
                                    </p:animEffect>
                                    <p:anim calcmode="lin" valueType="num">
                                      <p:cBhvr>
                                        <p:cTn id="65"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66" dur="1000" fill="hold"/>
                                        <p:tgtEl>
                                          <p:spTgt spid="3">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nodeType="click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anim calcmode="lin" valueType="num">
                                      <p:cBhvr additive="base">
                                        <p:cTn id="71"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anim calcmode="lin" valueType="num">
                                      <p:cBhvr additive="base">
                                        <p:cTn id="75"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3">
                                            <p:txEl>
                                              <p:pRg st="17" end="1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D523065-F282-87AE-D19F-13C13EC02758}"/>
              </a:ext>
            </a:extLst>
          </p:cNvPr>
          <p:cNvSpPr txBox="1"/>
          <p:nvPr/>
        </p:nvSpPr>
        <p:spPr>
          <a:xfrm>
            <a:off x="1310640" y="941150"/>
            <a:ext cx="9123680" cy="5355312"/>
          </a:xfrm>
          <a:prstGeom prst="rect">
            <a:avLst/>
          </a:prstGeom>
          <a:noFill/>
        </p:spPr>
        <p:txBody>
          <a:bodyPr wrap="square">
            <a:spAutoFit/>
          </a:bodyPr>
          <a:lstStyle/>
          <a:p>
            <a:r>
              <a:rPr lang="en-GB" dirty="0">
                <a:highlight>
                  <a:srgbClr val="00FF00"/>
                </a:highlight>
              </a:rPr>
              <a:t>performance-enhancing drug, prohibited performance-enhancing</a:t>
            </a:r>
          </a:p>
          <a:p>
            <a:r>
              <a:rPr lang="en-GB" dirty="0">
                <a:highlight>
                  <a:srgbClr val="00FF00"/>
                </a:highlight>
              </a:rPr>
              <a:t>substance, dependence-producing substance, dangerous dependence-producing substance, undesirable dependence-producing</a:t>
            </a:r>
          </a:p>
          <a:p>
            <a:r>
              <a:rPr lang="en-GB" dirty="0">
                <a:highlight>
                  <a:srgbClr val="00FF00"/>
                </a:highlight>
              </a:rPr>
              <a:t>substance, unlawful substance, prohibited substance, illicit substance, illicit drug, or scheduled substance,</a:t>
            </a:r>
          </a:p>
          <a:p>
            <a:r>
              <a:rPr lang="en-GB" dirty="0">
                <a:highlight>
                  <a:srgbClr val="00FF00"/>
                </a:highlight>
              </a:rPr>
              <a:t>contemplated in any South African legislation that deals with the control</a:t>
            </a:r>
          </a:p>
          <a:p>
            <a:r>
              <a:rPr lang="en-GB" dirty="0">
                <a:highlight>
                  <a:srgbClr val="00FF00"/>
                </a:highlight>
              </a:rPr>
              <a:t>of medicines and related substances, with drug trafficking, substance</a:t>
            </a:r>
          </a:p>
          <a:p>
            <a:r>
              <a:rPr lang="en-GB" dirty="0">
                <a:highlight>
                  <a:srgbClr val="00FF00"/>
                </a:highlight>
              </a:rPr>
              <a:t>abuse in general, and with substance abuse in sport and in any</a:t>
            </a:r>
          </a:p>
          <a:p>
            <a:r>
              <a:rPr lang="en-GB" dirty="0">
                <a:highlight>
                  <a:srgbClr val="00FF00"/>
                </a:highlight>
              </a:rPr>
              <a:t>programmes or policies aimed at curtailing social and sport-related</a:t>
            </a:r>
          </a:p>
          <a:p>
            <a:r>
              <a:rPr lang="en-GB" dirty="0">
                <a:highlight>
                  <a:srgbClr val="00FF00"/>
                </a:highlight>
              </a:rPr>
              <a:t>substance abuse, and in any international instruments that deal with such</a:t>
            </a:r>
          </a:p>
          <a:p>
            <a:r>
              <a:rPr lang="en-GB" dirty="0">
                <a:highlight>
                  <a:srgbClr val="00FF00"/>
                </a:highlight>
              </a:rPr>
              <a:t>matters and to which South Africa subscribes or is a party;’’;</a:t>
            </a:r>
          </a:p>
          <a:p>
            <a:r>
              <a:rPr lang="en-GB" dirty="0"/>
              <a:t>(f) by the insertion in subsection (1) after the definition of ‘‘education</a:t>
            </a:r>
          </a:p>
          <a:p>
            <a:r>
              <a:rPr lang="en-GB" dirty="0"/>
              <a:t>department’’ of the following definition:</a:t>
            </a:r>
          </a:p>
          <a:p>
            <a:r>
              <a:rPr lang="en-GB" dirty="0"/>
              <a:t>‘‘‘</a:t>
            </a:r>
            <a:r>
              <a:rPr lang="en-GB" b="1" u="sng" dirty="0"/>
              <a:t>education district</a:t>
            </a:r>
            <a:r>
              <a:rPr lang="en-GB" u="sng" dirty="0"/>
              <a:t>’ </a:t>
            </a:r>
            <a:r>
              <a:rPr lang="en-GB" u="sng" dirty="0">
                <a:highlight>
                  <a:srgbClr val="FFFF00"/>
                </a:highlight>
              </a:rPr>
              <a:t>means a district in an area of a province which is</a:t>
            </a:r>
          </a:p>
          <a:p>
            <a:r>
              <a:rPr lang="en-GB" u="sng" dirty="0">
                <a:highlight>
                  <a:srgbClr val="FFFF00"/>
                </a:highlight>
              </a:rPr>
              <a:t>demarcated by the Member of the Executive Council for administrative</a:t>
            </a:r>
          </a:p>
          <a:p>
            <a:r>
              <a:rPr lang="en-GB" u="sng" dirty="0">
                <a:highlight>
                  <a:srgbClr val="FFFF00"/>
                </a:highlight>
              </a:rPr>
              <a:t>purposes;’’;</a:t>
            </a:r>
          </a:p>
          <a:p>
            <a:r>
              <a:rPr lang="en-GB" dirty="0"/>
              <a:t>(g) by the insertion in subsection (1) after the definition of ‘‘grade’’ of the</a:t>
            </a:r>
          </a:p>
          <a:p>
            <a:r>
              <a:rPr lang="en-GB" dirty="0"/>
              <a:t>following definition:</a:t>
            </a:r>
          </a:p>
          <a:p>
            <a:r>
              <a:rPr lang="en-GB" u="sng" dirty="0"/>
              <a:t>‘‘‘</a:t>
            </a:r>
            <a:r>
              <a:rPr lang="en-GB" b="1" u="sng" dirty="0"/>
              <a:t>grade R</a:t>
            </a:r>
            <a:r>
              <a:rPr lang="en-GB" u="sng" dirty="0"/>
              <a:t>’ </a:t>
            </a:r>
            <a:r>
              <a:rPr lang="en-GB" u="sng" dirty="0">
                <a:highlight>
                  <a:srgbClr val="FFFF00"/>
                </a:highlight>
              </a:rPr>
              <a:t>means the Reception grade</a:t>
            </a:r>
            <a:r>
              <a:rPr lang="en-GB" dirty="0"/>
              <a:t>;’’</a:t>
            </a:r>
            <a:endParaRPr lang="en-ZA" dirty="0"/>
          </a:p>
        </p:txBody>
      </p:sp>
    </p:spTree>
    <p:extLst>
      <p:ext uri="{BB962C8B-B14F-4D97-AF65-F5344CB8AC3E}">
        <p14:creationId xmlns:p14="http://schemas.microsoft.com/office/powerpoint/2010/main" val="2934493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1000"/>
                                        <p:tgtEl>
                                          <p:spTgt spid="3">
                                            <p:txEl>
                                              <p:pRg st="8" end="8"/>
                                            </p:txEl>
                                          </p:spTgt>
                                        </p:tgtEl>
                                      </p:cBhvr>
                                    </p:animEffect>
                                    <p:anim calcmode="lin" valueType="num">
                                      <p:cBhvr>
                                        <p:cTn id="4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Effect transition="in" filter="fade">
                                      <p:cBhvr>
                                        <p:cTn id="54" dur="1000"/>
                                        <p:tgtEl>
                                          <p:spTgt spid="3">
                                            <p:txEl>
                                              <p:pRg st="9" end="9"/>
                                            </p:txEl>
                                          </p:spTgt>
                                        </p:tgtEl>
                                      </p:cBhvr>
                                    </p:animEffect>
                                    <p:anim calcmode="lin" valueType="num">
                                      <p:cBhvr>
                                        <p:cTn id="5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Effect transition="in" filter="fade">
                                      <p:cBhvr>
                                        <p:cTn id="59" dur="1000"/>
                                        <p:tgtEl>
                                          <p:spTgt spid="3">
                                            <p:txEl>
                                              <p:pRg st="10" end="10"/>
                                            </p:txEl>
                                          </p:spTgt>
                                        </p:tgtEl>
                                      </p:cBhvr>
                                    </p:animEffect>
                                    <p:anim calcmode="lin" valueType="num">
                                      <p:cBhvr>
                                        <p:cTn id="60"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3">
                                            <p:txEl>
                                              <p:pRg st="11" end="11"/>
                                            </p:txEl>
                                          </p:spTgt>
                                        </p:tgtEl>
                                        <p:attrNameLst>
                                          <p:attrName>style.visibility</p:attrName>
                                        </p:attrNameLst>
                                      </p:cBhvr>
                                      <p:to>
                                        <p:strVal val="visible"/>
                                      </p:to>
                                    </p:set>
                                    <p:anim calcmode="lin" valueType="num">
                                      <p:cBhvr additive="base">
                                        <p:cTn id="66"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3">
                                            <p:txEl>
                                              <p:pRg st="12" end="12"/>
                                            </p:txEl>
                                          </p:spTgt>
                                        </p:tgtEl>
                                        <p:attrNameLst>
                                          <p:attrName>style.visibility</p:attrName>
                                        </p:attrNameLst>
                                      </p:cBhvr>
                                      <p:to>
                                        <p:strVal val="visible"/>
                                      </p:to>
                                    </p:set>
                                    <p:anim calcmode="lin" valueType="num">
                                      <p:cBhvr additive="base">
                                        <p:cTn id="70"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3">
                                            <p:txEl>
                                              <p:pRg st="13" end="13"/>
                                            </p:txEl>
                                          </p:spTgt>
                                        </p:tgtEl>
                                        <p:attrNameLst>
                                          <p:attrName>style.visibility</p:attrName>
                                        </p:attrNameLst>
                                      </p:cBhvr>
                                      <p:to>
                                        <p:strVal val="visible"/>
                                      </p:to>
                                    </p:set>
                                    <p:anim calcmode="lin" valueType="num">
                                      <p:cBhvr additive="base">
                                        <p:cTn id="74"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3">
                                            <p:txEl>
                                              <p:pRg st="14" end="14"/>
                                            </p:txEl>
                                          </p:spTgt>
                                        </p:tgtEl>
                                        <p:attrNameLst>
                                          <p:attrName>style.visibility</p:attrName>
                                        </p:attrNameLst>
                                      </p:cBhvr>
                                      <p:to>
                                        <p:strVal val="visible"/>
                                      </p:to>
                                    </p:set>
                                    <p:animEffect transition="in" filter="fade">
                                      <p:cBhvr>
                                        <p:cTn id="80" dur="1000"/>
                                        <p:tgtEl>
                                          <p:spTgt spid="3">
                                            <p:txEl>
                                              <p:pRg st="14" end="14"/>
                                            </p:txEl>
                                          </p:spTgt>
                                        </p:tgtEl>
                                      </p:cBhvr>
                                    </p:animEffect>
                                    <p:anim calcmode="lin" valueType="num">
                                      <p:cBhvr>
                                        <p:cTn id="81"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2"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3">
                                            <p:txEl>
                                              <p:pRg st="15" end="15"/>
                                            </p:txEl>
                                          </p:spTgt>
                                        </p:tgtEl>
                                        <p:attrNameLst>
                                          <p:attrName>style.visibility</p:attrName>
                                        </p:attrNameLst>
                                      </p:cBhvr>
                                      <p:to>
                                        <p:strVal val="visible"/>
                                      </p:to>
                                    </p:set>
                                    <p:animEffect transition="in" filter="fade">
                                      <p:cBhvr>
                                        <p:cTn id="85" dur="1000"/>
                                        <p:tgtEl>
                                          <p:spTgt spid="3">
                                            <p:txEl>
                                              <p:pRg st="15" end="15"/>
                                            </p:txEl>
                                          </p:spTgt>
                                        </p:tgtEl>
                                      </p:cBhvr>
                                    </p:animEffect>
                                    <p:anim calcmode="lin" valueType="num">
                                      <p:cBhvr>
                                        <p:cTn id="86"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7"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3">
                                            <p:txEl>
                                              <p:pRg st="16" end="16"/>
                                            </p:txEl>
                                          </p:spTgt>
                                        </p:tgtEl>
                                        <p:attrNameLst>
                                          <p:attrName>style.visibility</p:attrName>
                                        </p:attrNameLst>
                                      </p:cBhvr>
                                      <p:to>
                                        <p:strVal val="visible"/>
                                      </p:to>
                                    </p:set>
                                    <p:animEffect transition="in" filter="fade">
                                      <p:cBhvr>
                                        <p:cTn id="90" dur="1000"/>
                                        <p:tgtEl>
                                          <p:spTgt spid="3">
                                            <p:txEl>
                                              <p:pRg st="16" end="16"/>
                                            </p:txEl>
                                          </p:spTgt>
                                        </p:tgtEl>
                                      </p:cBhvr>
                                    </p:animEffect>
                                    <p:anim calcmode="lin" valueType="num">
                                      <p:cBhvr>
                                        <p:cTn id="91"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2" dur="1000" fill="hold"/>
                                        <p:tgtEl>
                                          <p:spTgt spid="3">
                                            <p:txEl>
                                              <p:pRg st="16" end="1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863C223-276A-940A-C71C-0DD047216B7C}"/>
              </a:ext>
            </a:extLst>
          </p:cNvPr>
          <p:cNvSpPr txBox="1"/>
          <p:nvPr/>
        </p:nvSpPr>
        <p:spPr>
          <a:xfrm>
            <a:off x="1295400" y="117693"/>
            <a:ext cx="9601200" cy="6740307"/>
          </a:xfrm>
          <a:prstGeom prst="rect">
            <a:avLst/>
          </a:prstGeom>
          <a:noFill/>
        </p:spPr>
        <p:txBody>
          <a:bodyPr wrap="square">
            <a:spAutoFit/>
          </a:bodyPr>
          <a:lstStyle/>
          <a:p>
            <a:r>
              <a:rPr lang="en-GB" dirty="0"/>
              <a:t>by the insertion in subsection (1) after the definition of ‘‘Head of Department’’</a:t>
            </a:r>
          </a:p>
          <a:p>
            <a:r>
              <a:rPr lang="en-GB" dirty="0"/>
              <a:t>of the following definition:</a:t>
            </a:r>
          </a:p>
          <a:p>
            <a:r>
              <a:rPr lang="en-GB" dirty="0"/>
              <a:t>‘‘‘</a:t>
            </a:r>
            <a:r>
              <a:rPr lang="en-GB" b="1" u="sng" dirty="0"/>
              <a:t>home education</a:t>
            </a:r>
            <a:r>
              <a:rPr lang="en-GB" u="sng" dirty="0"/>
              <a:t>’ </a:t>
            </a:r>
            <a:r>
              <a:rPr lang="en-GB" u="sng" dirty="0">
                <a:highlight>
                  <a:srgbClr val="FFFF00"/>
                </a:highlight>
              </a:rPr>
              <a:t>means a purposeful programme of education for a</a:t>
            </a:r>
          </a:p>
          <a:p>
            <a:r>
              <a:rPr lang="en-GB" dirty="0">
                <a:highlight>
                  <a:srgbClr val="FFFF00"/>
                </a:highlight>
              </a:rPr>
              <a:t>learner, alternative to school attendance, which—</a:t>
            </a:r>
          </a:p>
          <a:p>
            <a:r>
              <a:rPr lang="en-GB" dirty="0">
                <a:highlight>
                  <a:srgbClr val="FFFF00"/>
                </a:highlight>
              </a:rPr>
              <a:t>(a) is provided under the direction of the learner’s parent, primarily in</a:t>
            </a:r>
          </a:p>
          <a:p>
            <a:r>
              <a:rPr lang="en-GB" dirty="0">
                <a:highlight>
                  <a:srgbClr val="FFFF00"/>
                </a:highlight>
              </a:rPr>
              <a:t>the environment of the learner’s home;</a:t>
            </a:r>
          </a:p>
          <a:p>
            <a:r>
              <a:rPr lang="en-GB" dirty="0">
                <a:highlight>
                  <a:srgbClr val="FFFF00"/>
                </a:highlight>
              </a:rPr>
              <a:t>(b) may include tutorial or other educational support, if necessary,</a:t>
            </a:r>
          </a:p>
          <a:p>
            <a:r>
              <a:rPr lang="en-GB" dirty="0">
                <a:highlight>
                  <a:srgbClr val="FFFF00"/>
                </a:highlight>
              </a:rPr>
              <a:t>secured by the parent on specific areas of the curriculum followed</a:t>
            </a:r>
          </a:p>
          <a:p>
            <a:r>
              <a:rPr lang="en-GB" dirty="0">
                <a:highlight>
                  <a:srgbClr val="FFFF00"/>
                </a:highlight>
              </a:rPr>
              <a:t>by the learner; and</a:t>
            </a:r>
          </a:p>
          <a:p>
            <a:r>
              <a:rPr lang="en-GB" dirty="0">
                <a:highlight>
                  <a:srgbClr val="FFFF00"/>
                </a:highlight>
              </a:rPr>
              <a:t>(c) meets the requirements for home education contemplated in section</a:t>
            </a:r>
          </a:p>
          <a:p>
            <a:r>
              <a:rPr lang="en-GB" u="sng" dirty="0">
                <a:highlight>
                  <a:srgbClr val="FFFF00"/>
                </a:highlight>
              </a:rPr>
              <a:t>51 of this Act;’’;</a:t>
            </a:r>
          </a:p>
          <a:p>
            <a:r>
              <a:rPr lang="en-GB" dirty="0"/>
              <a:t>(</a:t>
            </a:r>
            <a:r>
              <a:rPr lang="en-GB" dirty="0" err="1"/>
              <a:t>i</a:t>
            </a:r>
            <a:r>
              <a:rPr lang="en-GB" dirty="0"/>
              <a:t>) by the deletion in subsection (1) of the definition of ‘‘illegal drug’’;</a:t>
            </a:r>
          </a:p>
          <a:p>
            <a:r>
              <a:rPr lang="en-GB" dirty="0"/>
              <a:t>(j) by the insertion in subsection (1) after the definition of ‘‘learner’’ of the</a:t>
            </a:r>
          </a:p>
          <a:p>
            <a:r>
              <a:rPr lang="en-GB" dirty="0"/>
              <a:t>following definition:</a:t>
            </a:r>
          </a:p>
          <a:p>
            <a:r>
              <a:rPr lang="en-GB" dirty="0"/>
              <a:t>‘‘‘</a:t>
            </a:r>
            <a:r>
              <a:rPr lang="en-GB" b="1" u="sng" dirty="0"/>
              <a:t>liquor</a:t>
            </a:r>
            <a:r>
              <a:rPr lang="en-GB" u="sng" dirty="0"/>
              <a:t>’ </a:t>
            </a:r>
            <a:r>
              <a:rPr lang="en-GB" u="sng" dirty="0">
                <a:highlight>
                  <a:srgbClr val="00FF00"/>
                </a:highlight>
              </a:rPr>
              <a:t>means liquor as defined in section 1 of the Liquor Act, 2003</a:t>
            </a:r>
          </a:p>
          <a:p>
            <a:r>
              <a:rPr lang="en-GB" u="sng" dirty="0">
                <a:highlight>
                  <a:srgbClr val="00FF00"/>
                </a:highlight>
              </a:rPr>
              <a:t>(Act No. 59 of 2003);’’;</a:t>
            </a:r>
          </a:p>
          <a:p>
            <a:r>
              <a:rPr lang="en-GB" dirty="0"/>
              <a:t>(k) by the substitution in subsection (1) for the definition of ‘‘loan’’ of the</a:t>
            </a:r>
          </a:p>
          <a:p>
            <a:r>
              <a:rPr lang="en-GB" dirty="0"/>
              <a:t>following definition:</a:t>
            </a:r>
          </a:p>
          <a:p>
            <a:r>
              <a:rPr lang="en-GB" dirty="0"/>
              <a:t>‘‘‘</a:t>
            </a:r>
            <a:r>
              <a:rPr lang="en-GB" b="1" dirty="0"/>
              <a:t>loan</a:t>
            </a:r>
            <a:r>
              <a:rPr lang="en-GB" dirty="0"/>
              <a:t>’ </a:t>
            </a:r>
            <a:r>
              <a:rPr lang="en-GB" dirty="0">
                <a:highlight>
                  <a:srgbClr val="00FF00"/>
                </a:highlight>
              </a:rPr>
              <a:t>means </a:t>
            </a:r>
            <a:r>
              <a:rPr lang="en-GB" u="sng" dirty="0">
                <a:highlight>
                  <a:srgbClr val="00FF00"/>
                </a:highlight>
              </a:rPr>
              <a:t>any financial obligation based on agreement</a:t>
            </a:r>
            <a:r>
              <a:rPr lang="en-GB" dirty="0">
                <a:highlight>
                  <a:srgbClr val="00FF00"/>
                </a:highlight>
              </a:rPr>
              <a:t>, </a:t>
            </a:r>
            <a:r>
              <a:rPr lang="en-GB" u="sng" dirty="0">
                <a:highlight>
                  <a:srgbClr val="00FF00"/>
                </a:highlight>
              </a:rPr>
              <a:t>which</a:t>
            </a:r>
          </a:p>
          <a:p>
            <a:r>
              <a:rPr lang="en-GB" u="sng" dirty="0">
                <a:highlight>
                  <a:srgbClr val="00FF00"/>
                </a:highlight>
              </a:rPr>
              <a:t>obligation renders a school liable for making payment, in one or more</a:t>
            </a:r>
          </a:p>
          <a:p>
            <a:r>
              <a:rPr lang="en-GB" u="sng" dirty="0">
                <a:highlight>
                  <a:srgbClr val="00FF00"/>
                </a:highlight>
              </a:rPr>
              <a:t>instalments, in favour of any person,</a:t>
            </a:r>
            <a:r>
              <a:rPr lang="en-GB" dirty="0">
                <a:highlight>
                  <a:srgbClr val="00FF00"/>
                </a:highlight>
              </a:rPr>
              <a:t> but does not include the payment of</a:t>
            </a:r>
          </a:p>
          <a:p>
            <a:r>
              <a:rPr lang="en-GB" dirty="0">
                <a:highlight>
                  <a:srgbClr val="00FF00"/>
                </a:highlight>
              </a:rPr>
              <a:t>employees appointed by the governing body in terms of section 20(4) or</a:t>
            </a:r>
          </a:p>
          <a:p>
            <a:r>
              <a:rPr lang="en-GB" dirty="0">
                <a:highlight>
                  <a:srgbClr val="00FF00"/>
                </a:highlight>
              </a:rPr>
              <a:t>(5), </a:t>
            </a:r>
            <a:r>
              <a:rPr lang="en-GB" u="sng" dirty="0">
                <a:highlight>
                  <a:srgbClr val="00FF00"/>
                </a:highlight>
              </a:rPr>
              <a:t>or operational costs as determined in the annual budget contemplated</a:t>
            </a:r>
          </a:p>
          <a:p>
            <a:r>
              <a:rPr lang="en-GB" u="sng" dirty="0">
                <a:highlight>
                  <a:srgbClr val="00FF00"/>
                </a:highlight>
              </a:rPr>
              <a:t>in section 38;’’;</a:t>
            </a:r>
          </a:p>
        </p:txBody>
      </p:sp>
    </p:spTree>
    <p:extLst>
      <p:ext uri="{BB962C8B-B14F-4D97-AF65-F5344CB8AC3E}">
        <p14:creationId xmlns:p14="http://schemas.microsoft.com/office/powerpoint/2010/main" val="2346517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anim calcmode="lin" valueType="num">
                                      <p:cBhvr>
                                        <p:cTn id="18"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1000"/>
                                        <p:tgtEl>
                                          <p:spTgt spid="5">
                                            <p:txEl>
                                              <p:pRg st="3" end="3"/>
                                            </p:txEl>
                                          </p:spTgt>
                                        </p:tgtEl>
                                      </p:cBhvr>
                                    </p:animEffect>
                                    <p:anim calcmode="lin" valueType="num">
                                      <p:cBhvr>
                                        <p:cTn id="23"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4" end="4"/>
                                            </p:txEl>
                                          </p:spTgt>
                                        </p:tgtEl>
                                        <p:attrNameLst>
                                          <p:attrName>style.visibility</p:attrName>
                                        </p:attrNameLst>
                                      </p:cBhvr>
                                      <p:to>
                                        <p:strVal val="visible"/>
                                      </p:to>
                                    </p:set>
                                    <p:anim calcmode="lin" valueType="num">
                                      <p:cBhvr additive="base">
                                        <p:cTn id="2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5">
                                            <p:txEl>
                                              <p:pRg st="5" end="5"/>
                                            </p:txEl>
                                          </p:spTgt>
                                        </p:tgtEl>
                                        <p:attrNameLst>
                                          <p:attrName>style.visibility</p:attrName>
                                        </p:attrNameLst>
                                      </p:cBhvr>
                                      <p:to>
                                        <p:strVal val="visible"/>
                                      </p:to>
                                    </p:set>
                                    <p:anim calcmode="lin" valueType="num">
                                      <p:cBhvr additive="base">
                                        <p:cTn id="33"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5">
                                            <p:txEl>
                                              <p:pRg st="6" end="6"/>
                                            </p:txEl>
                                          </p:spTgt>
                                        </p:tgtEl>
                                        <p:attrNameLst>
                                          <p:attrName>style.visibility</p:attrName>
                                        </p:attrNameLst>
                                      </p:cBhvr>
                                      <p:to>
                                        <p:strVal val="visible"/>
                                      </p:to>
                                    </p:set>
                                    <p:anim calcmode="lin" valueType="num">
                                      <p:cBhvr additive="base">
                                        <p:cTn id="39"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
                                            <p:txEl>
                                              <p:pRg st="6" end="6"/>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5">
                                            <p:txEl>
                                              <p:pRg st="7" end="7"/>
                                            </p:txEl>
                                          </p:spTgt>
                                        </p:tgtEl>
                                        <p:attrNameLst>
                                          <p:attrName>style.visibility</p:attrName>
                                        </p:attrNameLst>
                                      </p:cBhvr>
                                      <p:to>
                                        <p:strVal val="visible"/>
                                      </p:to>
                                    </p:set>
                                    <p:anim calcmode="lin" valueType="num">
                                      <p:cBhvr additive="base">
                                        <p:cTn id="43"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7" end="7"/>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5">
                                            <p:txEl>
                                              <p:pRg st="8" end="8"/>
                                            </p:txEl>
                                          </p:spTgt>
                                        </p:tgtEl>
                                        <p:attrNameLst>
                                          <p:attrName>style.visibility</p:attrName>
                                        </p:attrNameLst>
                                      </p:cBhvr>
                                      <p:to>
                                        <p:strVal val="visible"/>
                                      </p:to>
                                    </p:set>
                                    <p:anim calcmode="lin" valueType="num">
                                      <p:cBhvr additive="base">
                                        <p:cTn id="47"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5">
                                            <p:txEl>
                                              <p:pRg st="9" end="9"/>
                                            </p:txEl>
                                          </p:spTgt>
                                        </p:tgtEl>
                                        <p:attrNameLst>
                                          <p:attrName>style.visibility</p:attrName>
                                        </p:attrNameLst>
                                      </p:cBhvr>
                                      <p:to>
                                        <p:strVal val="visible"/>
                                      </p:to>
                                    </p:set>
                                    <p:anim calcmode="lin" valueType="num">
                                      <p:cBhvr additive="base">
                                        <p:cTn id="53"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5">
                                            <p:txEl>
                                              <p:pRg st="9" end="9"/>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5">
                                            <p:txEl>
                                              <p:pRg st="10" end="10"/>
                                            </p:txEl>
                                          </p:spTgt>
                                        </p:tgtEl>
                                        <p:attrNameLst>
                                          <p:attrName>style.visibility</p:attrName>
                                        </p:attrNameLst>
                                      </p:cBhvr>
                                      <p:to>
                                        <p:strVal val="visible"/>
                                      </p:to>
                                    </p:set>
                                    <p:anim calcmode="lin" valueType="num">
                                      <p:cBhvr additive="base">
                                        <p:cTn id="57"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5">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5">
                                            <p:txEl>
                                              <p:pRg st="11" end="11"/>
                                            </p:txEl>
                                          </p:spTgt>
                                        </p:tgtEl>
                                        <p:attrNameLst>
                                          <p:attrName>style.visibility</p:attrName>
                                        </p:attrNameLst>
                                      </p:cBhvr>
                                      <p:to>
                                        <p:strVal val="visible"/>
                                      </p:to>
                                    </p:set>
                                    <p:animEffect transition="in" filter="fade">
                                      <p:cBhvr>
                                        <p:cTn id="63" dur="1000"/>
                                        <p:tgtEl>
                                          <p:spTgt spid="5">
                                            <p:txEl>
                                              <p:pRg st="11" end="11"/>
                                            </p:txEl>
                                          </p:spTgt>
                                        </p:tgtEl>
                                      </p:cBhvr>
                                    </p:animEffect>
                                    <p:anim calcmode="lin" valueType="num">
                                      <p:cBhvr>
                                        <p:cTn id="64" dur="1000" fill="hold"/>
                                        <p:tgtEl>
                                          <p:spTgt spid="5">
                                            <p:txEl>
                                              <p:pRg st="11" end="11"/>
                                            </p:txEl>
                                          </p:spTgt>
                                        </p:tgtEl>
                                        <p:attrNameLst>
                                          <p:attrName>ppt_x</p:attrName>
                                        </p:attrNameLst>
                                      </p:cBhvr>
                                      <p:tavLst>
                                        <p:tav tm="0">
                                          <p:val>
                                            <p:strVal val="#ppt_x"/>
                                          </p:val>
                                        </p:tav>
                                        <p:tav tm="100000">
                                          <p:val>
                                            <p:strVal val="#ppt_x"/>
                                          </p:val>
                                        </p:tav>
                                      </p:tavLst>
                                    </p:anim>
                                    <p:anim calcmode="lin" valueType="num">
                                      <p:cBhvr>
                                        <p:cTn id="65" dur="1000" fill="hold"/>
                                        <p:tgtEl>
                                          <p:spTgt spid="5">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5">
                                            <p:txEl>
                                              <p:pRg st="12" end="12"/>
                                            </p:txEl>
                                          </p:spTgt>
                                        </p:tgtEl>
                                        <p:attrNameLst>
                                          <p:attrName>style.visibility</p:attrName>
                                        </p:attrNameLst>
                                      </p:cBhvr>
                                      <p:to>
                                        <p:strVal val="visible"/>
                                      </p:to>
                                    </p:set>
                                    <p:animEffect transition="in" filter="fade">
                                      <p:cBhvr>
                                        <p:cTn id="70" dur="1000"/>
                                        <p:tgtEl>
                                          <p:spTgt spid="5">
                                            <p:txEl>
                                              <p:pRg st="12" end="12"/>
                                            </p:txEl>
                                          </p:spTgt>
                                        </p:tgtEl>
                                      </p:cBhvr>
                                    </p:animEffect>
                                    <p:anim calcmode="lin" valueType="num">
                                      <p:cBhvr>
                                        <p:cTn id="71" dur="1000" fill="hold"/>
                                        <p:tgtEl>
                                          <p:spTgt spid="5">
                                            <p:txEl>
                                              <p:pRg st="12" end="12"/>
                                            </p:txEl>
                                          </p:spTgt>
                                        </p:tgtEl>
                                        <p:attrNameLst>
                                          <p:attrName>ppt_x</p:attrName>
                                        </p:attrNameLst>
                                      </p:cBhvr>
                                      <p:tavLst>
                                        <p:tav tm="0">
                                          <p:val>
                                            <p:strVal val="#ppt_x"/>
                                          </p:val>
                                        </p:tav>
                                        <p:tav tm="100000">
                                          <p:val>
                                            <p:strVal val="#ppt_x"/>
                                          </p:val>
                                        </p:tav>
                                      </p:tavLst>
                                    </p:anim>
                                    <p:anim calcmode="lin" valueType="num">
                                      <p:cBhvr>
                                        <p:cTn id="72" dur="1000" fill="hold"/>
                                        <p:tgtEl>
                                          <p:spTgt spid="5">
                                            <p:txEl>
                                              <p:pRg st="12" end="12"/>
                                            </p:txEl>
                                          </p:spTgt>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5">
                                            <p:txEl>
                                              <p:pRg st="13" end="13"/>
                                            </p:txEl>
                                          </p:spTgt>
                                        </p:tgtEl>
                                        <p:attrNameLst>
                                          <p:attrName>style.visibility</p:attrName>
                                        </p:attrNameLst>
                                      </p:cBhvr>
                                      <p:to>
                                        <p:strVal val="visible"/>
                                      </p:to>
                                    </p:set>
                                    <p:animEffect transition="in" filter="fade">
                                      <p:cBhvr>
                                        <p:cTn id="75" dur="1000"/>
                                        <p:tgtEl>
                                          <p:spTgt spid="5">
                                            <p:txEl>
                                              <p:pRg st="13" end="13"/>
                                            </p:txEl>
                                          </p:spTgt>
                                        </p:tgtEl>
                                      </p:cBhvr>
                                    </p:animEffect>
                                    <p:anim calcmode="lin" valueType="num">
                                      <p:cBhvr>
                                        <p:cTn id="76" dur="1000" fill="hold"/>
                                        <p:tgtEl>
                                          <p:spTgt spid="5">
                                            <p:txEl>
                                              <p:pRg st="13" end="13"/>
                                            </p:txEl>
                                          </p:spTgt>
                                        </p:tgtEl>
                                        <p:attrNameLst>
                                          <p:attrName>ppt_x</p:attrName>
                                        </p:attrNameLst>
                                      </p:cBhvr>
                                      <p:tavLst>
                                        <p:tav tm="0">
                                          <p:val>
                                            <p:strVal val="#ppt_x"/>
                                          </p:val>
                                        </p:tav>
                                        <p:tav tm="100000">
                                          <p:val>
                                            <p:strVal val="#ppt_x"/>
                                          </p:val>
                                        </p:tav>
                                      </p:tavLst>
                                    </p:anim>
                                    <p:anim calcmode="lin" valueType="num">
                                      <p:cBhvr>
                                        <p:cTn id="77" dur="1000" fill="hold"/>
                                        <p:tgtEl>
                                          <p:spTgt spid="5">
                                            <p:txEl>
                                              <p:pRg st="13" end="13"/>
                                            </p:txEl>
                                          </p:spTgt>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5">
                                            <p:txEl>
                                              <p:pRg st="14" end="14"/>
                                            </p:txEl>
                                          </p:spTgt>
                                        </p:tgtEl>
                                        <p:attrNameLst>
                                          <p:attrName>style.visibility</p:attrName>
                                        </p:attrNameLst>
                                      </p:cBhvr>
                                      <p:to>
                                        <p:strVal val="visible"/>
                                      </p:to>
                                    </p:set>
                                    <p:animEffect transition="in" filter="fade">
                                      <p:cBhvr>
                                        <p:cTn id="80" dur="1000"/>
                                        <p:tgtEl>
                                          <p:spTgt spid="5">
                                            <p:txEl>
                                              <p:pRg st="14" end="14"/>
                                            </p:txEl>
                                          </p:spTgt>
                                        </p:tgtEl>
                                      </p:cBhvr>
                                    </p:animEffect>
                                    <p:anim calcmode="lin" valueType="num">
                                      <p:cBhvr>
                                        <p:cTn id="81" dur="1000" fill="hold"/>
                                        <p:tgtEl>
                                          <p:spTgt spid="5">
                                            <p:txEl>
                                              <p:pRg st="14" end="14"/>
                                            </p:txEl>
                                          </p:spTgt>
                                        </p:tgtEl>
                                        <p:attrNameLst>
                                          <p:attrName>ppt_x</p:attrName>
                                        </p:attrNameLst>
                                      </p:cBhvr>
                                      <p:tavLst>
                                        <p:tav tm="0">
                                          <p:val>
                                            <p:strVal val="#ppt_x"/>
                                          </p:val>
                                        </p:tav>
                                        <p:tav tm="100000">
                                          <p:val>
                                            <p:strVal val="#ppt_x"/>
                                          </p:val>
                                        </p:tav>
                                      </p:tavLst>
                                    </p:anim>
                                    <p:anim calcmode="lin" valueType="num">
                                      <p:cBhvr>
                                        <p:cTn id="82" dur="1000" fill="hold"/>
                                        <p:tgtEl>
                                          <p:spTgt spid="5">
                                            <p:txEl>
                                              <p:pRg st="14" end="14"/>
                                            </p:txEl>
                                          </p:spTgt>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5">
                                            <p:txEl>
                                              <p:pRg st="15" end="15"/>
                                            </p:txEl>
                                          </p:spTgt>
                                        </p:tgtEl>
                                        <p:attrNameLst>
                                          <p:attrName>style.visibility</p:attrName>
                                        </p:attrNameLst>
                                      </p:cBhvr>
                                      <p:to>
                                        <p:strVal val="visible"/>
                                      </p:to>
                                    </p:set>
                                    <p:animEffect transition="in" filter="fade">
                                      <p:cBhvr>
                                        <p:cTn id="85" dur="1000"/>
                                        <p:tgtEl>
                                          <p:spTgt spid="5">
                                            <p:txEl>
                                              <p:pRg st="15" end="15"/>
                                            </p:txEl>
                                          </p:spTgt>
                                        </p:tgtEl>
                                      </p:cBhvr>
                                    </p:animEffect>
                                    <p:anim calcmode="lin" valueType="num">
                                      <p:cBhvr>
                                        <p:cTn id="86" dur="1000" fill="hold"/>
                                        <p:tgtEl>
                                          <p:spTgt spid="5">
                                            <p:txEl>
                                              <p:pRg st="15" end="15"/>
                                            </p:txEl>
                                          </p:spTgt>
                                        </p:tgtEl>
                                        <p:attrNameLst>
                                          <p:attrName>ppt_x</p:attrName>
                                        </p:attrNameLst>
                                      </p:cBhvr>
                                      <p:tavLst>
                                        <p:tav tm="0">
                                          <p:val>
                                            <p:strVal val="#ppt_x"/>
                                          </p:val>
                                        </p:tav>
                                        <p:tav tm="100000">
                                          <p:val>
                                            <p:strVal val="#ppt_x"/>
                                          </p:val>
                                        </p:tav>
                                      </p:tavLst>
                                    </p:anim>
                                    <p:anim calcmode="lin" valueType="num">
                                      <p:cBhvr>
                                        <p:cTn id="87" dur="1000" fill="hold"/>
                                        <p:tgtEl>
                                          <p:spTgt spid="5">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2" presetClass="entr" presetSubtype="4" fill="hold" nodeType="clickEffect">
                                  <p:stCondLst>
                                    <p:cond delay="0"/>
                                  </p:stCondLst>
                                  <p:childTnLst>
                                    <p:set>
                                      <p:cBhvr>
                                        <p:cTn id="91" dur="1" fill="hold">
                                          <p:stCondLst>
                                            <p:cond delay="0"/>
                                          </p:stCondLst>
                                        </p:cTn>
                                        <p:tgtEl>
                                          <p:spTgt spid="5">
                                            <p:txEl>
                                              <p:pRg st="16" end="16"/>
                                            </p:txEl>
                                          </p:spTgt>
                                        </p:tgtEl>
                                        <p:attrNameLst>
                                          <p:attrName>style.visibility</p:attrName>
                                        </p:attrNameLst>
                                      </p:cBhvr>
                                      <p:to>
                                        <p:strVal val="visible"/>
                                      </p:to>
                                    </p:set>
                                    <p:anim calcmode="lin" valueType="num">
                                      <p:cBhvr additive="base">
                                        <p:cTn id="92" dur="500" fill="hold"/>
                                        <p:tgtEl>
                                          <p:spTgt spid="5">
                                            <p:txEl>
                                              <p:pRg st="16" end="16"/>
                                            </p:txEl>
                                          </p:spTgt>
                                        </p:tgtEl>
                                        <p:attrNameLst>
                                          <p:attrName>ppt_x</p:attrName>
                                        </p:attrNameLst>
                                      </p:cBhvr>
                                      <p:tavLst>
                                        <p:tav tm="0">
                                          <p:val>
                                            <p:strVal val="#ppt_x"/>
                                          </p:val>
                                        </p:tav>
                                        <p:tav tm="100000">
                                          <p:val>
                                            <p:strVal val="#ppt_x"/>
                                          </p:val>
                                        </p:tav>
                                      </p:tavLst>
                                    </p:anim>
                                    <p:anim calcmode="lin" valueType="num">
                                      <p:cBhvr additive="base">
                                        <p:cTn id="93" dur="500" fill="hold"/>
                                        <p:tgtEl>
                                          <p:spTgt spid="5">
                                            <p:txEl>
                                              <p:pRg st="16" end="16"/>
                                            </p:txEl>
                                          </p:spTgt>
                                        </p:tgtEl>
                                        <p:attrNameLst>
                                          <p:attrName>ppt_y</p:attrName>
                                        </p:attrNameLst>
                                      </p:cBhvr>
                                      <p:tavLst>
                                        <p:tav tm="0">
                                          <p:val>
                                            <p:strVal val="1+#ppt_h/2"/>
                                          </p:val>
                                        </p:tav>
                                        <p:tav tm="100000">
                                          <p:val>
                                            <p:strVal val="#ppt_y"/>
                                          </p:val>
                                        </p:tav>
                                      </p:tavLst>
                                    </p:anim>
                                  </p:childTnLst>
                                </p:cTn>
                              </p:par>
                              <p:par>
                                <p:cTn id="94" presetID="2" presetClass="entr" presetSubtype="4" fill="hold" nodeType="withEffect">
                                  <p:stCondLst>
                                    <p:cond delay="0"/>
                                  </p:stCondLst>
                                  <p:childTnLst>
                                    <p:set>
                                      <p:cBhvr>
                                        <p:cTn id="95" dur="1" fill="hold">
                                          <p:stCondLst>
                                            <p:cond delay="0"/>
                                          </p:stCondLst>
                                        </p:cTn>
                                        <p:tgtEl>
                                          <p:spTgt spid="5">
                                            <p:txEl>
                                              <p:pRg st="17" end="17"/>
                                            </p:txEl>
                                          </p:spTgt>
                                        </p:tgtEl>
                                        <p:attrNameLst>
                                          <p:attrName>style.visibility</p:attrName>
                                        </p:attrNameLst>
                                      </p:cBhvr>
                                      <p:to>
                                        <p:strVal val="visible"/>
                                      </p:to>
                                    </p:set>
                                    <p:anim calcmode="lin" valueType="num">
                                      <p:cBhvr additive="base">
                                        <p:cTn id="96" dur="500" fill="hold"/>
                                        <p:tgtEl>
                                          <p:spTgt spid="5">
                                            <p:txEl>
                                              <p:pRg st="17" end="17"/>
                                            </p:txEl>
                                          </p:spTgt>
                                        </p:tgtEl>
                                        <p:attrNameLst>
                                          <p:attrName>ppt_x</p:attrName>
                                        </p:attrNameLst>
                                      </p:cBhvr>
                                      <p:tavLst>
                                        <p:tav tm="0">
                                          <p:val>
                                            <p:strVal val="#ppt_x"/>
                                          </p:val>
                                        </p:tav>
                                        <p:tav tm="100000">
                                          <p:val>
                                            <p:strVal val="#ppt_x"/>
                                          </p:val>
                                        </p:tav>
                                      </p:tavLst>
                                    </p:anim>
                                    <p:anim calcmode="lin" valueType="num">
                                      <p:cBhvr additive="base">
                                        <p:cTn id="97" dur="500" fill="hold"/>
                                        <p:tgtEl>
                                          <p:spTgt spid="5">
                                            <p:txEl>
                                              <p:pRg st="17" end="17"/>
                                            </p:txEl>
                                          </p:spTgt>
                                        </p:tgtEl>
                                        <p:attrNameLst>
                                          <p:attrName>ppt_y</p:attrName>
                                        </p:attrNameLst>
                                      </p:cBhvr>
                                      <p:tavLst>
                                        <p:tav tm="0">
                                          <p:val>
                                            <p:strVal val="1+#ppt_h/2"/>
                                          </p:val>
                                        </p:tav>
                                        <p:tav tm="100000">
                                          <p:val>
                                            <p:strVal val="#ppt_y"/>
                                          </p:val>
                                        </p:tav>
                                      </p:tavLst>
                                    </p:anim>
                                  </p:childTnLst>
                                </p:cTn>
                              </p:par>
                              <p:par>
                                <p:cTn id="98" presetID="2" presetClass="entr" presetSubtype="4" fill="hold" nodeType="withEffect">
                                  <p:stCondLst>
                                    <p:cond delay="0"/>
                                  </p:stCondLst>
                                  <p:childTnLst>
                                    <p:set>
                                      <p:cBhvr>
                                        <p:cTn id="99" dur="1" fill="hold">
                                          <p:stCondLst>
                                            <p:cond delay="0"/>
                                          </p:stCondLst>
                                        </p:cTn>
                                        <p:tgtEl>
                                          <p:spTgt spid="5">
                                            <p:txEl>
                                              <p:pRg st="18" end="18"/>
                                            </p:txEl>
                                          </p:spTgt>
                                        </p:tgtEl>
                                        <p:attrNameLst>
                                          <p:attrName>style.visibility</p:attrName>
                                        </p:attrNameLst>
                                      </p:cBhvr>
                                      <p:to>
                                        <p:strVal val="visible"/>
                                      </p:to>
                                    </p:set>
                                    <p:anim calcmode="lin" valueType="num">
                                      <p:cBhvr additive="base">
                                        <p:cTn id="100" dur="500" fill="hold"/>
                                        <p:tgtEl>
                                          <p:spTgt spid="5">
                                            <p:txEl>
                                              <p:pRg st="18" end="18"/>
                                            </p:txEl>
                                          </p:spTgt>
                                        </p:tgtEl>
                                        <p:attrNameLst>
                                          <p:attrName>ppt_x</p:attrName>
                                        </p:attrNameLst>
                                      </p:cBhvr>
                                      <p:tavLst>
                                        <p:tav tm="0">
                                          <p:val>
                                            <p:strVal val="#ppt_x"/>
                                          </p:val>
                                        </p:tav>
                                        <p:tav tm="100000">
                                          <p:val>
                                            <p:strVal val="#ppt_x"/>
                                          </p:val>
                                        </p:tav>
                                      </p:tavLst>
                                    </p:anim>
                                    <p:anim calcmode="lin" valueType="num">
                                      <p:cBhvr additive="base">
                                        <p:cTn id="101" dur="500" fill="hold"/>
                                        <p:tgtEl>
                                          <p:spTgt spid="5">
                                            <p:txEl>
                                              <p:pRg st="18" end="18"/>
                                            </p:txEl>
                                          </p:spTgt>
                                        </p:tgtEl>
                                        <p:attrNameLst>
                                          <p:attrName>ppt_y</p:attrName>
                                        </p:attrNameLst>
                                      </p:cBhvr>
                                      <p:tavLst>
                                        <p:tav tm="0">
                                          <p:val>
                                            <p:strVal val="1+#ppt_h/2"/>
                                          </p:val>
                                        </p:tav>
                                        <p:tav tm="100000">
                                          <p:val>
                                            <p:strVal val="#ppt_y"/>
                                          </p:val>
                                        </p:tav>
                                      </p:tavLst>
                                    </p:anim>
                                  </p:childTnLst>
                                </p:cTn>
                              </p:par>
                              <p:par>
                                <p:cTn id="102" presetID="2" presetClass="entr" presetSubtype="4" fill="hold" nodeType="withEffect">
                                  <p:stCondLst>
                                    <p:cond delay="0"/>
                                  </p:stCondLst>
                                  <p:childTnLst>
                                    <p:set>
                                      <p:cBhvr>
                                        <p:cTn id="103" dur="1" fill="hold">
                                          <p:stCondLst>
                                            <p:cond delay="0"/>
                                          </p:stCondLst>
                                        </p:cTn>
                                        <p:tgtEl>
                                          <p:spTgt spid="5">
                                            <p:txEl>
                                              <p:pRg st="19" end="19"/>
                                            </p:txEl>
                                          </p:spTgt>
                                        </p:tgtEl>
                                        <p:attrNameLst>
                                          <p:attrName>style.visibility</p:attrName>
                                        </p:attrNameLst>
                                      </p:cBhvr>
                                      <p:to>
                                        <p:strVal val="visible"/>
                                      </p:to>
                                    </p:set>
                                    <p:anim calcmode="lin" valueType="num">
                                      <p:cBhvr additive="base">
                                        <p:cTn id="104" dur="500" fill="hold"/>
                                        <p:tgtEl>
                                          <p:spTgt spid="5">
                                            <p:txEl>
                                              <p:pRg st="19" end="19"/>
                                            </p:txEl>
                                          </p:spTgt>
                                        </p:tgtEl>
                                        <p:attrNameLst>
                                          <p:attrName>ppt_x</p:attrName>
                                        </p:attrNameLst>
                                      </p:cBhvr>
                                      <p:tavLst>
                                        <p:tav tm="0">
                                          <p:val>
                                            <p:strVal val="#ppt_x"/>
                                          </p:val>
                                        </p:tav>
                                        <p:tav tm="100000">
                                          <p:val>
                                            <p:strVal val="#ppt_x"/>
                                          </p:val>
                                        </p:tav>
                                      </p:tavLst>
                                    </p:anim>
                                    <p:anim calcmode="lin" valueType="num">
                                      <p:cBhvr additive="base">
                                        <p:cTn id="105" dur="500" fill="hold"/>
                                        <p:tgtEl>
                                          <p:spTgt spid="5">
                                            <p:txEl>
                                              <p:pRg st="19" end="19"/>
                                            </p:txEl>
                                          </p:spTgt>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5">
                                            <p:txEl>
                                              <p:pRg st="20" end="20"/>
                                            </p:txEl>
                                          </p:spTgt>
                                        </p:tgtEl>
                                        <p:attrNameLst>
                                          <p:attrName>style.visibility</p:attrName>
                                        </p:attrNameLst>
                                      </p:cBhvr>
                                      <p:to>
                                        <p:strVal val="visible"/>
                                      </p:to>
                                    </p:set>
                                    <p:anim calcmode="lin" valueType="num">
                                      <p:cBhvr additive="base">
                                        <p:cTn id="108" dur="500" fill="hold"/>
                                        <p:tgtEl>
                                          <p:spTgt spid="5">
                                            <p:txEl>
                                              <p:pRg st="20" end="20"/>
                                            </p:txEl>
                                          </p:spTgt>
                                        </p:tgtEl>
                                        <p:attrNameLst>
                                          <p:attrName>ppt_x</p:attrName>
                                        </p:attrNameLst>
                                      </p:cBhvr>
                                      <p:tavLst>
                                        <p:tav tm="0">
                                          <p:val>
                                            <p:strVal val="#ppt_x"/>
                                          </p:val>
                                        </p:tav>
                                        <p:tav tm="100000">
                                          <p:val>
                                            <p:strVal val="#ppt_x"/>
                                          </p:val>
                                        </p:tav>
                                      </p:tavLst>
                                    </p:anim>
                                    <p:anim calcmode="lin" valueType="num">
                                      <p:cBhvr additive="base">
                                        <p:cTn id="109" dur="500" fill="hold"/>
                                        <p:tgtEl>
                                          <p:spTgt spid="5">
                                            <p:txEl>
                                              <p:pRg st="20" end="20"/>
                                            </p:txEl>
                                          </p:spTgt>
                                        </p:tgtEl>
                                        <p:attrNameLst>
                                          <p:attrName>ppt_y</p:attrName>
                                        </p:attrNameLst>
                                      </p:cBhvr>
                                      <p:tavLst>
                                        <p:tav tm="0">
                                          <p:val>
                                            <p:strVal val="1+#ppt_h/2"/>
                                          </p:val>
                                        </p:tav>
                                        <p:tav tm="100000">
                                          <p:val>
                                            <p:strVal val="#ppt_y"/>
                                          </p:val>
                                        </p:tav>
                                      </p:tavLst>
                                    </p:anim>
                                  </p:childTnLst>
                                </p:cTn>
                              </p:par>
                              <p:par>
                                <p:cTn id="110" presetID="2" presetClass="entr" presetSubtype="4" fill="hold" nodeType="withEffect">
                                  <p:stCondLst>
                                    <p:cond delay="0"/>
                                  </p:stCondLst>
                                  <p:childTnLst>
                                    <p:set>
                                      <p:cBhvr>
                                        <p:cTn id="111" dur="1" fill="hold">
                                          <p:stCondLst>
                                            <p:cond delay="0"/>
                                          </p:stCondLst>
                                        </p:cTn>
                                        <p:tgtEl>
                                          <p:spTgt spid="5">
                                            <p:txEl>
                                              <p:pRg st="21" end="21"/>
                                            </p:txEl>
                                          </p:spTgt>
                                        </p:tgtEl>
                                        <p:attrNameLst>
                                          <p:attrName>style.visibility</p:attrName>
                                        </p:attrNameLst>
                                      </p:cBhvr>
                                      <p:to>
                                        <p:strVal val="visible"/>
                                      </p:to>
                                    </p:set>
                                    <p:anim calcmode="lin" valueType="num">
                                      <p:cBhvr additive="base">
                                        <p:cTn id="112" dur="500" fill="hold"/>
                                        <p:tgtEl>
                                          <p:spTgt spid="5">
                                            <p:txEl>
                                              <p:pRg st="21" end="21"/>
                                            </p:txEl>
                                          </p:spTgt>
                                        </p:tgtEl>
                                        <p:attrNameLst>
                                          <p:attrName>ppt_x</p:attrName>
                                        </p:attrNameLst>
                                      </p:cBhvr>
                                      <p:tavLst>
                                        <p:tav tm="0">
                                          <p:val>
                                            <p:strVal val="#ppt_x"/>
                                          </p:val>
                                        </p:tav>
                                        <p:tav tm="100000">
                                          <p:val>
                                            <p:strVal val="#ppt_x"/>
                                          </p:val>
                                        </p:tav>
                                      </p:tavLst>
                                    </p:anim>
                                    <p:anim calcmode="lin" valueType="num">
                                      <p:cBhvr additive="base">
                                        <p:cTn id="113" dur="500" fill="hold"/>
                                        <p:tgtEl>
                                          <p:spTgt spid="5">
                                            <p:txEl>
                                              <p:pRg st="21" end="21"/>
                                            </p:txEl>
                                          </p:spTgt>
                                        </p:tgtEl>
                                        <p:attrNameLst>
                                          <p:attrName>ppt_y</p:attrName>
                                        </p:attrNameLst>
                                      </p:cBhvr>
                                      <p:tavLst>
                                        <p:tav tm="0">
                                          <p:val>
                                            <p:strVal val="1+#ppt_h/2"/>
                                          </p:val>
                                        </p:tav>
                                        <p:tav tm="100000">
                                          <p:val>
                                            <p:strVal val="#ppt_y"/>
                                          </p:val>
                                        </p:tav>
                                      </p:tavLst>
                                    </p:anim>
                                  </p:childTnLst>
                                </p:cTn>
                              </p:par>
                              <p:par>
                                <p:cTn id="114" presetID="2" presetClass="entr" presetSubtype="4" fill="hold" nodeType="withEffect">
                                  <p:stCondLst>
                                    <p:cond delay="0"/>
                                  </p:stCondLst>
                                  <p:childTnLst>
                                    <p:set>
                                      <p:cBhvr>
                                        <p:cTn id="115" dur="1" fill="hold">
                                          <p:stCondLst>
                                            <p:cond delay="0"/>
                                          </p:stCondLst>
                                        </p:cTn>
                                        <p:tgtEl>
                                          <p:spTgt spid="5">
                                            <p:txEl>
                                              <p:pRg st="22" end="22"/>
                                            </p:txEl>
                                          </p:spTgt>
                                        </p:tgtEl>
                                        <p:attrNameLst>
                                          <p:attrName>style.visibility</p:attrName>
                                        </p:attrNameLst>
                                      </p:cBhvr>
                                      <p:to>
                                        <p:strVal val="visible"/>
                                      </p:to>
                                    </p:set>
                                    <p:anim calcmode="lin" valueType="num">
                                      <p:cBhvr additive="base">
                                        <p:cTn id="116" dur="500" fill="hold"/>
                                        <p:tgtEl>
                                          <p:spTgt spid="5">
                                            <p:txEl>
                                              <p:pRg st="22" end="22"/>
                                            </p:txEl>
                                          </p:spTgt>
                                        </p:tgtEl>
                                        <p:attrNameLst>
                                          <p:attrName>ppt_x</p:attrName>
                                        </p:attrNameLst>
                                      </p:cBhvr>
                                      <p:tavLst>
                                        <p:tav tm="0">
                                          <p:val>
                                            <p:strVal val="#ppt_x"/>
                                          </p:val>
                                        </p:tav>
                                        <p:tav tm="100000">
                                          <p:val>
                                            <p:strVal val="#ppt_x"/>
                                          </p:val>
                                        </p:tav>
                                      </p:tavLst>
                                    </p:anim>
                                    <p:anim calcmode="lin" valueType="num">
                                      <p:cBhvr additive="base">
                                        <p:cTn id="117" dur="500" fill="hold"/>
                                        <p:tgtEl>
                                          <p:spTgt spid="5">
                                            <p:txEl>
                                              <p:pRg st="22" end="22"/>
                                            </p:txEl>
                                          </p:spTgt>
                                        </p:tgtEl>
                                        <p:attrNameLst>
                                          <p:attrName>ppt_y</p:attrName>
                                        </p:attrNameLst>
                                      </p:cBhvr>
                                      <p:tavLst>
                                        <p:tav tm="0">
                                          <p:val>
                                            <p:strVal val="1+#ppt_h/2"/>
                                          </p:val>
                                        </p:tav>
                                        <p:tav tm="100000">
                                          <p:val>
                                            <p:strVal val="#ppt_y"/>
                                          </p:val>
                                        </p:tav>
                                      </p:tavLst>
                                    </p:anim>
                                  </p:childTnLst>
                                </p:cTn>
                              </p:par>
                              <p:par>
                                <p:cTn id="118" presetID="2" presetClass="entr" presetSubtype="4" fill="hold" nodeType="withEffect">
                                  <p:stCondLst>
                                    <p:cond delay="0"/>
                                  </p:stCondLst>
                                  <p:childTnLst>
                                    <p:set>
                                      <p:cBhvr>
                                        <p:cTn id="119" dur="1" fill="hold">
                                          <p:stCondLst>
                                            <p:cond delay="0"/>
                                          </p:stCondLst>
                                        </p:cTn>
                                        <p:tgtEl>
                                          <p:spTgt spid="5">
                                            <p:txEl>
                                              <p:pRg st="23" end="23"/>
                                            </p:txEl>
                                          </p:spTgt>
                                        </p:tgtEl>
                                        <p:attrNameLst>
                                          <p:attrName>style.visibility</p:attrName>
                                        </p:attrNameLst>
                                      </p:cBhvr>
                                      <p:to>
                                        <p:strVal val="visible"/>
                                      </p:to>
                                    </p:set>
                                    <p:anim calcmode="lin" valueType="num">
                                      <p:cBhvr additive="base">
                                        <p:cTn id="120" dur="500" fill="hold"/>
                                        <p:tgtEl>
                                          <p:spTgt spid="5">
                                            <p:txEl>
                                              <p:pRg st="23" end="23"/>
                                            </p:txEl>
                                          </p:spTgt>
                                        </p:tgtEl>
                                        <p:attrNameLst>
                                          <p:attrName>ppt_x</p:attrName>
                                        </p:attrNameLst>
                                      </p:cBhvr>
                                      <p:tavLst>
                                        <p:tav tm="0">
                                          <p:val>
                                            <p:strVal val="#ppt_x"/>
                                          </p:val>
                                        </p:tav>
                                        <p:tav tm="100000">
                                          <p:val>
                                            <p:strVal val="#ppt_x"/>
                                          </p:val>
                                        </p:tav>
                                      </p:tavLst>
                                    </p:anim>
                                    <p:anim calcmode="lin" valueType="num">
                                      <p:cBhvr additive="base">
                                        <p:cTn id="121" dur="500" fill="hold"/>
                                        <p:tgtEl>
                                          <p:spTgt spid="5">
                                            <p:txEl>
                                              <p:pRg st="23" end="2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A4A0261-F4FE-7F8E-0A36-593A8F3BD4E0}"/>
              </a:ext>
            </a:extLst>
          </p:cNvPr>
          <p:cNvSpPr txBox="1"/>
          <p:nvPr/>
        </p:nvSpPr>
        <p:spPr>
          <a:xfrm>
            <a:off x="1483360" y="272170"/>
            <a:ext cx="9489440" cy="6740307"/>
          </a:xfrm>
          <a:prstGeom prst="rect">
            <a:avLst/>
          </a:prstGeom>
          <a:noFill/>
        </p:spPr>
        <p:txBody>
          <a:bodyPr wrap="square">
            <a:spAutoFit/>
          </a:bodyPr>
          <a:lstStyle/>
          <a:p>
            <a:r>
              <a:rPr lang="en-GB" dirty="0"/>
              <a:t>by the insertion in subsection (1) after the definition of ‘‘officer’’ of the</a:t>
            </a:r>
          </a:p>
          <a:p>
            <a:r>
              <a:rPr lang="en-GB" dirty="0"/>
              <a:t>following definition:</a:t>
            </a:r>
          </a:p>
          <a:p>
            <a:r>
              <a:rPr lang="en-GB" u="sng" dirty="0"/>
              <a:t>‘‘‘</a:t>
            </a:r>
            <a:r>
              <a:rPr lang="en-GB" b="1" u="sng" dirty="0"/>
              <a:t>other financial benefit</a:t>
            </a:r>
            <a:r>
              <a:rPr lang="en-GB" u="sng" dirty="0"/>
              <a:t>’ </a:t>
            </a:r>
            <a:r>
              <a:rPr lang="en-GB" u="sng" dirty="0">
                <a:highlight>
                  <a:srgbClr val="FFFF00"/>
                </a:highlight>
              </a:rPr>
              <a:t>means any benefit of a monetary nature,</a:t>
            </a:r>
          </a:p>
          <a:p>
            <a:r>
              <a:rPr lang="en-GB" dirty="0">
                <a:highlight>
                  <a:srgbClr val="FFFF00"/>
                </a:highlight>
              </a:rPr>
              <a:t>including, but not limited to—</a:t>
            </a:r>
          </a:p>
          <a:p>
            <a:r>
              <a:rPr lang="en-GB" dirty="0">
                <a:highlight>
                  <a:srgbClr val="FFFF00"/>
                </a:highlight>
              </a:rPr>
              <a:t>(a) exemption from the payment of school fees to the school in respect</a:t>
            </a:r>
          </a:p>
          <a:p>
            <a:r>
              <a:rPr lang="en-GB" dirty="0">
                <a:highlight>
                  <a:srgbClr val="FFFF00"/>
                </a:highlight>
              </a:rPr>
              <a:t>of the child of an employee, but excluding exemption in terms of the</a:t>
            </a:r>
          </a:p>
          <a:p>
            <a:r>
              <a:rPr lang="en-GB" dirty="0">
                <a:highlight>
                  <a:srgbClr val="FFFF00"/>
                </a:highlight>
              </a:rPr>
              <a:t>provisions of sections 39 to 41</a:t>
            </a:r>
          </a:p>
          <a:p>
            <a:r>
              <a:rPr lang="en-GB" dirty="0">
                <a:highlight>
                  <a:srgbClr val="FFFF00"/>
                </a:highlight>
              </a:rPr>
              <a:t>(b) a credit card linked to an employee for his or her personal use; or</a:t>
            </a:r>
          </a:p>
          <a:p>
            <a:r>
              <a:rPr lang="en-GB" dirty="0">
                <a:highlight>
                  <a:srgbClr val="FFFF00"/>
                </a:highlight>
              </a:rPr>
              <a:t>(c) a petrol card linked to an employee for his or her personal use not</a:t>
            </a:r>
          </a:p>
          <a:p>
            <a:r>
              <a:rPr lang="en-GB" u="sng" dirty="0">
                <a:highlight>
                  <a:srgbClr val="FFFF00"/>
                </a:highlight>
              </a:rPr>
              <a:t>related to any school activity</a:t>
            </a:r>
            <a:r>
              <a:rPr lang="en-GB" dirty="0">
                <a:highlight>
                  <a:srgbClr val="FFFF00"/>
                </a:highlight>
              </a:rPr>
              <a:t>;’’;</a:t>
            </a:r>
          </a:p>
          <a:p>
            <a:r>
              <a:rPr lang="en-GB" dirty="0">
                <a:highlight>
                  <a:srgbClr val="FFFF00"/>
                </a:highlight>
              </a:rPr>
              <a:t>(m) by the substitution in subsection (1) in the definition of ‘‘parent’’ for</a:t>
            </a:r>
          </a:p>
          <a:p>
            <a:r>
              <a:rPr lang="en-GB" dirty="0">
                <a:highlight>
                  <a:srgbClr val="FFFF00"/>
                </a:highlight>
              </a:rPr>
              <a:t>paragraph (c) of the following paragraph:</a:t>
            </a:r>
          </a:p>
          <a:p>
            <a:r>
              <a:rPr lang="en-GB" dirty="0">
                <a:highlight>
                  <a:srgbClr val="FFFF00"/>
                </a:highlight>
              </a:rPr>
              <a:t>‘‘(c) the person who undertakes to fulfil the obligations of a person</a:t>
            </a:r>
          </a:p>
          <a:p>
            <a:r>
              <a:rPr lang="en-GB" dirty="0">
                <a:highlight>
                  <a:srgbClr val="FFFF00"/>
                </a:highlight>
              </a:rPr>
              <a:t>referred to in paragraphs (a) and (b) towards the learner’s education</a:t>
            </a:r>
          </a:p>
          <a:p>
            <a:r>
              <a:rPr lang="en-GB" dirty="0">
                <a:highlight>
                  <a:srgbClr val="FFFF00"/>
                </a:highlight>
              </a:rPr>
              <a:t>[at school];’’;</a:t>
            </a:r>
          </a:p>
          <a:p>
            <a:r>
              <a:rPr lang="en-GB" dirty="0"/>
              <a:t>(n) by the insertion in subsection (1) after the definition of ‘‘registrar of deeds’’ of</a:t>
            </a:r>
          </a:p>
          <a:p>
            <a:r>
              <a:rPr lang="en-GB" dirty="0"/>
              <a:t>the following definition:</a:t>
            </a:r>
          </a:p>
          <a:p>
            <a:r>
              <a:rPr lang="en-GB" dirty="0"/>
              <a:t>‘‘‘</a:t>
            </a:r>
            <a:r>
              <a:rPr lang="en-GB" b="1" u="sng" dirty="0"/>
              <a:t>required documents</a:t>
            </a:r>
            <a:r>
              <a:rPr lang="en-GB" u="sng" dirty="0"/>
              <a:t>’ </a:t>
            </a:r>
            <a:r>
              <a:rPr lang="en-GB" u="sng" dirty="0">
                <a:highlight>
                  <a:srgbClr val="FFFF00"/>
                </a:highlight>
              </a:rPr>
              <a:t>for learners shall have the following meaning in</a:t>
            </a:r>
          </a:p>
          <a:p>
            <a:r>
              <a:rPr lang="en-GB" dirty="0">
                <a:highlight>
                  <a:srgbClr val="FFFF00"/>
                </a:highlight>
              </a:rPr>
              <a:t>relation to the following categories of learners</a:t>
            </a:r>
            <a:r>
              <a:rPr lang="en-GB" dirty="0"/>
              <a:t>:</a:t>
            </a:r>
          </a:p>
          <a:p>
            <a:r>
              <a:rPr lang="en-GB" dirty="0"/>
              <a:t>(a) </a:t>
            </a:r>
            <a:r>
              <a:rPr lang="en-GB" dirty="0">
                <a:highlight>
                  <a:srgbClr val="FF00FF"/>
                </a:highlight>
              </a:rPr>
              <a:t>Where at least one or both biological or adoptive parents of a</a:t>
            </a:r>
          </a:p>
          <a:p>
            <a:r>
              <a:rPr lang="en-GB" dirty="0">
                <a:highlight>
                  <a:srgbClr val="FF00FF"/>
                </a:highlight>
              </a:rPr>
              <a:t>learner are South African citizens, the following documents:</a:t>
            </a:r>
          </a:p>
          <a:p>
            <a:r>
              <a:rPr lang="en-GB" dirty="0">
                <a:highlight>
                  <a:srgbClr val="FF00FF"/>
                </a:highlight>
              </a:rPr>
              <a:t>(</a:t>
            </a:r>
            <a:r>
              <a:rPr lang="en-GB" dirty="0" err="1">
                <a:highlight>
                  <a:srgbClr val="FF00FF"/>
                </a:highlight>
              </a:rPr>
              <a:t>i</a:t>
            </a:r>
            <a:r>
              <a:rPr lang="en-GB" dirty="0">
                <a:highlight>
                  <a:srgbClr val="FF00FF"/>
                </a:highlight>
              </a:rPr>
              <a:t>) An unabridged birth certificate of the learner;</a:t>
            </a:r>
          </a:p>
          <a:p>
            <a:r>
              <a:rPr lang="en-GB" dirty="0">
                <a:highlight>
                  <a:srgbClr val="FF00FF"/>
                </a:highlight>
              </a:rPr>
              <a:t>(ii) the South African identity documents or cards of the learner’s</a:t>
            </a:r>
          </a:p>
          <a:p>
            <a:r>
              <a:rPr lang="en-GB" dirty="0">
                <a:highlight>
                  <a:srgbClr val="FF00FF"/>
                </a:highlight>
              </a:rPr>
              <a:t>parents; and</a:t>
            </a:r>
          </a:p>
        </p:txBody>
      </p:sp>
    </p:spTree>
    <p:extLst>
      <p:ext uri="{BB962C8B-B14F-4D97-AF65-F5344CB8AC3E}">
        <p14:creationId xmlns:p14="http://schemas.microsoft.com/office/powerpoint/2010/main" val="1742380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 calcmode="lin" valueType="num">
                                      <p:cBhvr additive="base">
                                        <p:cTn id="5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
                                            <p:txEl>
                                              <p:pRg st="11" end="11"/>
                                            </p:txEl>
                                          </p:spTgt>
                                        </p:tgtEl>
                                        <p:attrNameLst>
                                          <p:attrName>style.visibility</p:attrName>
                                        </p:attrNameLst>
                                      </p:cBhvr>
                                      <p:to>
                                        <p:strVal val="visible"/>
                                      </p:to>
                                    </p:set>
                                    <p:anim calcmode="lin" valueType="num">
                                      <p:cBhvr additive="base">
                                        <p:cTn id="63"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 calcmode="lin" valueType="num">
                                      <p:cBhvr additive="base">
                                        <p:cTn id="6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
                                            <p:txEl>
                                              <p:pRg st="13" end="13"/>
                                            </p:txEl>
                                          </p:spTgt>
                                        </p:tgtEl>
                                        <p:attrNameLst>
                                          <p:attrName>style.visibility</p:attrName>
                                        </p:attrNameLst>
                                      </p:cBhvr>
                                      <p:to>
                                        <p:strVal val="visible"/>
                                      </p:to>
                                    </p:set>
                                    <p:anim calcmode="lin" valueType="num">
                                      <p:cBhvr additive="base">
                                        <p:cTn id="73"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
                                            <p:txEl>
                                              <p:pRg st="14" end="14"/>
                                            </p:txEl>
                                          </p:spTgt>
                                        </p:tgtEl>
                                        <p:attrNameLst>
                                          <p:attrName>style.visibility</p:attrName>
                                        </p:attrNameLst>
                                      </p:cBhvr>
                                      <p:to>
                                        <p:strVal val="visible"/>
                                      </p:to>
                                    </p:set>
                                    <p:anim calcmode="lin" valueType="num">
                                      <p:cBhvr additive="base">
                                        <p:cTn id="77"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3">
                                            <p:txEl>
                                              <p:pRg st="15" end="15"/>
                                            </p:txEl>
                                          </p:spTgt>
                                        </p:tgtEl>
                                        <p:attrNameLst>
                                          <p:attrName>style.visibility</p:attrName>
                                        </p:attrNameLst>
                                      </p:cBhvr>
                                      <p:to>
                                        <p:strVal val="visible"/>
                                      </p:to>
                                    </p:set>
                                    <p:anim calcmode="lin" valueType="num">
                                      <p:cBhvr additive="base">
                                        <p:cTn id="83"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3">
                                            <p:txEl>
                                              <p:pRg st="16" end="16"/>
                                            </p:txEl>
                                          </p:spTgt>
                                        </p:tgtEl>
                                        <p:attrNameLst>
                                          <p:attrName>style.visibility</p:attrName>
                                        </p:attrNameLst>
                                      </p:cBhvr>
                                      <p:to>
                                        <p:strVal val="visible"/>
                                      </p:to>
                                    </p:set>
                                    <p:anim calcmode="lin" valueType="num">
                                      <p:cBhvr additive="base">
                                        <p:cTn id="87"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3">
                                            <p:txEl>
                                              <p:pRg st="17" end="17"/>
                                            </p:txEl>
                                          </p:spTgt>
                                        </p:tgtEl>
                                        <p:attrNameLst>
                                          <p:attrName>style.visibility</p:attrName>
                                        </p:attrNameLst>
                                      </p:cBhvr>
                                      <p:to>
                                        <p:strVal val="visible"/>
                                      </p:to>
                                    </p:set>
                                    <p:anim calcmode="lin" valueType="num">
                                      <p:cBhvr additive="base">
                                        <p:cTn id="91"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3">
                                            <p:txEl>
                                              <p:pRg st="18" end="18"/>
                                            </p:txEl>
                                          </p:spTgt>
                                        </p:tgtEl>
                                        <p:attrNameLst>
                                          <p:attrName>style.visibility</p:attrName>
                                        </p:attrNameLst>
                                      </p:cBhvr>
                                      <p:to>
                                        <p:strVal val="visible"/>
                                      </p:to>
                                    </p:set>
                                    <p:anim calcmode="lin" valueType="num">
                                      <p:cBhvr additive="base">
                                        <p:cTn id="95"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42" presetClass="entr" presetSubtype="0" fill="hold" nodeType="clickEffect">
                                  <p:stCondLst>
                                    <p:cond delay="0"/>
                                  </p:stCondLst>
                                  <p:childTnLst>
                                    <p:set>
                                      <p:cBhvr>
                                        <p:cTn id="100" dur="1" fill="hold">
                                          <p:stCondLst>
                                            <p:cond delay="0"/>
                                          </p:stCondLst>
                                        </p:cTn>
                                        <p:tgtEl>
                                          <p:spTgt spid="3">
                                            <p:txEl>
                                              <p:pRg st="19" end="19"/>
                                            </p:txEl>
                                          </p:spTgt>
                                        </p:tgtEl>
                                        <p:attrNameLst>
                                          <p:attrName>style.visibility</p:attrName>
                                        </p:attrNameLst>
                                      </p:cBhvr>
                                      <p:to>
                                        <p:strVal val="visible"/>
                                      </p:to>
                                    </p:set>
                                    <p:animEffect transition="in" filter="fade">
                                      <p:cBhvr>
                                        <p:cTn id="101" dur="1000"/>
                                        <p:tgtEl>
                                          <p:spTgt spid="3">
                                            <p:txEl>
                                              <p:pRg st="19" end="19"/>
                                            </p:txEl>
                                          </p:spTgt>
                                        </p:tgtEl>
                                      </p:cBhvr>
                                    </p:animEffect>
                                    <p:anim calcmode="lin" valueType="num">
                                      <p:cBhvr>
                                        <p:cTn id="102"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03"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3">
                                            <p:txEl>
                                              <p:pRg st="20" end="20"/>
                                            </p:txEl>
                                          </p:spTgt>
                                        </p:tgtEl>
                                        <p:attrNameLst>
                                          <p:attrName>style.visibility</p:attrName>
                                        </p:attrNameLst>
                                      </p:cBhvr>
                                      <p:to>
                                        <p:strVal val="visible"/>
                                      </p:to>
                                    </p:set>
                                    <p:animEffect transition="in" filter="fade">
                                      <p:cBhvr>
                                        <p:cTn id="106" dur="1000"/>
                                        <p:tgtEl>
                                          <p:spTgt spid="3">
                                            <p:txEl>
                                              <p:pRg st="20" end="20"/>
                                            </p:txEl>
                                          </p:spTgt>
                                        </p:tgtEl>
                                      </p:cBhvr>
                                    </p:animEffect>
                                    <p:anim calcmode="lin" valueType="num">
                                      <p:cBhvr>
                                        <p:cTn id="107"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08" dur="1000" fill="hold"/>
                                        <p:tgtEl>
                                          <p:spTgt spid="3">
                                            <p:txEl>
                                              <p:pRg st="20" end="20"/>
                                            </p:txEl>
                                          </p:spTgt>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4" fill="hold" nodeType="clickEffect">
                                  <p:stCondLst>
                                    <p:cond delay="0"/>
                                  </p:stCondLst>
                                  <p:childTnLst>
                                    <p:set>
                                      <p:cBhvr>
                                        <p:cTn id="112" dur="1" fill="hold">
                                          <p:stCondLst>
                                            <p:cond delay="0"/>
                                          </p:stCondLst>
                                        </p:cTn>
                                        <p:tgtEl>
                                          <p:spTgt spid="3">
                                            <p:txEl>
                                              <p:pRg st="21" end="21"/>
                                            </p:txEl>
                                          </p:spTgt>
                                        </p:tgtEl>
                                        <p:attrNameLst>
                                          <p:attrName>style.visibility</p:attrName>
                                        </p:attrNameLst>
                                      </p:cBhvr>
                                      <p:to>
                                        <p:strVal val="visible"/>
                                      </p:to>
                                    </p:set>
                                    <p:anim calcmode="lin" valueType="num">
                                      <p:cBhvr additive="base">
                                        <p:cTn id="113"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14" dur="500" fill="hold"/>
                                        <p:tgtEl>
                                          <p:spTgt spid="3">
                                            <p:txEl>
                                              <p:pRg st="21" end="21"/>
                                            </p:txEl>
                                          </p:spTgt>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4" fill="hold" nodeType="clickEffect">
                                  <p:stCondLst>
                                    <p:cond delay="0"/>
                                  </p:stCondLst>
                                  <p:childTnLst>
                                    <p:set>
                                      <p:cBhvr>
                                        <p:cTn id="118" dur="1" fill="hold">
                                          <p:stCondLst>
                                            <p:cond delay="0"/>
                                          </p:stCondLst>
                                        </p:cTn>
                                        <p:tgtEl>
                                          <p:spTgt spid="3">
                                            <p:txEl>
                                              <p:pRg st="22" end="22"/>
                                            </p:txEl>
                                          </p:spTgt>
                                        </p:tgtEl>
                                        <p:attrNameLst>
                                          <p:attrName>style.visibility</p:attrName>
                                        </p:attrNameLst>
                                      </p:cBhvr>
                                      <p:to>
                                        <p:strVal val="visible"/>
                                      </p:to>
                                    </p:set>
                                    <p:anim calcmode="lin" valueType="num">
                                      <p:cBhvr additive="base">
                                        <p:cTn id="119"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20" dur="500" fill="hold"/>
                                        <p:tgtEl>
                                          <p:spTgt spid="3">
                                            <p:txEl>
                                              <p:pRg st="22" end="22"/>
                                            </p:txEl>
                                          </p:spTgt>
                                        </p:tgtEl>
                                        <p:attrNameLst>
                                          <p:attrName>ppt_y</p:attrName>
                                        </p:attrNameLst>
                                      </p:cBhvr>
                                      <p:tavLst>
                                        <p:tav tm="0">
                                          <p:val>
                                            <p:strVal val="1+#ppt_h/2"/>
                                          </p:val>
                                        </p:tav>
                                        <p:tav tm="100000">
                                          <p:val>
                                            <p:strVal val="#ppt_y"/>
                                          </p:val>
                                        </p:tav>
                                      </p:tavLst>
                                    </p:anim>
                                  </p:childTnLst>
                                </p:cTn>
                              </p:par>
                              <p:par>
                                <p:cTn id="121" presetID="2" presetClass="entr" presetSubtype="4" fill="hold" nodeType="withEffect">
                                  <p:stCondLst>
                                    <p:cond delay="0"/>
                                  </p:stCondLst>
                                  <p:childTnLst>
                                    <p:set>
                                      <p:cBhvr>
                                        <p:cTn id="122" dur="1" fill="hold">
                                          <p:stCondLst>
                                            <p:cond delay="0"/>
                                          </p:stCondLst>
                                        </p:cTn>
                                        <p:tgtEl>
                                          <p:spTgt spid="3">
                                            <p:txEl>
                                              <p:pRg st="23" end="23"/>
                                            </p:txEl>
                                          </p:spTgt>
                                        </p:tgtEl>
                                        <p:attrNameLst>
                                          <p:attrName>style.visibility</p:attrName>
                                        </p:attrNameLst>
                                      </p:cBhvr>
                                      <p:to>
                                        <p:strVal val="visible"/>
                                      </p:to>
                                    </p:set>
                                    <p:anim calcmode="lin" valueType="num">
                                      <p:cBhvr additive="base">
                                        <p:cTn id="123" dur="500" fill="hold"/>
                                        <p:tgtEl>
                                          <p:spTgt spid="3">
                                            <p:txEl>
                                              <p:pRg st="23" end="23"/>
                                            </p:txEl>
                                          </p:spTgt>
                                        </p:tgtEl>
                                        <p:attrNameLst>
                                          <p:attrName>ppt_x</p:attrName>
                                        </p:attrNameLst>
                                      </p:cBhvr>
                                      <p:tavLst>
                                        <p:tav tm="0">
                                          <p:val>
                                            <p:strVal val="#ppt_x"/>
                                          </p:val>
                                        </p:tav>
                                        <p:tav tm="100000">
                                          <p:val>
                                            <p:strVal val="#ppt_x"/>
                                          </p:val>
                                        </p:tav>
                                      </p:tavLst>
                                    </p:anim>
                                    <p:anim calcmode="lin" valueType="num">
                                      <p:cBhvr additive="base">
                                        <p:cTn id="124" dur="500" fill="hold"/>
                                        <p:tgtEl>
                                          <p:spTgt spid="3">
                                            <p:txEl>
                                              <p:pRg st="23" end="2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56EB2B9-54EE-EA09-887A-C004CE86A002}"/>
              </a:ext>
            </a:extLst>
          </p:cNvPr>
          <p:cNvSpPr txBox="1"/>
          <p:nvPr/>
        </p:nvSpPr>
        <p:spPr>
          <a:xfrm>
            <a:off x="1524000" y="384523"/>
            <a:ext cx="9001760" cy="5909310"/>
          </a:xfrm>
          <a:prstGeom prst="rect">
            <a:avLst/>
          </a:prstGeom>
          <a:noFill/>
        </p:spPr>
        <p:txBody>
          <a:bodyPr wrap="square">
            <a:spAutoFit/>
          </a:bodyPr>
          <a:lstStyle/>
          <a:p>
            <a:r>
              <a:rPr lang="en-GB" dirty="0"/>
              <a:t>(iii) where either or both parents are deceased, the relevant death</a:t>
            </a:r>
          </a:p>
          <a:p>
            <a:r>
              <a:rPr lang="en-GB" dirty="0"/>
              <a:t>certificates;</a:t>
            </a:r>
          </a:p>
          <a:p>
            <a:r>
              <a:rPr lang="en-GB" dirty="0"/>
              <a:t>(b) </a:t>
            </a:r>
            <a:r>
              <a:rPr lang="en-GB" dirty="0">
                <a:highlight>
                  <a:srgbClr val="00FF00"/>
                </a:highlight>
              </a:rPr>
              <a:t>where both parents of the learner are foreign nationals and hold</a:t>
            </a:r>
          </a:p>
          <a:p>
            <a:r>
              <a:rPr lang="en-GB" dirty="0">
                <a:highlight>
                  <a:srgbClr val="00FF00"/>
                </a:highlight>
              </a:rPr>
              <a:t>either permanent residence permits or temporary residence visas,</a:t>
            </a:r>
          </a:p>
          <a:p>
            <a:r>
              <a:rPr lang="en-GB" dirty="0">
                <a:highlight>
                  <a:srgbClr val="00FF00"/>
                </a:highlight>
              </a:rPr>
              <a:t>the following documents:</a:t>
            </a:r>
          </a:p>
          <a:p>
            <a:r>
              <a:rPr lang="en-GB" dirty="0">
                <a:highlight>
                  <a:srgbClr val="00FF00"/>
                </a:highlight>
              </a:rPr>
              <a:t>(</a:t>
            </a:r>
            <a:r>
              <a:rPr lang="en-GB" dirty="0" err="1">
                <a:highlight>
                  <a:srgbClr val="00FF00"/>
                </a:highlight>
              </a:rPr>
              <a:t>i</a:t>
            </a:r>
            <a:r>
              <a:rPr lang="en-GB" dirty="0">
                <a:highlight>
                  <a:srgbClr val="00FF00"/>
                </a:highlight>
              </a:rPr>
              <a:t>) the learner’s foreign issued birth certificate;</a:t>
            </a:r>
          </a:p>
          <a:p>
            <a:r>
              <a:rPr lang="en-GB" dirty="0">
                <a:highlight>
                  <a:srgbClr val="00FF00"/>
                </a:highlight>
              </a:rPr>
              <a:t>(ii) the learner’s passport;</a:t>
            </a:r>
          </a:p>
          <a:p>
            <a:r>
              <a:rPr lang="en-GB" dirty="0">
                <a:highlight>
                  <a:srgbClr val="00FF00"/>
                </a:highlight>
              </a:rPr>
              <a:t>(iii) a study visa or permanent residence permit issued to the</a:t>
            </a:r>
          </a:p>
          <a:p>
            <a:r>
              <a:rPr lang="en-GB" dirty="0">
                <a:highlight>
                  <a:srgbClr val="00FF00"/>
                </a:highlight>
              </a:rPr>
              <a:t>learner;</a:t>
            </a:r>
          </a:p>
          <a:p>
            <a:r>
              <a:rPr lang="en-GB" dirty="0">
                <a:highlight>
                  <a:srgbClr val="00FF00"/>
                </a:highlight>
              </a:rPr>
              <a:t>(iv) the parents’ passports; and</a:t>
            </a:r>
          </a:p>
          <a:p>
            <a:r>
              <a:rPr lang="en-GB" dirty="0">
                <a:highlight>
                  <a:srgbClr val="00FF00"/>
                </a:highlight>
              </a:rPr>
              <a:t>(v) the parents’ temporary residence visas or permanent residence</a:t>
            </a:r>
          </a:p>
          <a:p>
            <a:r>
              <a:rPr lang="en-GB" dirty="0">
                <a:highlight>
                  <a:srgbClr val="00FF00"/>
                </a:highlight>
              </a:rPr>
              <a:t>permits;</a:t>
            </a:r>
          </a:p>
          <a:p>
            <a:r>
              <a:rPr lang="en-GB" dirty="0"/>
              <a:t>(c) </a:t>
            </a:r>
            <a:r>
              <a:rPr lang="en-GB" dirty="0">
                <a:highlight>
                  <a:srgbClr val="FFFF00"/>
                </a:highlight>
              </a:rPr>
              <a:t>where the parents of the learner are refugees or asylum seekers, the</a:t>
            </a:r>
          </a:p>
          <a:p>
            <a:r>
              <a:rPr lang="en-GB" dirty="0">
                <a:highlight>
                  <a:srgbClr val="FFFF00"/>
                </a:highlight>
              </a:rPr>
              <a:t>following documents:</a:t>
            </a:r>
          </a:p>
          <a:p>
            <a:r>
              <a:rPr lang="en-GB" dirty="0">
                <a:highlight>
                  <a:srgbClr val="FFFF00"/>
                </a:highlight>
              </a:rPr>
              <a:t>(</a:t>
            </a:r>
            <a:r>
              <a:rPr lang="en-GB" dirty="0" err="1">
                <a:highlight>
                  <a:srgbClr val="FFFF00"/>
                </a:highlight>
              </a:rPr>
              <a:t>i</a:t>
            </a:r>
            <a:r>
              <a:rPr lang="en-GB" dirty="0">
                <a:highlight>
                  <a:srgbClr val="FFFF00"/>
                </a:highlight>
              </a:rPr>
              <a:t>) the parent’s asylum seeker or refugee visa;</a:t>
            </a:r>
          </a:p>
          <a:p>
            <a:r>
              <a:rPr lang="en-GB" dirty="0">
                <a:highlight>
                  <a:srgbClr val="FFFF00"/>
                </a:highlight>
              </a:rPr>
              <a:t>(ii) the learner’s asylum seeker or refugee visa;</a:t>
            </a:r>
          </a:p>
          <a:p>
            <a:r>
              <a:rPr lang="en-GB" dirty="0">
                <a:highlight>
                  <a:srgbClr val="FFFF00"/>
                </a:highlight>
              </a:rPr>
              <a:t>(iii) the learner’s birth certificate if the learner was born in the</a:t>
            </a:r>
          </a:p>
          <a:p>
            <a:r>
              <a:rPr lang="en-GB" dirty="0">
                <a:highlight>
                  <a:srgbClr val="FFFF00"/>
                </a:highlight>
              </a:rPr>
              <a:t>Republic; and</a:t>
            </a:r>
          </a:p>
          <a:p>
            <a:r>
              <a:rPr lang="en-GB" dirty="0">
                <a:highlight>
                  <a:srgbClr val="FFFF00"/>
                </a:highlight>
              </a:rPr>
              <a:t>(iv) where asylum seeker visas are provided, a refugee or long term</a:t>
            </a:r>
          </a:p>
          <a:p>
            <a:r>
              <a:rPr lang="en-GB" dirty="0">
                <a:highlight>
                  <a:srgbClr val="FFFF00"/>
                </a:highlight>
              </a:rPr>
              <a:t>study visa must be provided within three years of admission of</a:t>
            </a:r>
          </a:p>
          <a:p>
            <a:r>
              <a:rPr lang="en-GB" dirty="0">
                <a:highlight>
                  <a:srgbClr val="FFFF00"/>
                </a:highlight>
              </a:rPr>
              <a:t>the learner; a</a:t>
            </a:r>
            <a:r>
              <a:rPr lang="en-GB" dirty="0"/>
              <a:t>nd</a:t>
            </a:r>
          </a:p>
        </p:txBody>
      </p:sp>
    </p:spTree>
    <p:extLst>
      <p:ext uri="{BB962C8B-B14F-4D97-AF65-F5344CB8AC3E}">
        <p14:creationId xmlns:p14="http://schemas.microsoft.com/office/powerpoint/2010/main" val="4122354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additive="base">
                                        <p:cTn id="4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 calcmode="lin" valueType="num">
                                      <p:cBhvr additive="base">
                                        <p:cTn id="4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 calcmode="lin" valueType="num">
                                      <p:cBhvr additive="base">
                                        <p:cTn id="50"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 calcmode="lin" valueType="num">
                                      <p:cBhvr additive="base">
                                        <p:cTn id="56"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 calcmode="lin" valueType="num">
                                      <p:cBhvr additive="base">
                                        <p:cTn id="62"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
                                            <p:txEl>
                                              <p:pRg st="11" end="11"/>
                                            </p:txEl>
                                          </p:spTgt>
                                        </p:tgtEl>
                                        <p:attrNameLst>
                                          <p:attrName>style.visibility</p:attrName>
                                        </p:attrNameLst>
                                      </p:cBhvr>
                                      <p:to>
                                        <p:strVal val="visible"/>
                                      </p:to>
                                    </p:set>
                                    <p:anim calcmode="lin" valueType="num">
                                      <p:cBhvr additive="base">
                                        <p:cTn id="66"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3">
                                            <p:txEl>
                                              <p:pRg st="12" end="12"/>
                                            </p:txEl>
                                          </p:spTgt>
                                        </p:tgtEl>
                                        <p:attrNameLst>
                                          <p:attrName>style.visibility</p:attrName>
                                        </p:attrNameLst>
                                      </p:cBhvr>
                                      <p:to>
                                        <p:strVal val="visible"/>
                                      </p:to>
                                    </p:set>
                                    <p:animEffect transition="in" filter="fade">
                                      <p:cBhvr>
                                        <p:cTn id="72" dur="1000"/>
                                        <p:tgtEl>
                                          <p:spTgt spid="3">
                                            <p:txEl>
                                              <p:pRg st="12" end="12"/>
                                            </p:txEl>
                                          </p:spTgt>
                                        </p:tgtEl>
                                      </p:cBhvr>
                                    </p:animEffect>
                                    <p:anim calcmode="lin" valueType="num">
                                      <p:cBhvr>
                                        <p:cTn id="73"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4"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3">
                                            <p:txEl>
                                              <p:pRg st="13" end="13"/>
                                            </p:txEl>
                                          </p:spTgt>
                                        </p:tgtEl>
                                        <p:attrNameLst>
                                          <p:attrName>style.visibility</p:attrName>
                                        </p:attrNameLst>
                                      </p:cBhvr>
                                      <p:to>
                                        <p:strVal val="visible"/>
                                      </p:to>
                                    </p:set>
                                    <p:animEffect transition="in" filter="fade">
                                      <p:cBhvr>
                                        <p:cTn id="77" dur="1000"/>
                                        <p:tgtEl>
                                          <p:spTgt spid="3">
                                            <p:txEl>
                                              <p:pRg st="13" end="13"/>
                                            </p:txEl>
                                          </p:spTgt>
                                        </p:tgtEl>
                                      </p:cBhvr>
                                    </p:animEffect>
                                    <p:anim calcmode="lin" valueType="num">
                                      <p:cBhvr>
                                        <p:cTn id="78"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nodeType="clickEffect">
                                  <p:stCondLst>
                                    <p:cond delay="0"/>
                                  </p:stCondLst>
                                  <p:childTnLst>
                                    <p:set>
                                      <p:cBhvr>
                                        <p:cTn id="83" dur="1" fill="hold">
                                          <p:stCondLst>
                                            <p:cond delay="0"/>
                                          </p:stCondLst>
                                        </p:cTn>
                                        <p:tgtEl>
                                          <p:spTgt spid="3">
                                            <p:txEl>
                                              <p:pRg st="14" end="14"/>
                                            </p:txEl>
                                          </p:spTgt>
                                        </p:tgtEl>
                                        <p:attrNameLst>
                                          <p:attrName>style.visibility</p:attrName>
                                        </p:attrNameLst>
                                      </p:cBhvr>
                                      <p:to>
                                        <p:strVal val="visible"/>
                                      </p:to>
                                    </p:set>
                                    <p:anim calcmode="lin" valueType="num">
                                      <p:cBhvr additive="base">
                                        <p:cTn id="84"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
                                            <p:txEl>
                                              <p:pRg st="15" end="15"/>
                                            </p:txEl>
                                          </p:spTgt>
                                        </p:tgtEl>
                                        <p:attrNameLst>
                                          <p:attrName>style.visibility</p:attrName>
                                        </p:attrNameLst>
                                      </p:cBhvr>
                                      <p:to>
                                        <p:strVal val="visible"/>
                                      </p:to>
                                    </p:set>
                                    <p:anim calcmode="lin" valueType="num">
                                      <p:cBhvr additive="base">
                                        <p:cTn id="90"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4" fill="hold" nodeType="clickEffect">
                                  <p:stCondLst>
                                    <p:cond delay="0"/>
                                  </p:stCondLst>
                                  <p:childTnLst>
                                    <p:set>
                                      <p:cBhvr>
                                        <p:cTn id="95" dur="1" fill="hold">
                                          <p:stCondLst>
                                            <p:cond delay="0"/>
                                          </p:stCondLst>
                                        </p:cTn>
                                        <p:tgtEl>
                                          <p:spTgt spid="3">
                                            <p:txEl>
                                              <p:pRg st="16" end="16"/>
                                            </p:txEl>
                                          </p:spTgt>
                                        </p:tgtEl>
                                        <p:attrNameLst>
                                          <p:attrName>style.visibility</p:attrName>
                                        </p:attrNameLst>
                                      </p:cBhvr>
                                      <p:to>
                                        <p:strVal val="visible"/>
                                      </p:to>
                                    </p:set>
                                    <p:anim calcmode="lin" valueType="num">
                                      <p:cBhvr additive="base">
                                        <p:cTn id="96"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97"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98" presetID="2" presetClass="entr" presetSubtype="4" fill="hold" nodeType="withEffect">
                                  <p:stCondLst>
                                    <p:cond delay="0"/>
                                  </p:stCondLst>
                                  <p:childTnLst>
                                    <p:set>
                                      <p:cBhvr>
                                        <p:cTn id="99" dur="1" fill="hold">
                                          <p:stCondLst>
                                            <p:cond delay="0"/>
                                          </p:stCondLst>
                                        </p:cTn>
                                        <p:tgtEl>
                                          <p:spTgt spid="3">
                                            <p:txEl>
                                              <p:pRg st="17" end="17"/>
                                            </p:txEl>
                                          </p:spTgt>
                                        </p:tgtEl>
                                        <p:attrNameLst>
                                          <p:attrName>style.visibility</p:attrName>
                                        </p:attrNameLst>
                                      </p:cBhvr>
                                      <p:to>
                                        <p:strVal val="visible"/>
                                      </p:to>
                                    </p:set>
                                    <p:anim calcmode="lin" valueType="num">
                                      <p:cBhvr additive="base">
                                        <p:cTn id="100"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101" dur="500" fill="hold"/>
                                        <p:tgtEl>
                                          <p:spTgt spid="3">
                                            <p:txEl>
                                              <p:pRg st="17" end="17"/>
                                            </p:txEl>
                                          </p:spTgt>
                                        </p:tgtEl>
                                        <p:attrNameLst>
                                          <p:attrName>ppt_y</p:attrName>
                                        </p:attrNameLst>
                                      </p:cBhvr>
                                      <p:tavLst>
                                        <p:tav tm="0">
                                          <p:val>
                                            <p:strVal val="1+#ppt_h/2"/>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 presetClass="entr" presetSubtype="4" fill="hold" nodeType="clickEffect">
                                  <p:stCondLst>
                                    <p:cond delay="0"/>
                                  </p:stCondLst>
                                  <p:childTnLst>
                                    <p:set>
                                      <p:cBhvr>
                                        <p:cTn id="105" dur="1" fill="hold">
                                          <p:stCondLst>
                                            <p:cond delay="0"/>
                                          </p:stCondLst>
                                        </p:cTn>
                                        <p:tgtEl>
                                          <p:spTgt spid="3">
                                            <p:txEl>
                                              <p:pRg st="18" end="18"/>
                                            </p:txEl>
                                          </p:spTgt>
                                        </p:tgtEl>
                                        <p:attrNameLst>
                                          <p:attrName>style.visibility</p:attrName>
                                        </p:attrNameLst>
                                      </p:cBhvr>
                                      <p:to>
                                        <p:strVal val="visible"/>
                                      </p:to>
                                    </p:set>
                                    <p:anim calcmode="lin" valueType="num">
                                      <p:cBhvr additive="base">
                                        <p:cTn id="106"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107"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
                                            <p:txEl>
                                              <p:pRg st="19" end="19"/>
                                            </p:txEl>
                                          </p:spTgt>
                                        </p:tgtEl>
                                        <p:attrNameLst>
                                          <p:attrName>style.visibility</p:attrName>
                                        </p:attrNameLst>
                                      </p:cBhvr>
                                      <p:to>
                                        <p:strVal val="visible"/>
                                      </p:to>
                                    </p:set>
                                    <p:anim calcmode="lin" valueType="num">
                                      <p:cBhvr additive="base">
                                        <p:cTn id="110"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11"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112" presetID="2" presetClass="entr" presetSubtype="4" fill="hold" nodeType="withEffect">
                                  <p:stCondLst>
                                    <p:cond delay="0"/>
                                  </p:stCondLst>
                                  <p:childTnLst>
                                    <p:set>
                                      <p:cBhvr>
                                        <p:cTn id="113" dur="1" fill="hold">
                                          <p:stCondLst>
                                            <p:cond delay="0"/>
                                          </p:stCondLst>
                                        </p:cTn>
                                        <p:tgtEl>
                                          <p:spTgt spid="3">
                                            <p:txEl>
                                              <p:pRg st="20" end="20"/>
                                            </p:txEl>
                                          </p:spTgt>
                                        </p:tgtEl>
                                        <p:attrNameLst>
                                          <p:attrName>style.visibility</p:attrName>
                                        </p:attrNameLst>
                                      </p:cBhvr>
                                      <p:to>
                                        <p:strVal val="visible"/>
                                      </p:to>
                                    </p:set>
                                    <p:anim calcmode="lin" valueType="num">
                                      <p:cBhvr additive="base">
                                        <p:cTn id="114"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15" dur="500" fill="hold"/>
                                        <p:tgtEl>
                                          <p:spTgt spid="3">
                                            <p:txEl>
                                              <p:pRg st="20" end="2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364D18-C88B-2D2B-8C72-B5374942D600}"/>
              </a:ext>
            </a:extLst>
          </p:cNvPr>
          <p:cNvSpPr txBox="1"/>
          <p:nvPr/>
        </p:nvSpPr>
        <p:spPr>
          <a:xfrm>
            <a:off x="1422400" y="1186721"/>
            <a:ext cx="8981440" cy="2585323"/>
          </a:xfrm>
          <a:prstGeom prst="rect">
            <a:avLst/>
          </a:prstGeom>
          <a:noFill/>
        </p:spPr>
        <p:txBody>
          <a:bodyPr wrap="square">
            <a:spAutoFit/>
          </a:bodyPr>
          <a:lstStyle/>
          <a:p>
            <a:r>
              <a:rPr lang="en-GB" dirty="0">
                <a:highlight>
                  <a:srgbClr val="00FFFF"/>
                </a:highlight>
              </a:rPr>
              <a:t>(d) where the learner is in alternative care, the following documents:</a:t>
            </a:r>
          </a:p>
          <a:p>
            <a:r>
              <a:rPr lang="en-GB" dirty="0">
                <a:highlight>
                  <a:srgbClr val="00FFFF"/>
                </a:highlight>
              </a:rPr>
              <a:t>(</a:t>
            </a:r>
            <a:r>
              <a:rPr lang="en-GB" dirty="0" err="1">
                <a:highlight>
                  <a:srgbClr val="00FFFF"/>
                </a:highlight>
              </a:rPr>
              <a:t>i</a:t>
            </a:r>
            <a:r>
              <a:rPr lang="en-GB" dirty="0">
                <a:highlight>
                  <a:srgbClr val="00FFFF"/>
                </a:highlight>
              </a:rPr>
              <a:t>) the relevant court order granting guardianship or custody; and</a:t>
            </a:r>
          </a:p>
          <a:p>
            <a:r>
              <a:rPr lang="en-GB" dirty="0">
                <a:highlight>
                  <a:srgbClr val="00FFFF"/>
                </a:highlight>
              </a:rPr>
              <a:t>(ii) </a:t>
            </a:r>
            <a:r>
              <a:rPr lang="en-GB" u="sng" dirty="0">
                <a:highlight>
                  <a:srgbClr val="00FFFF"/>
                </a:highlight>
              </a:rPr>
              <a:t>the learner’s unabridged birth certificate.</a:t>
            </a:r>
            <a:r>
              <a:rPr lang="en-GB" dirty="0">
                <a:highlight>
                  <a:srgbClr val="00FFFF"/>
                </a:highlight>
              </a:rPr>
              <a:t>’’; </a:t>
            </a:r>
            <a:r>
              <a:rPr lang="en-GB" dirty="0"/>
              <a:t>and</a:t>
            </a:r>
          </a:p>
          <a:p>
            <a:r>
              <a:rPr lang="en-GB" dirty="0"/>
              <a:t>(o) by the insertion in subsection (1) after the definition of ‘‘school fees’’ of the</a:t>
            </a:r>
          </a:p>
          <a:p>
            <a:r>
              <a:rPr lang="en-GB" dirty="0"/>
              <a:t>following definition:</a:t>
            </a:r>
          </a:p>
          <a:p>
            <a:r>
              <a:rPr lang="en-GB" dirty="0"/>
              <a:t>‘‘‘</a:t>
            </a:r>
            <a:r>
              <a:rPr lang="en-GB" b="1" u="sng" dirty="0"/>
              <a:t>special education needs</a:t>
            </a:r>
            <a:r>
              <a:rPr lang="en-GB" u="sng" dirty="0"/>
              <a:t>’ </a:t>
            </a:r>
            <a:r>
              <a:rPr lang="en-GB" u="sng" dirty="0">
                <a:highlight>
                  <a:srgbClr val="FFFF00"/>
                </a:highlight>
              </a:rPr>
              <a:t>means education designed to facilitate the</a:t>
            </a:r>
          </a:p>
          <a:p>
            <a:r>
              <a:rPr lang="en-GB" dirty="0">
                <a:highlight>
                  <a:srgbClr val="FFFF00"/>
                </a:highlight>
              </a:rPr>
              <a:t>learning of individuals who, for a wide variety of reasons, require</a:t>
            </a:r>
          </a:p>
          <a:p>
            <a:r>
              <a:rPr lang="en-GB" dirty="0">
                <a:highlight>
                  <a:srgbClr val="FFFF00"/>
                </a:highlight>
              </a:rPr>
              <a:t>additional support and adaptive pedagogical methods in order to</a:t>
            </a:r>
          </a:p>
          <a:p>
            <a:r>
              <a:rPr lang="en-GB" dirty="0">
                <a:highlight>
                  <a:srgbClr val="FFFF00"/>
                </a:highlight>
              </a:rPr>
              <a:t>participate and meet learning objectives in an educational programme</a:t>
            </a:r>
            <a:r>
              <a:rPr lang="en-GB" dirty="0"/>
              <a:t>;’’.</a:t>
            </a:r>
          </a:p>
        </p:txBody>
      </p:sp>
    </p:spTree>
    <p:extLst>
      <p:ext uri="{BB962C8B-B14F-4D97-AF65-F5344CB8AC3E}">
        <p14:creationId xmlns:p14="http://schemas.microsoft.com/office/powerpoint/2010/main" val="3971298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fade">
                                      <p:cBhvr>
                                        <p:cTn id="41" dur="1000"/>
                                        <p:tgtEl>
                                          <p:spTgt spid="3">
                                            <p:txEl>
                                              <p:pRg st="6" end="6"/>
                                            </p:txEl>
                                          </p:spTgt>
                                        </p:tgtEl>
                                      </p:cBhvr>
                                    </p:animEffect>
                                    <p:anim calcmode="lin" valueType="num">
                                      <p:cBhvr>
                                        <p:cTn id="4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fade">
                                      <p:cBhvr>
                                        <p:cTn id="51" dur="1000"/>
                                        <p:tgtEl>
                                          <p:spTgt spid="3">
                                            <p:txEl>
                                              <p:pRg st="8" end="8"/>
                                            </p:txEl>
                                          </p:spTgt>
                                        </p:tgtEl>
                                      </p:cBhvr>
                                    </p:animEffect>
                                    <p:anim calcmode="lin" valueType="num">
                                      <p:cBhvr>
                                        <p:cTn id="5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8E0A36-23E5-59CE-7C43-3B5F94B268C7}"/>
              </a:ext>
            </a:extLst>
          </p:cNvPr>
          <p:cNvSpPr txBox="1"/>
          <p:nvPr/>
        </p:nvSpPr>
        <p:spPr>
          <a:xfrm>
            <a:off x="1168400" y="58847"/>
            <a:ext cx="9245600" cy="6463308"/>
          </a:xfrm>
          <a:prstGeom prst="rect">
            <a:avLst/>
          </a:prstGeom>
          <a:noFill/>
        </p:spPr>
        <p:txBody>
          <a:bodyPr wrap="square">
            <a:spAutoFit/>
          </a:bodyPr>
          <a:lstStyle/>
          <a:p>
            <a:r>
              <a:rPr lang="en-GB" b="1" dirty="0"/>
              <a:t>Amendment of section 3 of Act 84 of 1996</a:t>
            </a:r>
          </a:p>
          <a:p>
            <a:r>
              <a:rPr lang="en-GB" sz="2000" b="1" dirty="0">
                <a:solidFill>
                  <a:srgbClr val="FF0000"/>
                </a:solidFill>
              </a:rPr>
              <a:t>2.</a:t>
            </a:r>
            <a:r>
              <a:rPr lang="en-GB" dirty="0"/>
              <a:t> Section 3 of the South African Schools Act, 1996, is hereby amended—</a:t>
            </a:r>
          </a:p>
          <a:p>
            <a:r>
              <a:rPr lang="en-GB" dirty="0"/>
              <a:t>(a) by the substitution for subsection (1) of the following subsection:</a:t>
            </a:r>
          </a:p>
          <a:p>
            <a:r>
              <a:rPr lang="en-GB" dirty="0"/>
              <a:t>‘‘(1) Subject to this Act and any applicable provincial law, </a:t>
            </a:r>
            <a:r>
              <a:rPr lang="en-GB" dirty="0">
                <a:highlight>
                  <a:srgbClr val="FFFF00"/>
                </a:highlight>
              </a:rPr>
              <a:t>every</a:t>
            </a:r>
          </a:p>
          <a:p>
            <a:r>
              <a:rPr lang="en-GB" dirty="0">
                <a:highlight>
                  <a:srgbClr val="FFFF00"/>
                </a:highlight>
              </a:rPr>
              <a:t>parent must cause every learner for whom he or she is responsible to</a:t>
            </a:r>
          </a:p>
          <a:p>
            <a:r>
              <a:rPr lang="en-GB" dirty="0">
                <a:highlight>
                  <a:srgbClr val="FFFF00"/>
                </a:highlight>
              </a:rPr>
              <a:t>attend [a] school, [</a:t>
            </a:r>
            <a:r>
              <a:rPr lang="en-GB" b="1" dirty="0">
                <a:highlight>
                  <a:srgbClr val="FFFF00"/>
                </a:highlight>
              </a:rPr>
              <a:t>from</a:t>
            </a:r>
            <a:r>
              <a:rPr lang="en-GB" u="sng" dirty="0">
                <a:highlight>
                  <a:srgbClr val="FFFF00"/>
                </a:highlight>
              </a:rPr>
              <a:t>] starting from grade R on </a:t>
            </a:r>
            <a:r>
              <a:rPr lang="en-GB" dirty="0">
                <a:highlight>
                  <a:srgbClr val="FFFF00"/>
                </a:highlight>
              </a:rPr>
              <a:t>the first school day of</a:t>
            </a:r>
          </a:p>
          <a:p>
            <a:r>
              <a:rPr lang="en-GB" dirty="0">
                <a:highlight>
                  <a:srgbClr val="FFFF00"/>
                </a:highlight>
              </a:rPr>
              <a:t>the year in which such learner reaches the age of [</a:t>
            </a:r>
            <a:r>
              <a:rPr lang="en-GB" b="1" dirty="0">
                <a:highlight>
                  <a:srgbClr val="FFFF00"/>
                </a:highlight>
              </a:rPr>
              <a:t>seven</a:t>
            </a:r>
            <a:r>
              <a:rPr lang="en-GB" dirty="0">
                <a:highlight>
                  <a:srgbClr val="FFFF00"/>
                </a:highlight>
              </a:rPr>
              <a:t>] </a:t>
            </a:r>
            <a:r>
              <a:rPr lang="en-GB" u="sng" dirty="0">
                <a:highlight>
                  <a:srgbClr val="FFFF00"/>
                </a:highlight>
              </a:rPr>
              <a:t>six </a:t>
            </a:r>
            <a:r>
              <a:rPr lang="en-GB" dirty="0">
                <a:highlight>
                  <a:srgbClr val="FFFF00"/>
                </a:highlight>
              </a:rPr>
              <a:t>years </a:t>
            </a:r>
            <a:r>
              <a:rPr lang="en-GB" u="sng" dirty="0">
                <a:highlight>
                  <a:srgbClr val="FFFF00"/>
                </a:highlight>
              </a:rPr>
              <a:t>and</a:t>
            </a:r>
          </a:p>
          <a:p>
            <a:r>
              <a:rPr lang="en-GB" u="sng" dirty="0">
                <a:highlight>
                  <a:srgbClr val="FFFF00"/>
                </a:highlight>
              </a:rPr>
              <a:t>not leaving school until </a:t>
            </a:r>
            <a:r>
              <a:rPr lang="en-GB" dirty="0">
                <a:highlight>
                  <a:srgbClr val="FFFF00"/>
                </a:highlight>
              </a:rPr>
              <a:t>the last school day of the year in which such</a:t>
            </a:r>
          </a:p>
          <a:p>
            <a:r>
              <a:rPr lang="en-GB" dirty="0">
                <a:highlight>
                  <a:srgbClr val="FFFF00"/>
                </a:highlight>
              </a:rPr>
              <a:t>learner reaches the age of [</a:t>
            </a:r>
            <a:r>
              <a:rPr lang="en-GB" b="1" dirty="0">
                <a:highlight>
                  <a:srgbClr val="FFFF00"/>
                </a:highlight>
              </a:rPr>
              <a:t>fifteen] </a:t>
            </a:r>
            <a:r>
              <a:rPr lang="en-GB" u="sng" dirty="0">
                <a:highlight>
                  <a:srgbClr val="FFFF00"/>
                </a:highlight>
              </a:rPr>
              <a:t>15</a:t>
            </a:r>
            <a:r>
              <a:rPr lang="en-GB" dirty="0">
                <a:highlight>
                  <a:srgbClr val="FFFF00"/>
                </a:highlight>
              </a:rPr>
              <a:t> years or </a:t>
            </a:r>
            <a:r>
              <a:rPr lang="en-GB" b="1" dirty="0">
                <a:highlight>
                  <a:srgbClr val="FFFF00"/>
                </a:highlight>
              </a:rPr>
              <a:t>[the ninth</a:t>
            </a:r>
            <a:r>
              <a:rPr lang="en-GB" dirty="0">
                <a:highlight>
                  <a:srgbClr val="FFFF00"/>
                </a:highlight>
              </a:rPr>
              <a:t>] </a:t>
            </a:r>
            <a:r>
              <a:rPr lang="en-GB" u="sng" dirty="0">
                <a:highlight>
                  <a:srgbClr val="FFFF00"/>
                </a:highlight>
              </a:rPr>
              <a:t>will complete</a:t>
            </a:r>
          </a:p>
          <a:p>
            <a:r>
              <a:rPr lang="en-GB" dirty="0">
                <a:highlight>
                  <a:srgbClr val="FFFF00"/>
                </a:highlight>
              </a:rPr>
              <a:t>grade </a:t>
            </a:r>
            <a:r>
              <a:rPr lang="en-GB" u="sng" dirty="0">
                <a:highlight>
                  <a:srgbClr val="FFFF00"/>
                </a:highlight>
              </a:rPr>
              <a:t>nine</a:t>
            </a:r>
            <a:r>
              <a:rPr lang="en-GB" dirty="0">
                <a:highlight>
                  <a:srgbClr val="FFFF00"/>
                </a:highlight>
              </a:rPr>
              <a:t>, whichever occurs first.’’;</a:t>
            </a:r>
          </a:p>
          <a:p>
            <a:r>
              <a:rPr lang="en-GB" dirty="0"/>
              <a:t>(b) by the substitution for subsection (6) of the following subsection:</a:t>
            </a:r>
          </a:p>
          <a:p>
            <a:r>
              <a:rPr lang="en-GB" dirty="0"/>
              <a:t>‘‘(6) Subject to this Act and any other applicable law—</a:t>
            </a:r>
          </a:p>
          <a:p>
            <a:r>
              <a:rPr lang="en-GB" dirty="0"/>
              <a:t>(a) </a:t>
            </a:r>
            <a:r>
              <a:rPr lang="en-GB" dirty="0">
                <a:highlight>
                  <a:srgbClr val="FFFF00"/>
                </a:highlight>
              </a:rPr>
              <a:t>any parent who, without just cause and after a written notice from</a:t>
            </a:r>
          </a:p>
          <a:p>
            <a:r>
              <a:rPr lang="en-GB" dirty="0">
                <a:highlight>
                  <a:srgbClr val="FFFF00"/>
                </a:highlight>
              </a:rPr>
              <a:t>the Head of Department, fails to comply with subsection (1)[,] is</a:t>
            </a:r>
          </a:p>
          <a:p>
            <a:r>
              <a:rPr lang="en-GB" dirty="0">
                <a:highlight>
                  <a:srgbClr val="FFFF00"/>
                </a:highlight>
              </a:rPr>
              <a:t>guilty of an offence and liable, on conviction, to a fine or to</a:t>
            </a:r>
          </a:p>
          <a:p>
            <a:r>
              <a:rPr lang="en-GB" dirty="0">
                <a:highlight>
                  <a:srgbClr val="FFFF00"/>
                </a:highlight>
              </a:rPr>
              <a:t>imprisonment for a period not exceeding [six] 12 months, or to both</a:t>
            </a:r>
          </a:p>
          <a:p>
            <a:r>
              <a:rPr lang="en-GB" u="sng" dirty="0">
                <a:highlight>
                  <a:srgbClr val="FFFF00"/>
                </a:highlight>
              </a:rPr>
              <a:t>a fine and such imprisonment, alternatively a court may impose a</a:t>
            </a:r>
          </a:p>
          <a:p>
            <a:r>
              <a:rPr lang="en-GB" u="sng" dirty="0">
                <a:highlight>
                  <a:srgbClr val="FFFF00"/>
                </a:highlight>
              </a:rPr>
              <a:t>sentence within the court’s discretion as contemplated in terms of</a:t>
            </a:r>
          </a:p>
          <a:p>
            <a:r>
              <a:rPr lang="en-GB" u="sng" dirty="0">
                <a:highlight>
                  <a:srgbClr val="FFFF00"/>
                </a:highlight>
              </a:rPr>
              <a:t>the Criminal Procedure Act</a:t>
            </a:r>
            <a:r>
              <a:rPr lang="en-GB" dirty="0">
                <a:highlight>
                  <a:srgbClr val="FFFF00"/>
                </a:highlight>
              </a:rPr>
              <a:t>; </a:t>
            </a:r>
            <a:r>
              <a:rPr lang="en-GB" dirty="0"/>
              <a:t>or</a:t>
            </a:r>
          </a:p>
          <a:p>
            <a:r>
              <a:rPr lang="en-GB" dirty="0"/>
              <a:t>(b) any other person who, </a:t>
            </a:r>
            <a:r>
              <a:rPr lang="en-GB" dirty="0">
                <a:highlight>
                  <a:srgbClr val="FFFF00"/>
                </a:highlight>
              </a:rPr>
              <a:t>without just cause, prevents a learner who is</a:t>
            </a:r>
          </a:p>
          <a:p>
            <a:r>
              <a:rPr lang="en-GB" dirty="0">
                <a:highlight>
                  <a:srgbClr val="FFFF00"/>
                </a:highlight>
              </a:rPr>
              <a:t>subject to compulsory attendance from attending [a] school[,] is</a:t>
            </a:r>
          </a:p>
          <a:p>
            <a:r>
              <a:rPr lang="en-GB" dirty="0">
                <a:highlight>
                  <a:srgbClr val="FFFF00"/>
                </a:highlight>
              </a:rPr>
              <a:t>guilty of an offence and liable, on conviction, to a fine or to</a:t>
            </a:r>
          </a:p>
          <a:p>
            <a:r>
              <a:rPr lang="en-GB" dirty="0">
                <a:highlight>
                  <a:srgbClr val="FFFF00"/>
                </a:highlight>
              </a:rPr>
              <a:t>imprisonment for a period not exceeding [six] 12 months</a:t>
            </a:r>
            <a:r>
              <a:rPr lang="en-GB" dirty="0"/>
              <a:t>, or to both</a:t>
            </a:r>
          </a:p>
        </p:txBody>
      </p:sp>
    </p:spTree>
    <p:extLst>
      <p:ext uri="{BB962C8B-B14F-4D97-AF65-F5344CB8AC3E}">
        <p14:creationId xmlns:p14="http://schemas.microsoft.com/office/powerpoint/2010/main" val="418648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1000"/>
                                        <p:tgtEl>
                                          <p:spTgt spid="3">
                                            <p:txEl>
                                              <p:pRg st="8" end="8"/>
                                            </p:txEl>
                                          </p:spTgt>
                                        </p:tgtEl>
                                      </p:cBhvr>
                                    </p:animEffect>
                                    <p:anim calcmode="lin" valueType="num">
                                      <p:cBhvr>
                                        <p:cTn id="4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1000"/>
                                        <p:tgtEl>
                                          <p:spTgt spid="3">
                                            <p:txEl>
                                              <p:pRg st="9" end="9"/>
                                            </p:txEl>
                                          </p:spTgt>
                                        </p:tgtEl>
                                      </p:cBhvr>
                                    </p:animEffect>
                                    <p:anim calcmode="lin" valueType="num">
                                      <p:cBhvr>
                                        <p:cTn id="5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Effect transition="in" filter="fade">
                                      <p:cBhvr>
                                        <p:cTn id="59" dur="1000"/>
                                        <p:tgtEl>
                                          <p:spTgt spid="3">
                                            <p:txEl>
                                              <p:pRg st="10" end="10"/>
                                            </p:txEl>
                                          </p:spTgt>
                                        </p:tgtEl>
                                      </p:cBhvr>
                                    </p:animEffect>
                                    <p:anim calcmode="lin" valueType="num">
                                      <p:cBhvr>
                                        <p:cTn id="60"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
                                            <p:txEl>
                                              <p:pRg st="11" end="11"/>
                                            </p:txEl>
                                          </p:spTgt>
                                        </p:tgtEl>
                                        <p:attrNameLst>
                                          <p:attrName>style.visibility</p:attrName>
                                        </p:attrNameLst>
                                      </p:cBhvr>
                                      <p:to>
                                        <p:strVal val="visible"/>
                                      </p:to>
                                    </p:set>
                                    <p:animEffect transition="in" filter="fade">
                                      <p:cBhvr>
                                        <p:cTn id="64" dur="1000"/>
                                        <p:tgtEl>
                                          <p:spTgt spid="3">
                                            <p:txEl>
                                              <p:pRg st="11" end="11"/>
                                            </p:txEl>
                                          </p:spTgt>
                                        </p:tgtEl>
                                      </p:cBhvr>
                                    </p:animEffect>
                                    <p:anim calcmode="lin" valueType="num">
                                      <p:cBhvr>
                                        <p:cTn id="65"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6"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Effect transition="in" filter="fade">
                                      <p:cBhvr>
                                        <p:cTn id="69" dur="1000"/>
                                        <p:tgtEl>
                                          <p:spTgt spid="3">
                                            <p:txEl>
                                              <p:pRg st="12" end="12"/>
                                            </p:txEl>
                                          </p:spTgt>
                                        </p:tgtEl>
                                      </p:cBhvr>
                                    </p:animEffect>
                                    <p:anim calcmode="lin" valueType="num">
                                      <p:cBhvr>
                                        <p:cTn id="70"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1"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
                                            <p:txEl>
                                              <p:pRg st="13" end="13"/>
                                            </p:txEl>
                                          </p:spTgt>
                                        </p:tgtEl>
                                        <p:attrNameLst>
                                          <p:attrName>style.visibility</p:attrName>
                                        </p:attrNameLst>
                                      </p:cBhvr>
                                      <p:to>
                                        <p:strVal val="visible"/>
                                      </p:to>
                                    </p:set>
                                    <p:animEffect transition="in" filter="fade">
                                      <p:cBhvr>
                                        <p:cTn id="74" dur="1000"/>
                                        <p:tgtEl>
                                          <p:spTgt spid="3">
                                            <p:txEl>
                                              <p:pRg st="13" end="13"/>
                                            </p:txEl>
                                          </p:spTgt>
                                        </p:tgtEl>
                                      </p:cBhvr>
                                    </p:animEffect>
                                    <p:anim calcmode="lin" valueType="num">
                                      <p:cBhvr>
                                        <p:cTn id="75"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6"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3">
                                            <p:txEl>
                                              <p:pRg st="14" end="14"/>
                                            </p:txEl>
                                          </p:spTgt>
                                        </p:tgtEl>
                                        <p:attrNameLst>
                                          <p:attrName>style.visibility</p:attrName>
                                        </p:attrNameLst>
                                      </p:cBhvr>
                                      <p:to>
                                        <p:strVal val="visible"/>
                                      </p:to>
                                    </p:set>
                                    <p:animEffect transition="in" filter="fade">
                                      <p:cBhvr>
                                        <p:cTn id="79" dur="1000"/>
                                        <p:tgtEl>
                                          <p:spTgt spid="3">
                                            <p:txEl>
                                              <p:pRg st="14" end="14"/>
                                            </p:txEl>
                                          </p:spTgt>
                                        </p:tgtEl>
                                      </p:cBhvr>
                                    </p:animEffect>
                                    <p:anim calcmode="lin" valueType="num">
                                      <p:cBhvr>
                                        <p:cTn id="80"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1"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2" presetID="42" presetClass="entr" presetSubtype="0" fill="hold" nodeType="withEffect">
                                  <p:stCondLst>
                                    <p:cond delay="0"/>
                                  </p:stCondLst>
                                  <p:childTnLst>
                                    <p:set>
                                      <p:cBhvr>
                                        <p:cTn id="83" dur="1" fill="hold">
                                          <p:stCondLst>
                                            <p:cond delay="0"/>
                                          </p:stCondLst>
                                        </p:cTn>
                                        <p:tgtEl>
                                          <p:spTgt spid="3">
                                            <p:txEl>
                                              <p:pRg st="15" end="15"/>
                                            </p:txEl>
                                          </p:spTgt>
                                        </p:tgtEl>
                                        <p:attrNameLst>
                                          <p:attrName>style.visibility</p:attrName>
                                        </p:attrNameLst>
                                      </p:cBhvr>
                                      <p:to>
                                        <p:strVal val="visible"/>
                                      </p:to>
                                    </p:set>
                                    <p:animEffect transition="in" filter="fade">
                                      <p:cBhvr>
                                        <p:cTn id="84" dur="1000"/>
                                        <p:tgtEl>
                                          <p:spTgt spid="3">
                                            <p:txEl>
                                              <p:pRg st="15" end="15"/>
                                            </p:txEl>
                                          </p:spTgt>
                                        </p:tgtEl>
                                      </p:cBhvr>
                                    </p:animEffect>
                                    <p:anim calcmode="lin" valueType="num">
                                      <p:cBhvr>
                                        <p:cTn id="85"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87" presetID="42" presetClass="entr" presetSubtype="0" fill="hold" nodeType="withEffect">
                                  <p:stCondLst>
                                    <p:cond delay="0"/>
                                  </p:stCondLst>
                                  <p:childTnLst>
                                    <p:set>
                                      <p:cBhvr>
                                        <p:cTn id="88" dur="1" fill="hold">
                                          <p:stCondLst>
                                            <p:cond delay="0"/>
                                          </p:stCondLst>
                                        </p:cTn>
                                        <p:tgtEl>
                                          <p:spTgt spid="3">
                                            <p:txEl>
                                              <p:pRg st="16" end="16"/>
                                            </p:txEl>
                                          </p:spTgt>
                                        </p:tgtEl>
                                        <p:attrNameLst>
                                          <p:attrName>style.visibility</p:attrName>
                                        </p:attrNameLst>
                                      </p:cBhvr>
                                      <p:to>
                                        <p:strVal val="visible"/>
                                      </p:to>
                                    </p:set>
                                    <p:animEffect transition="in" filter="fade">
                                      <p:cBhvr>
                                        <p:cTn id="89" dur="1000"/>
                                        <p:tgtEl>
                                          <p:spTgt spid="3">
                                            <p:txEl>
                                              <p:pRg st="16" end="16"/>
                                            </p:txEl>
                                          </p:spTgt>
                                        </p:tgtEl>
                                      </p:cBhvr>
                                    </p:animEffect>
                                    <p:anim calcmode="lin" valueType="num">
                                      <p:cBhvr>
                                        <p:cTn id="90"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1"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3">
                                            <p:txEl>
                                              <p:pRg st="17" end="17"/>
                                            </p:txEl>
                                          </p:spTgt>
                                        </p:tgtEl>
                                        <p:attrNameLst>
                                          <p:attrName>style.visibility</p:attrName>
                                        </p:attrNameLst>
                                      </p:cBhvr>
                                      <p:to>
                                        <p:strVal val="visible"/>
                                      </p:to>
                                    </p:set>
                                    <p:animEffect transition="in" filter="fade">
                                      <p:cBhvr>
                                        <p:cTn id="94" dur="1000"/>
                                        <p:tgtEl>
                                          <p:spTgt spid="3">
                                            <p:txEl>
                                              <p:pRg st="17" end="17"/>
                                            </p:txEl>
                                          </p:spTgt>
                                        </p:tgtEl>
                                      </p:cBhvr>
                                    </p:animEffect>
                                    <p:anim calcmode="lin" valueType="num">
                                      <p:cBhvr>
                                        <p:cTn id="95"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96"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3">
                                            <p:txEl>
                                              <p:pRg st="18" end="18"/>
                                            </p:txEl>
                                          </p:spTgt>
                                        </p:tgtEl>
                                        <p:attrNameLst>
                                          <p:attrName>style.visibility</p:attrName>
                                        </p:attrNameLst>
                                      </p:cBhvr>
                                      <p:to>
                                        <p:strVal val="visible"/>
                                      </p:to>
                                    </p:set>
                                    <p:anim calcmode="lin" valueType="num">
                                      <p:cBhvr additive="base">
                                        <p:cTn id="99"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100"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3">
                                            <p:txEl>
                                              <p:pRg st="19" end="19"/>
                                            </p:txEl>
                                          </p:spTgt>
                                        </p:tgtEl>
                                        <p:attrNameLst>
                                          <p:attrName>style.visibility</p:attrName>
                                        </p:attrNameLst>
                                      </p:cBhvr>
                                      <p:to>
                                        <p:strVal val="visible"/>
                                      </p:to>
                                    </p:set>
                                    <p:anim calcmode="lin" valueType="num">
                                      <p:cBhvr additive="base">
                                        <p:cTn id="103"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3">
                                            <p:txEl>
                                              <p:pRg st="20" end="20"/>
                                            </p:txEl>
                                          </p:spTgt>
                                        </p:tgtEl>
                                        <p:attrNameLst>
                                          <p:attrName>style.visibility</p:attrName>
                                        </p:attrNameLst>
                                      </p:cBhvr>
                                      <p:to>
                                        <p:strVal val="visible"/>
                                      </p:to>
                                    </p:set>
                                    <p:anim calcmode="lin" valueType="num">
                                      <p:cBhvr additive="base">
                                        <p:cTn id="107"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3">
                                            <p:txEl>
                                              <p:pRg st="20" end="20"/>
                                            </p:txEl>
                                          </p:spTgt>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3">
                                            <p:txEl>
                                              <p:pRg st="21" end="21"/>
                                            </p:txEl>
                                          </p:spTgt>
                                        </p:tgtEl>
                                        <p:attrNameLst>
                                          <p:attrName>style.visibility</p:attrName>
                                        </p:attrNameLst>
                                      </p:cBhvr>
                                      <p:to>
                                        <p:strVal val="visible"/>
                                      </p:to>
                                    </p:set>
                                    <p:anim calcmode="lin" valueType="num">
                                      <p:cBhvr additive="base">
                                        <p:cTn id="111"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12"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3">
                                            <p:txEl>
                                              <p:pRg st="22" end="22"/>
                                            </p:txEl>
                                          </p:spTgt>
                                        </p:tgtEl>
                                        <p:attrNameLst>
                                          <p:attrName>style.visibility</p:attrName>
                                        </p:attrNameLst>
                                      </p:cBhvr>
                                      <p:to>
                                        <p:strVal val="visible"/>
                                      </p:to>
                                    </p:set>
                                    <p:anim calcmode="lin" valueType="num">
                                      <p:cBhvr additive="base">
                                        <p:cTn id="115"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3">
                                            <p:txEl>
                                              <p:pRg st="22" end="2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A521162-51A8-EACD-3460-C78BD36A9ABA}"/>
              </a:ext>
            </a:extLst>
          </p:cNvPr>
          <p:cNvSpPr txBox="1"/>
          <p:nvPr/>
        </p:nvSpPr>
        <p:spPr>
          <a:xfrm>
            <a:off x="1117600" y="140683"/>
            <a:ext cx="9204960" cy="7294305"/>
          </a:xfrm>
          <a:prstGeom prst="rect">
            <a:avLst/>
          </a:prstGeom>
          <a:noFill/>
        </p:spPr>
        <p:txBody>
          <a:bodyPr wrap="square">
            <a:spAutoFit/>
          </a:bodyPr>
          <a:lstStyle/>
          <a:p>
            <a:r>
              <a:rPr lang="en-GB" dirty="0">
                <a:highlight>
                  <a:srgbClr val="FFFF00"/>
                </a:highlight>
              </a:rPr>
              <a:t>a fine and such imprisonment, alternatively a court may impose a</a:t>
            </a:r>
          </a:p>
          <a:p>
            <a:r>
              <a:rPr lang="en-GB" dirty="0">
                <a:highlight>
                  <a:srgbClr val="FFFF00"/>
                </a:highlight>
              </a:rPr>
              <a:t>sentence within the court’s discretion as contemplated in terms of</a:t>
            </a:r>
          </a:p>
          <a:p>
            <a:r>
              <a:rPr lang="en-GB" dirty="0">
                <a:highlight>
                  <a:srgbClr val="FFFF00"/>
                </a:highlight>
              </a:rPr>
              <a:t>the Criminal Procedure Act</a:t>
            </a:r>
            <a:r>
              <a:rPr lang="en-GB" dirty="0"/>
              <a:t>.’’; and</a:t>
            </a:r>
          </a:p>
          <a:p>
            <a:r>
              <a:rPr lang="en-GB" dirty="0"/>
              <a:t>(c) by the addition of the following subsection:</a:t>
            </a:r>
          </a:p>
          <a:p>
            <a:r>
              <a:rPr lang="en-GB" dirty="0"/>
              <a:t>‘‘(7) </a:t>
            </a:r>
            <a:r>
              <a:rPr lang="en-GB" u="sng" dirty="0"/>
              <a:t>Any person who, </a:t>
            </a:r>
            <a:r>
              <a:rPr lang="en-GB" u="sng" dirty="0">
                <a:highlight>
                  <a:srgbClr val="FFFF00"/>
                </a:highlight>
              </a:rPr>
              <a:t>unlawfully and intentionally interrupts</a:t>
            </a:r>
            <a:r>
              <a:rPr lang="en-GB" dirty="0">
                <a:highlight>
                  <a:srgbClr val="FFFF00"/>
                </a:highlight>
              </a:rPr>
              <a:t>,</a:t>
            </a:r>
          </a:p>
          <a:p>
            <a:r>
              <a:rPr lang="en-GB" dirty="0">
                <a:highlight>
                  <a:srgbClr val="FFFF00"/>
                </a:highlight>
              </a:rPr>
              <a:t>disturbs or hinders any official educational activity of a school, or hinders</a:t>
            </a:r>
          </a:p>
          <a:p>
            <a:r>
              <a:rPr lang="en-GB" dirty="0">
                <a:highlight>
                  <a:srgbClr val="FFFF00"/>
                </a:highlight>
              </a:rPr>
              <a:t>or obstructs any school in the performance of the school’s official</a:t>
            </a:r>
          </a:p>
          <a:p>
            <a:r>
              <a:rPr lang="en-GB" dirty="0">
                <a:highlight>
                  <a:srgbClr val="FFFF00"/>
                </a:highlight>
              </a:rPr>
              <a:t>educational activities, is guilty of an offence and liable, on conviction, to</a:t>
            </a:r>
          </a:p>
          <a:p>
            <a:r>
              <a:rPr lang="en-GB" dirty="0">
                <a:highlight>
                  <a:srgbClr val="FFFF00"/>
                </a:highlight>
              </a:rPr>
              <a:t>a fine or to imprisonment for a period not exceeding 12 months, or to</a:t>
            </a:r>
          </a:p>
          <a:p>
            <a:r>
              <a:rPr lang="en-GB" u="sng" dirty="0">
                <a:highlight>
                  <a:srgbClr val="FFFF00"/>
                </a:highlight>
              </a:rPr>
              <a:t>both a fine and such imprisonment</a:t>
            </a:r>
            <a:r>
              <a:rPr lang="en-GB" dirty="0">
                <a:highlight>
                  <a:srgbClr val="FFFF00"/>
                </a:highlight>
              </a:rPr>
              <a:t>.’’.</a:t>
            </a:r>
          </a:p>
          <a:p>
            <a:r>
              <a:rPr lang="en-GB" dirty="0">
                <a:highlight>
                  <a:srgbClr val="FFFF00"/>
                </a:highlight>
              </a:rPr>
              <a:t>Insertion of section 4A in Act 84 of 1996</a:t>
            </a:r>
          </a:p>
          <a:p>
            <a:r>
              <a:rPr lang="en-GB" sz="2000" b="1" dirty="0">
                <a:solidFill>
                  <a:srgbClr val="FF0000"/>
                </a:solidFill>
              </a:rPr>
              <a:t>3.</a:t>
            </a:r>
            <a:r>
              <a:rPr lang="en-GB" dirty="0"/>
              <a:t> </a:t>
            </a:r>
            <a:r>
              <a:rPr lang="en-GB" b="1" dirty="0"/>
              <a:t>Insertion of section 4A in SASA: </a:t>
            </a:r>
            <a:r>
              <a:rPr lang="en-GB" dirty="0"/>
              <a:t>The following section is hereby inserted in the South African Schools Act, 1996, after section 4:</a:t>
            </a:r>
          </a:p>
          <a:p>
            <a:r>
              <a:rPr lang="en-GB" b="1" dirty="0"/>
              <a:t>‘‘Monitoring learner attendance</a:t>
            </a:r>
          </a:p>
          <a:p>
            <a:r>
              <a:rPr lang="en-GB" dirty="0"/>
              <a:t>4A. (1) </a:t>
            </a:r>
            <a:r>
              <a:rPr lang="en-GB" u="sng" dirty="0">
                <a:highlight>
                  <a:srgbClr val="00FF00"/>
                </a:highlight>
              </a:rPr>
              <a:t>The educator, principal and governing body are responsible</a:t>
            </a:r>
          </a:p>
          <a:p>
            <a:r>
              <a:rPr lang="en-GB" dirty="0">
                <a:highlight>
                  <a:srgbClr val="00FF00"/>
                </a:highlight>
              </a:rPr>
              <a:t>for promoting and monitoring the attendance of learners at school.</a:t>
            </a:r>
          </a:p>
          <a:p>
            <a:r>
              <a:rPr lang="en-GB" dirty="0">
                <a:highlight>
                  <a:srgbClr val="00FF00"/>
                </a:highlight>
              </a:rPr>
              <a:t>(2) The governing body must ensure that the code of conduct for</a:t>
            </a:r>
          </a:p>
          <a:p>
            <a:r>
              <a:rPr lang="en-GB" dirty="0">
                <a:highlight>
                  <a:srgbClr val="00FF00"/>
                </a:highlight>
              </a:rPr>
              <a:t>learners contains rules dealing with punctuality and regular school</a:t>
            </a:r>
          </a:p>
          <a:p>
            <a:r>
              <a:rPr lang="en-GB" dirty="0">
                <a:highlight>
                  <a:srgbClr val="00FF00"/>
                </a:highlight>
              </a:rPr>
              <a:t>attendance.</a:t>
            </a:r>
          </a:p>
          <a:p>
            <a:r>
              <a:rPr lang="en-GB" dirty="0">
                <a:highlight>
                  <a:srgbClr val="00FF00"/>
                </a:highlight>
              </a:rPr>
              <a:t>(3) If a learner is absent for three consecutive school days without</a:t>
            </a:r>
          </a:p>
          <a:p>
            <a:r>
              <a:rPr lang="en-GB" dirty="0">
                <a:highlight>
                  <a:srgbClr val="00FF00"/>
                </a:highlight>
              </a:rPr>
              <a:t>valid reason, the class teacher concerned must report the absence to the</a:t>
            </a:r>
          </a:p>
          <a:p>
            <a:r>
              <a:rPr lang="en-GB" dirty="0">
                <a:highlight>
                  <a:srgbClr val="00FF00"/>
                </a:highlight>
              </a:rPr>
              <a:t>principal.</a:t>
            </a:r>
          </a:p>
          <a:p>
            <a:r>
              <a:rPr lang="en-GB" dirty="0">
                <a:highlight>
                  <a:srgbClr val="00FF00"/>
                </a:highlight>
              </a:rPr>
              <a:t>(4) The principal must, within 24 hours after being informed of the</a:t>
            </a:r>
          </a:p>
          <a:p>
            <a:r>
              <a:rPr lang="en-GB" dirty="0">
                <a:highlight>
                  <a:srgbClr val="00FF00"/>
                </a:highlight>
              </a:rPr>
              <a:t>absence, investigate the matter by making a reasonable effort to contact</a:t>
            </a:r>
          </a:p>
          <a:p>
            <a:endParaRPr lang="en-GB" dirty="0"/>
          </a:p>
        </p:txBody>
      </p:sp>
    </p:spTree>
    <p:extLst>
      <p:ext uri="{BB962C8B-B14F-4D97-AF65-F5344CB8AC3E}">
        <p14:creationId xmlns:p14="http://schemas.microsoft.com/office/powerpoint/2010/main" val="3236540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 calcmode="lin" valueType="num">
                                      <p:cBhvr additive="base">
                                        <p:cTn id="4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10" end="10"/>
                                            </p:txEl>
                                          </p:spTgt>
                                        </p:tgtEl>
                                        <p:attrNameLst>
                                          <p:attrName>style.visibility</p:attrName>
                                        </p:attrNameLst>
                                      </p:cBhvr>
                                      <p:to>
                                        <p:strVal val="visible"/>
                                      </p:to>
                                    </p:set>
                                    <p:anim calcmode="lin" valueType="num">
                                      <p:cBhvr additive="base">
                                        <p:cTn id="4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animEffect transition="in" filter="fade">
                                      <p:cBhvr>
                                        <p:cTn id="55" dur="1000"/>
                                        <p:tgtEl>
                                          <p:spTgt spid="3">
                                            <p:txEl>
                                              <p:pRg st="11" end="11"/>
                                            </p:txEl>
                                          </p:spTgt>
                                        </p:tgtEl>
                                      </p:cBhvr>
                                    </p:animEffect>
                                    <p:anim calcmode="lin" valueType="num">
                                      <p:cBhvr>
                                        <p:cTn id="56"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3">
                                            <p:txEl>
                                              <p:pRg st="12" end="12"/>
                                            </p:txEl>
                                          </p:spTgt>
                                        </p:tgtEl>
                                        <p:attrNameLst>
                                          <p:attrName>style.visibility</p:attrName>
                                        </p:attrNameLst>
                                      </p:cBhvr>
                                      <p:to>
                                        <p:strVal val="visible"/>
                                      </p:to>
                                    </p:set>
                                    <p:anim calcmode="lin" valueType="num">
                                      <p:cBhvr additive="base">
                                        <p:cTn id="62"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
                                            <p:txEl>
                                              <p:pRg st="13" end="13"/>
                                            </p:txEl>
                                          </p:spTgt>
                                        </p:tgtEl>
                                        <p:attrNameLst>
                                          <p:attrName>style.visibility</p:attrName>
                                        </p:attrNameLst>
                                      </p:cBhvr>
                                      <p:to>
                                        <p:strVal val="visible"/>
                                      </p:to>
                                    </p:set>
                                    <p:anim calcmode="lin" valueType="num">
                                      <p:cBhvr additive="base">
                                        <p:cTn id="66"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3">
                                            <p:txEl>
                                              <p:pRg st="14" end="14"/>
                                            </p:txEl>
                                          </p:spTgt>
                                        </p:tgtEl>
                                        <p:attrNameLst>
                                          <p:attrName>style.visibility</p:attrName>
                                        </p:attrNameLst>
                                      </p:cBhvr>
                                      <p:to>
                                        <p:strVal val="visible"/>
                                      </p:to>
                                    </p:set>
                                    <p:anim calcmode="lin" valueType="num">
                                      <p:cBhvr additive="base">
                                        <p:cTn id="70"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nodeType="clickEffect">
                                  <p:stCondLst>
                                    <p:cond delay="0"/>
                                  </p:stCondLst>
                                  <p:childTnLst>
                                    <p:set>
                                      <p:cBhvr>
                                        <p:cTn id="75" dur="1" fill="hold">
                                          <p:stCondLst>
                                            <p:cond delay="0"/>
                                          </p:stCondLst>
                                        </p:cTn>
                                        <p:tgtEl>
                                          <p:spTgt spid="3">
                                            <p:txEl>
                                              <p:pRg st="15" end="15"/>
                                            </p:txEl>
                                          </p:spTgt>
                                        </p:tgtEl>
                                        <p:attrNameLst>
                                          <p:attrName>style.visibility</p:attrName>
                                        </p:attrNameLst>
                                      </p:cBhvr>
                                      <p:to>
                                        <p:strVal val="visible"/>
                                      </p:to>
                                    </p:set>
                                    <p:anim calcmode="lin" valueType="num">
                                      <p:cBhvr additive="base">
                                        <p:cTn id="76"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77"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78" presetID="2" presetClass="entr" presetSubtype="4" fill="hold" nodeType="withEffect">
                                  <p:stCondLst>
                                    <p:cond delay="0"/>
                                  </p:stCondLst>
                                  <p:childTnLst>
                                    <p:set>
                                      <p:cBhvr>
                                        <p:cTn id="79" dur="1" fill="hold">
                                          <p:stCondLst>
                                            <p:cond delay="0"/>
                                          </p:stCondLst>
                                        </p:cTn>
                                        <p:tgtEl>
                                          <p:spTgt spid="3">
                                            <p:txEl>
                                              <p:pRg st="16" end="16"/>
                                            </p:txEl>
                                          </p:spTgt>
                                        </p:tgtEl>
                                        <p:attrNameLst>
                                          <p:attrName>style.visibility</p:attrName>
                                        </p:attrNameLst>
                                      </p:cBhvr>
                                      <p:to>
                                        <p:strVal val="visible"/>
                                      </p:to>
                                    </p:set>
                                    <p:anim calcmode="lin" valueType="num">
                                      <p:cBhvr additive="base">
                                        <p:cTn id="80"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81"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82" presetID="2" presetClass="entr" presetSubtype="4" fill="hold" nodeType="withEffect">
                                  <p:stCondLst>
                                    <p:cond delay="0"/>
                                  </p:stCondLst>
                                  <p:childTnLst>
                                    <p:set>
                                      <p:cBhvr>
                                        <p:cTn id="83" dur="1" fill="hold">
                                          <p:stCondLst>
                                            <p:cond delay="0"/>
                                          </p:stCondLst>
                                        </p:cTn>
                                        <p:tgtEl>
                                          <p:spTgt spid="3">
                                            <p:txEl>
                                              <p:pRg st="17" end="17"/>
                                            </p:txEl>
                                          </p:spTgt>
                                        </p:tgtEl>
                                        <p:attrNameLst>
                                          <p:attrName>style.visibility</p:attrName>
                                        </p:attrNameLst>
                                      </p:cBhvr>
                                      <p:to>
                                        <p:strVal val="visible"/>
                                      </p:to>
                                    </p:set>
                                    <p:anim calcmode="lin" valueType="num">
                                      <p:cBhvr additive="base">
                                        <p:cTn id="84"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3">
                                            <p:txEl>
                                              <p:pRg st="17" end="17"/>
                                            </p:txEl>
                                          </p:spTgt>
                                        </p:tgtEl>
                                        <p:attrNameLst>
                                          <p:attrName>ppt_y</p:attrName>
                                        </p:attrNameLst>
                                      </p:cBhvr>
                                      <p:tavLst>
                                        <p:tav tm="0">
                                          <p:val>
                                            <p:strVal val="1+#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
                                            <p:txEl>
                                              <p:pRg st="18" end="18"/>
                                            </p:txEl>
                                          </p:spTgt>
                                        </p:tgtEl>
                                        <p:attrNameLst>
                                          <p:attrName>style.visibility</p:attrName>
                                        </p:attrNameLst>
                                      </p:cBhvr>
                                      <p:to>
                                        <p:strVal val="visible"/>
                                      </p:to>
                                    </p:set>
                                    <p:anim calcmode="lin" valueType="num">
                                      <p:cBhvr additive="base">
                                        <p:cTn id="90"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3">
                                            <p:txEl>
                                              <p:pRg st="19" end="19"/>
                                            </p:txEl>
                                          </p:spTgt>
                                        </p:tgtEl>
                                        <p:attrNameLst>
                                          <p:attrName>style.visibility</p:attrName>
                                        </p:attrNameLst>
                                      </p:cBhvr>
                                      <p:to>
                                        <p:strVal val="visible"/>
                                      </p:to>
                                    </p:set>
                                    <p:anim calcmode="lin" valueType="num">
                                      <p:cBhvr additive="base">
                                        <p:cTn id="94"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3">
                                            <p:txEl>
                                              <p:pRg st="20" end="20"/>
                                            </p:txEl>
                                          </p:spTgt>
                                        </p:tgtEl>
                                        <p:attrNameLst>
                                          <p:attrName>style.visibility</p:attrName>
                                        </p:attrNameLst>
                                      </p:cBhvr>
                                      <p:to>
                                        <p:strVal val="visible"/>
                                      </p:to>
                                    </p:set>
                                    <p:anim calcmode="lin" valueType="num">
                                      <p:cBhvr additive="base">
                                        <p:cTn id="98"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3">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4" fill="hold" nodeType="clickEffect">
                                  <p:stCondLst>
                                    <p:cond delay="0"/>
                                  </p:stCondLst>
                                  <p:childTnLst>
                                    <p:set>
                                      <p:cBhvr>
                                        <p:cTn id="103" dur="1" fill="hold">
                                          <p:stCondLst>
                                            <p:cond delay="0"/>
                                          </p:stCondLst>
                                        </p:cTn>
                                        <p:tgtEl>
                                          <p:spTgt spid="3">
                                            <p:txEl>
                                              <p:pRg st="21" end="21"/>
                                            </p:txEl>
                                          </p:spTgt>
                                        </p:tgtEl>
                                        <p:attrNameLst>
                                          <p:attrName>style.visibility</p:attrName>
                                        </p:attrNameLst>
                                      </p:cBhvr>
                                      <p:to>
                                        <p:strVal val="visible"/>
                                      </p:to>
                                    </p:set>
                                    <p:anim calcmode="lin" valueType="num">
                                      <p:cBhvr additive="base">
                                        <p:cTn id="104"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05"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3">
                                            <p:txEl>
                                              <p:pRg st="22" end="22"/>
                                            </p:txEl>
                                          </p:spTgt>
                                        </p:tgtEl>
                                        <p:attrNameLst>
                                          <p:attrName>style.visibility</p:attrName>
                                        </p:attrNameLst>
                                      </p:cBhvr>
                                      <p:to>
                                        <p:strVal val="visible"/>
                                      </p:to>
                                    </p:set>
                                    <p:anim calcmode="lin" valueType="num">
                                      <p:cBhvr additive="base">
                                        <p:cTn id="108"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09" dur="500" fill="hold"/>
                                        <p:tgtEl>
                                          <p:spTgt spid="3">
                                            <p:txEl>
                                              <p:pRg st="22" end="2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44AE1BD-71B6-47A9-B6F2-B6CBCB940861}"/>
              </a:ext>
            </a:extLst>
          </p:cNvPr>
          <p:cNvSpPr txBox="1"/>
          <p:nvPr/>
        </p:nvSpPr>
        <p:spPr>
          <a:xfrm>
            <a:off x="1300480" y="612844"/>
            <a:ext cx="9438640" cy="5909310"/>
          </a:xfrm>
          <a:prstGeom prst="rect">
            <a:avLst/>
          </a:prstGeom>
          <a:noFill/>
        </p:spPr>
        <p:txBody>
          <a:bodyPr wrap="square">
            <a:spAutoFit/>
          </a:bodyPr>
          <a:lstStyle/>
          <a:p>
            <a:r>
              <a:rPr lang="en-GB" dirty="0">
                <a:highlight>
                  <a:srgbClr val="00FF00"/>
                </a:highlight>
              </a:rPr>
              <a:t>the parent of the learner by whatever means are suitable for the</a:t>
            </a:r>
          </a:p>
          <a:p>
            <a:r>
              <a:rPr lang="en-GB" dirty="0">
                <a:highlight>
                  <a:srgbClr val="00FF00"/>
                </a:highlight>
              </a:rPr>
              <a:t>circumstances of the school and the family concerned and report the</a:t>
            </a:r>
          </a:p>
          <a:p>
            <a:r>
              <a:rPr lang="en-GB" u="sng" dirty="0">
                <a:highlight>
                  <a:srgbClr val="00FF00"/>
                </a:highlight>
              </a:rPr>
              <a:t>matter to the governing body of the school for further intervention</a:t>
            </a:r>
            <a:r>
              <a:rPr lang="en-GB" dirty="0">
                <a:highlight>
                  <a:srgbClr val="00FF00"/>
                </a:highlight>
              </a:rPr>
              <a:t>.’’.</a:t>
            </a:r>
          </a:p>
          <a:p>
            <a:endParaRPr lang="en-GB" dirty="0">
              <a:highlight>
                <a:srgbClr val="00FF00"/>
              </a:highlight>
            </a:endParaRPr>
          </a:p>
          <a:p>
            <a:r>
              <a:rPr lang="en-GB" b="1" dirty="0">
                <a:highlight>
                  <a:srgbClr val="00FF00"/>
                </a:highlight>
              </a:rPr>
              <a:t>Amendment of section 5 of Act 84 of 1996, as amended by section 2 of Act 50 of 2002</a:t>
            </a:r>
          </a:p>
          <a:p>
            <a:r>
              <a:rPr lang="en-GB" b="1" dirty="0">
                <a:solidFill>
                  <a:srgbClr val="FF0000"/>
                </a:solidFill>
              </a:rPr>
              <a:t>4.</a:t>
            </a:r>
            <a:r>
              <a:rPr lang="en-GB" dirty="0">
                <a:solidFill>
                  <a:srgbClr val="FF0000"/>
                </a:solidFill>
              </a:rPr>
              <a:t> </a:t>
            </a:r>
            <a:r>
              <a:rPr lang="en-GB" dirty="0"/>
              <a:t>Section 5 of the South African Schools Act, 1996, is hereby amended—</a:t>
            </a:r>
          </a:p>
          <a:p>
            <a:r>
              <a:rPr lang="en-GB" dirty="0"/>
              <a:t>(a) by the substitution for subsection (1) of the following subsection:</a:t>
            </a:r>
          </a:p>
          <a:p>
            <a:r>
              <a:rPr lang="en-GB" dirty="0"/>
              <a:t>‘‘(1) </a:t>
            </a:r>
            <a:r>
              <a:rPr lang="en-GB" dirty="0">
                <a:highlight>
                  <a:srgbClr val="00FFFF"/>
                </a:highlight>
              </a:rPr>
              <a:t>A public school must admit, </a:t>
            </a:r>
            <a:r>
              <a:rPr lang="en-GB" u="sng" dirty="0">
                <a:highlight>
                  <a:srgbClr val="00FFFF"/>
                </a:highlight>
              </a:rPr>
              <a:t>and provide education to, </a:t>
            </a:r>
            <a:r>
              <a:rPr lang="en-GB" dirty="0">
                <a:highlight>
                  <a:srgbClr val="00FFFF"/>
                </a:highlight>
              </a:rPr>
              <a:t>learners</a:t>
            </a:r>
          </a:p>
          <a:p>
            <a:r>
              <a:rPr lang="en-GB" dirty="0">
                <a:highlight>
                  <a:srgbClr val="00FFFF"/>
                </a:highlight>
              </a:rPr>
              <a:t>and </a:t>
            </a:r>
            <a:r>
              <a:rPr lang="en-GB" u="sng" dirty="0">
                <a:highlight>
                  <a:srgbClr val="00FFFF"/>
                </a:highlight>
              </a:rPr>
              <a:t>must</a:t>
            </a:r>
            <a:r>
              <a:rPr lang="en-GB" dirty="0">
                <a:highlight>
                  <a:srgbClr val="00FFFF"/>
                </a:highlight>
              </a:rPr>
              <a:t> serve their educational requirements </a:t>
            </a:r>
            <a:r>
              <a:rPr lang="en-GB" u="sng" dirty="0">
                <a:highlight>
                  <a:srgbClr val="00FFFF"/>
                </a:highlight>
              </a:rPr>
              <a:t>for the duration of their</a:t>
            </a:r>
          </a:p>
          <a:p>
            <a:r>
              <a:rPr lang="en-GB" u="sng" dirty="0">
                <a:highlight>
                  <a:srgbClr val="00FFFF"/>
                </a:highlight>
              </a:rPr>
              <a:t>school attendance</a:t>
            </a:r>
            <a:r>
              <a:rPr lang="en-GB" dirty="0">
                <a:highlight>
                  <a:srgbClr val="00FFFF"/>
                </a:highlight>
              </a:rPr>
              <a:t> without unfairly discriminating in any way.’’;</a:t>
            </a:r>
          </a:p>
          <a:p>
            <a:r>
              <a:rPr lang="en-GB" dirty="0">
                <a:highlight>
                  <a:srgbClr val="00FFFF"/>
                </a:highlight>
              </a:rPr>
              <a:t>(b) by the insertion after subsection (1) of the following subsections:</a:t>
            </a:r>
          </a:p>
          <a:p>
            <a:r>
              <a:rPr lang="en-GB" dirty="0">
                <a:highlight>
                  <a:srgbClr val="00FFFF"/>
                </a:highlight>
              </a:rPr>
              <a:t>‘‘(1A) </a:t>
            </a:r>
            <a:r>
              <a:rPr lang="en-GB" u="sng" dirty="0">
                <a:highlight>
                  <a:srgbClr val="00FFFF"/>
                </a:highlight>
              </a:rPr>
              <a:t>Any learner whose parent or guardian has not provided any</a:t>
            </a:r>
          </a:p>
          <a:p>
            <a:r>
              <a:rPr lang="en-GB" dirty="0">
                <a:highlight>
                  <a:srgbClr val="00FFFF"/>
                </a:highlight>
              </a:rPr>
              <a:t>required documents, whether of the learner or such adult person acting</a:t>
            </a:r>
          </a:p>
          <a:p>
            <a:r>
              <a:rPr lang="en-GB" dirty="0">
                <a:highlight>
                  <a:srgbClr val="00FFFF"/>
                </a:highlight>
              </a:rPr>
              <a:t>on behalf of the learner, during the application for admission, shall</a:t>
            </a:r>
          </a:p>
          <a:p>
            <a:r>
              <a:rPr lang="en-GB" dirty="0">
                <a:highlight>
                  <a:srgbClr val="00FFFF"/>
                </a:highlight>
              </a:rPr>
              <a:t>nonetheless be allowed to attend school.</a:t>
            </a:r>
          </a:p>
          <a:p>
            <a:r>
              <a:rPr lang="en-GB" dirty="0">
                <a:highlight>
                  <a:srgbClr val="00FFFF"/>
                </a:highlight>
              </a:rPr>
              <a:t>(1B) The principal of the school must advise the parent or guardian to</a:t>
            </a:r>
          </a:p>
          <a:p>
            <a:r>
              <a:rPr lang="en-GB" dirty="0">
                <a:highlight>
                  <a:srgbClr val="00FFFF"/>
                </a:highlight>
              </a:rPr>
              <a:t>secure the required documents.’’;</a:t>
            </a:r>
          </a:p>
          <a:p>
            <a:r>
              <a:rPr lang="en-GB" dirty="0">
                <a:highlight>
                  <a:srgbClr val="00FFFF"/>
                </a:highlight>
              </a:rPr>
              <a:t>(c) by the substitution in subsection (4) for paragraph (a) of the following</a:t>
            </a:r>
          </a:p>
          <a:p>
            <a:r>
              <a:rPr lang="en-GB" dirty="0">
                <a:highlight>
                  <a:srgbClr val="00FFFF"/>
                </a:highlight>
              </a:rPr>
              <a:t>paragraph:</a:t>
            </a:r>
          </a:p>
          <a:p>
            <a:r>
              <a:rPr lang="en-GB" dirty="0">
                <a:highlight>
                  <a:srgbClr val="00FFFF"/>
                </a:highlight>
              </a:rPr>
              <a:t>‘‘(a) The admission age of a learner to a public school to grade R is age</a:t>
            </a:r>
          </a:p>
          <a:p>
            <a:r>
              <a:rPr lang="en-GB" dirty="0">
                <a:highlight>
                  <a:srgbClr val="00FFFF"/>
                </a:highlight>
              </a:rPr>
              <a:t>four turning five by 30 June in the year of admission: Provided that</a:t>
            </a:r>
            <a:endParaRPr lang="en-ZA" dirty="0">
              <a:highlight>
                <a:srgbClr val="00FFFF"/>
              </a:highlight>
            </a:endParaRPr>
          </a:p>
        </p:txBody>
      </p:sp>
    </p:spTree>
    <p:extLst>
      <p:ext uri="{BB962C8B-B14F-4D97-AF65-F5344CB8AC3E}">
        <p14:creationId xmlns:p14="http://schemas.microsoft.com/office/powerpoint/2010/main" val="3160439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1000"/>
                                        <p:tgtEl>
                                          <p:spTgt spid="3">
                                            <p:txEl>
                                              <p:pRg st="5" end="5"/>
                                            </p:txEl>
                                          </p:spTgt>
                                        </p:tgtEl>
                                      </p:cBhvr>
                                    </p:animEffect>
                                    <p:anim calcmode="lin" valueType="num">
                                      <p:cBhvr>
                                        <p:cTn id="2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000"/>
                                        <p:tgtEl>
                                          <p:spTgt spid="3">
                                            <p:txEl>
                                              <p:pRg st="7" end="7"/>
                                            </p:txEl>
                                          </p:spTgt>
                                        </p:tgtEl>
                                      </p:cBhvr>
                                    </p:animEffect>
                                    <p:anim calcmode="lin" valueType="num">
                                      <p:cBhvr>
                                        <p:cTn id="3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fade">
                                      <p:cBhvr>
                                        <p:cTn id="41" dur="1000"/>
                                        <p:tgtEl>
                                          <p:spTgt spid="3">
                                            <p:txEl>
                                              <p:pRg st="8" end="8"/>
                                            </p:txEl>
                                          </p:spTgt>
                                        </p:tgtEl>
                                      </p:cBhvr>
                                    </p:animEffect>
                                    <p:anim calcmode="lin" valueType="num">
                                      <p:cBhvr>
                                        <p:cTn id="4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9" end="9"/>
                                            </p:txEl>
                                          </p:spTgt>
                                        </p:tgtEl>
                                        <p:attrNameLst>
                                          <p:attrName>style.visibility</p:attrName>
                                        </p:attrNameLst>
                                      </p:cBhvr>
                                      <p:to>
                                        <p:strVal val="visible"/>
                                      </p:to>
                                    </p:set>
                                    <p:animEffect transition="in" filter="fade">
                                      <p:cBhvr>
                                        <p:cTn id="46" dur="1000"/>
                                        <p:tgtEl>
                                          <p:spTgt spid="3">
                                            <p:txEl>
                                              <p:pRg st="9" end="9"/>
                                            </p:txEl>
                                          </p:spTgt>
                                        </p:tgtEl>
                                      </p:cBhvr>
                                    </p:animEffect>
                                    <p:anim calcmode="lin" valueType="num">
                                      <p:cBhvr>
                                        <p:cTn id="4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9" end="9"/>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Effect transition="in" filter="fade">
                                      <p:cBhvr>
                                        <p:cTn id="51" dur="1000"/>
                                        <p:tgtEl>
                                          <p:spTgt spid="3">
                                            <p:txEl>
                                              <p:pRg st="10" end="10"/>
                                            </p:txEl>
                                          </p:spTgt>
                                        </p:tgtEl>
                                      </p:cBhvr>
                                    </p:animEffect>
                                    <p:anim calcmode="lin" valueType="num">
                                      <p:cBhvr>
                                        <p:cTn id="52"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
                                            <p:txEl>
                                              <p:pRg st="11" end="11"/>
                                            </p:txEl>
                                          </p:spTgt>
                                        </p:tgtEl>
                                        <p:attrNameLst>
                                          <p:attrName>style.visibility</p:attrName>
                                        </p:attrNameLst>
                                      </p:cBhvr>
                                      <p:to>
                                        <p:strVal val="visible"/>
                                      </p:to>
                                    </p:set>
                                    <p:animEffect transition="in" filter="fade">
                                      <p:cBhvr>
                                        <p:cTn id="56" dur="1000"/>
                                        <p:tgtEl>
                                          <p:spTgt spid="3">
                                            <p:txEl>
                                              <p:pRg st="11" end="11"/>
                                            </p:txEl>
                                          </p:spTgt>
                                        </p:tgtEl>
                                      </p:cBhvr>
                                    </p:animEffect>
                                    <p:anim calcmode="lin" valueType="num">
                                      <p:cBhvr>
                                        <p:cTn id="57"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
                                            <p:txEl>
                                              <p:pRg st="12" end="12"/>
                                            </p:txEl>
                                          </p:spTgt>
                                        </p:tgtEl>
                                        <p:attrNameLst>
                                          <p:attrName>style.visibility</p:attrName>
                                        </p:attrNameLst>
                                      </p:cBhvr>
                                      <p:to>
                                        <p:strVal val="visible"/>
                                      </p:to>
                                    </p:set>
                                    <p:animEffect transition="in" filter="fade">
                                      <p:cBhvr>
                                        <p:cTn id="61" dur="1000"/>
                                        <p:tgtEl>
                                          <p:spTgt spid="3">
                                            <p:txEl>
                                              <p:pRg st="12" end="12"/>
                                            </p:txEl>
                                          </p:spTgt>
                                        </p:tgtEl>
                                      </p:cBhvr>
                                    </p:animEffect>
                                    <p:anim calcmode="lin" valueType="num">
                                      <p:cBhvr>
                                        <p:cTn id="62"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3">
                                            <p:txEl>
                                              <p:pRg st="13" end="13"/>
                                            </p:txEl>
                                          </p:spTgt>
                                        </p:tgtEl>
                                        <p:attrNameLst>
                                          <p:attrName>style.visibility</p:attrName>
                                        </p:attrNameLst>
                                      </p:cBhvr>
                                      <p:to>
                                        <p:strVal val="visible"/>
                                      </p:to>
                                    </p:set>
                                    <p:animEffect transition="in" filter="fade">
                                      <p:cBhvr>
                                        <p:cTn id="66" dur="1000"/>
                                        <p:tgtEl>
                                          <p:spTgt spid="3">
                                            <p:txEl>
                                              <p:pRg st="13" end="13"/>
                                            </p:txEl>
                                          </p:spTgt>
                                        </p:tgtEl>
                                      </p:cBhvr>
                                    </p:animEffect>
                                    <p:anim calcmode="lin" valueType="num">
                                      <p:cBhvr>
                                        <p:cTn id="67"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68"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3">
                                            <p:txEl>
                                              <p:pRg st="14" end="14"/>
                                            </p:txEl>
                                          </p:spTgt>
                                        </p:tgtEl>
                                        <p:attrNameLst>
                                          <p:attrName>style.visibility</p:attrName>
                                        </p:attrNameLst>
                                      </p:cBhvr>
                                      <p:to>
                                        <p:strVal val="visible"/>
                                      </p:to>
                                    </p:set>
                                    <p:animEffect transition="in" filter="fade">
                                      <p:cBhvr>
                                        <p:cTn id="71" dur="1000"/>
                                        <p:tgtEl>
                                          <p:spTgt spid="3">
                                            <p:txEl>
                                              <p:pRg st="14" end="14"/>
                                            </p:txEl>
                                          </p:spTgt>
                                        </p:tgtEl>
                                      </p:cBhvr>
                                    </p:animEffect>
                                    <p:anim calcmode="lin" valueType="num">
                                      <p:cBhvr>
                                        <p:cTn id="72"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73"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3">
                                            <p:txEl>
                                              <p:pRg st="15" end="15"/>
                                            </p:txEl>
                                          </p:spTgt>
                                        </p:tgtEl>
                                        <p:attrNameLst>
                                          <p:attrName>style.visibility</p:attrName>
                                        </p:attrNameLst>
                                      </p:cBhvr>
                                      <p:to>
                                        <p:strVal val="visible"/>
                                      </p:to>
                                    </p:set>
                                    <p:animEffect transition="in" filter="fade">
                                      <p:cBhvr>
                                        <p:cTn id="76" dur="1000"/>
                                        <p:tgtEl>
                                          <p:spTgt spid="3">
                                            <p:txEl>
                                              <p:pRg st="15" end="15"/>
                                            </p:txEl>
                                          </p:spTgt>
                                        </p:tgtEl>
                                      </p:cBhvr>
                                    </p:animEffect>
                                    <p:anim calcmode="lin" valueType="num">
                                      <p:cBhvr>
                                        <p:cTn id="77"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78"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3">
                                            <p:txEl>
                                              <p:pRg st="16" end="16"/>
                                            </p:txEl>
                                          </p:spTgt>
                                        </p:tgtEl>
                                        <p:attrNameLst>
                                          <p:attrName>style.visibility</p:attrName>
                                        </p:attrNameLst>
                                      </p:cBhvr>
                                      <p:to>
                                        <p:strVal val="visible"/>
                                      </p:to>
                                    </p:set>
                                    <p:animEffect transition="in" filter="fade">
                                      <p:cBhvr>
                                        <p:cTn id="81" dur="1000"/>
                                        <p:tgtEl>
                                          <p:spTgt spid="3">
                                            <p:txEl>
                                              <p:pRg st="16" end="16"/>
                                            </p:txEl>
                                          </p:spTgt>
                                        </p:tgtEl>
                                      </p:cBhvr>
                                    </p:animEffect>
                                    <p:anim calcmode="lin" valueType="num">
                                      <p:cBhvr>
                                        <p:cTn id="82"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83"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3">
                                            <p:txEl>
                                              <p:pRg st="17" end="17"/>
                                            </p:txEl>
                                          </p:spTgt>
                                        </p:tgtEl>
                                        <p:attrNameLst>
                                          <p:attrName>style.visibility</p:attrName>
                                        </p:attrNameLst>
                                      </p:cBhvr>
                                      <p:to>
                                        <p:strVal val="visible"/>
                                      </p:to>
                                    </p:set>
                                    <p:animEffect transition="in" filter="fade">
                                      <p:cBhvr>
                                        <p:cTn id="86" dur="1000"/>
                                        <p:tgtEl>
                                          <p:spTgt spid="3">
                                            <p:txEl>
                                              <p:pRg st="17" end="17"/>
                                            </p:txEl>
                                          </p:spTgt>
                                        </p:tgtEl>
                                      </p:cBhvr>
                                    </p:animEffect>
                                    <p:anim calcmode="lin" valueType="num">
                                      <p:cBhvr>
                                        <p:cTn id="87"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88"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3">
                                            <p:txEl>
                                              <p:pRg st="18" end="18"/>
                                            </p:txEl>
                                          </p:spTgt>
                                        </p:tgtEl>
                                        <p:attrNameLst>
                                          <p:attrName>style.visibility</p:attrName>
                                        </p:attrNameLst>
                                      </p:cBhvr>
                                      <p:to>
                                        <p:strVal val="visible"/>
                                      </p:to>
                                    </p:set>
                                    <p:animEffect transition="in" filter="fade">
                                      <p:cBhvr>
                                        <p:cTn id="91" dur="1000"/>
                                        <p:tgtEl>
                                          <p:spTgt spid="3">
                                            <p:txEl>
                                              <p:pRg st="18" end="18"/>
                                            </p:txEl>
                                          </p:spTgt>
                                        </p:tgtEl>
                                      </p:cBhvr>
                                    </p:animEffect>
                                    <p:anim calcmode="lin" valueType="num">
                                      <p:cBhvr>
                                        <p:cTn id="92"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93"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3">
                                            <p:txEl>
                                              <p:pRg st="19" end="19"/>
                                            </p:txEl>
                                          </p:spTgt>
                                        </p:tgtEl>
                                        <p:attrNameLst>
                                          <p:attrName>style.visibility</p:attrName>
                                        </p:attrNameLst>
                                      </p:cBhvr>
                                      <p:to>
                                        <p:strVal val="visible"/>
                                      </p:to>
                                    </p:set>
                                    <p:animEffect transition="in" filter="fade">
                                      <p:cBhvr>
                                        <p:cTn id="96" dur="1000"/>
                                        <p:tgtEl>
                                          <p:spTgt spid="3">
                                            <p:txEl>
                                              <p:pRg st="19" end="19"/>
                                            </p:txEl>
                                          </p:spTgt>
                                        </p:tgtEl>
                                      </p:cBhvr>
                                    </p:animEffect>
                                    <p:anim calcmode="lin" valueType="num">
                                      <p:cBhvr>
                                        <p:cTn id="97"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98"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3">
                                            <p:txEl>
                                              <p:pRg st="20" end="20"/>
                                            </p:txEl>
                                          </p:spTgt>
                                        </p:tgtEl>
                                        <p:attrNameLst>
                                          <p:attrName>style.visibility</p:attrName>
                                        </p:attrNameLst>
                                      </p:cBhvr>
                                      <p:to>
                                        <p:strVal val="visible"/>
                                      </p:to>
                                    </p:set>
                                    <p:animEffect transition="in" filter="fade">
                                      <p:cBhvr>
                                        <p:cTn id="101" dur="1000"/>
                                        <p:tgtEl>
                                          <p:spTgt spid="3">
                                            <p:txEl>
                                              <p:pRg st="20" end="20"/>
                                            </p:txEl>
                                          </p:spTgt>
                                        </p:tgtEl>
                                      </p:cBhvr>
                                    </p:animEffect>
                                    <p:anim calcmode="lin" valueType="num">
                                      <p:cBhvr>
                                        <p:cTn id="102"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03" dur="1000" fill="hold"/>
                                        <p:tgtEl>
                                          <p:spTgt spid="3">
                                            <p:txEl>
                                              <p:pRg st="20" end="2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F9AA16-9BC3-CB5A-2197-5C1527EF67CE}"/>
              </a:ext>
            </a:extLst>
          </p:cNvPr>
          <p:cNvSpPr txBox="1"/>
          <p:nvPr/>
        </p:nvSpPr>
        <p:spPr>
          <a:xfrm>
            <a:off x="1270000" y="58846"/>
            <a:ext cx="9652000" cy="6740307"/>
          </a:xfrm>
          <a:prstGeom prst="rect">
            <a:avLst/>
          </a:prstGeom>
          <a:noFill/>
        </p:spPr>
        <p:txBody>
          <a:bodyPr wrap="square">
            <a:spAutoFit/>
          </a:bodyPr>
          <a:lstStyle/>
          <a:p>
            <a:r>
              <a:rPr lang="en-GB" dirty="0">
                <a:highlight>
                  <a:srgbClr val="00FFFF"/>
                </a:highlight>
              </a:rPr>
              <a:t>if a school has limited capacity for admission in grade R, preference</a:t>
            </a:r>
          </a:p>
          <a:p>
            <a:r>
              <a:rPr lang="en-GB" dirty="0">
                <a:highlight>
                  <a:srgbClr val="00FFFF"/>
                </a:highlight>
              </a:rPr>
              <a:t>must be given to learners who are subject to compulsory</a:t>
            </a:r>
          </a:p>
          <a:p>
            <a:r>
              <a:rPr lang="en-GB" dirty="0">
                <a:highlight>
                  <a:srgbClr val="00FFFF"/>
                </a:highlight>
              </a:rPr>
              <a:t>attendance</a:t>
            </a:r>
            <a:r>
              <a:rPr lang="en-GB" dirty="0"/>
              <a:t>.’’;</a:t>
            </a:r>
          </a:p>
          <a:p>
            <a:r>
              <a:rPr lang="en-GB" dirty="0"/>
              <a:t>(d) by the substitution for subsection (5) of the following subsection:</a:t>
            </a:r>
          </a:p>
          <a:p>
            <a:r>
              <a:rPr lang="en-GB" dirty="0"/>
              <a:t>‘‘(5) Subject to this Act and any applicable provincial law, </a:t>
            </a:r>
            <a:r>
              <a:rPr lang="en-GB" dirty="0">
                <a:highlight>
                  <a:srgbClr val="FFFF00"/>
                </a:highlight>
              </a:rPr>
              <a:t>the</a:t>
            </a:r>
          </a:p>
          <a:p>
            <a:r>
              <a:rPr lang="en-GB" dirty="0">
                <a:highlight>
                  <a:srgbClr val="FFFF00"/>
                </a:highlight>
              </a:rPr>
              <a:t>admission policy of a public school is determined by the governing body</a:t>
            </a:r>
          </a:p>
          <a:p>
            <a:r>
              <a:rPr lang="en-GB" dirty="0">
                <a:highlight>
                  <a:srgbClr val="FFFF00"/>
                </a:highlight>
              </a:rPr>
              <a:t>of such school in line with the Constitution and relevant legislation:</a:t>
            </a:r>
          </a:p>
          <a:p>
            <a:r>
              <a:rPr lang="en-GB" dirty="0">
                <a:highlight>
                  <a:srgbClr val="FFFF00"/>
                </a:highlight>
              </a:rPr>
              <a:t>Provided that—</a:t>
            </a:r>
          </a:p>
          <a:p>
            <a:r>
              <a:rPr lang="en-GB" dirty="0">
                <a:highlight>
                  <a:srgbClr val="FFFF00"/>
                </a:highlight>
              </a:rPr>
              <a:t>(a) the governing body, when considering the admission policy or any</a:t>
            </a:r>
          </a:p>
          <a:p>
            <a:r>
              <a:rPr lang="en-GB" dirty="0">
                <a:highlight>
                  <a:srgbClr val="FFFF00"/>
                </a:highlight>
              </a:rPr>
              <a:t>amendment thereof for approval, must be satisfied that the policy or</a:t>
            </a:r>
          </a:p>
          <a:p>
            <a:r>
              <a:rPr lang="en-GB" dirty="0">
                <a:highlight>
                  <a:srgbClr val="FFFF00"/>
                </a:highlight>
              </a:rPr>
              <a:t>the amendment thereof takes into account the needs, in general, of</a:t>
            </a:r>
          </a:p>
          <a:p>
            <a:r>
              <a:rPr lang="en-GB" dirty="0">
                <a:highlight>
                  <a:srgbClr val="FFFF00"/>
                </a:highlight>
              </a:rPr>
              <a:t>the broader community in the education district in which the public</a:t>
            </a:r>
          </a:p>
          <a:p>
            <a:r>
              <a:rPr lang="en-GB" dirty="0">
                <a:highlight>
                  <a:srgbClr val="FFFF00"/>
                </a:highlight>
              </a:rPr>
              <a:t>school is situated, and must take into account factors including, but</a:t>
            </a:r>
          </a:p>
          <a:p>
            <a:r>
              <a:rPr lang="en-GB" dirty="0">
                <a:highlight>
                  <a:srgbClr val="FFFF00"/>
                </a:highlight>
              </a:rPr>
              <a:t>not limited to—</a:t>
            </a:r>
          </a:p>
          <a:p>
            <a:r>
              <a:rPr lang="en-GB" dirty="0">
                <a:highlight>
                  <a:srgbClr val="FFFF00"/>
                </a:highlight>
              </a:rPr>
              <a:t>(</a:t>
            </a:r>
            <a:r>
              <a:rPr lang="en-GB" dirty="0" err="1">
                <a:highlight>
                  <a:srgbClr val="FFFF00"/>
                </a:highlight>
              </a:rPr>
              <a:t>i</a:t>
            </a:r>
            <a:r>
              <a:rPr lang="en-GB" dirty="0">
                <a:highlight>
                  <a:srgbClr val="FFFF00"/>
                </a:highlight>
              </a:rPr>
              <a:t>) the best interests of the child, with emphasis on equality as</a:t>
            </a:r>
          </a:p>
          <a:p>
            <a:r>
              <a:rPr lang="en-GB" dirty="0">
                <a:highlight>
                  <a:srgbClr val="FFFF00"/>
                </a:highlight>
              </a:rPr>
              <a:t>provided for in section 9 of the Constitution, and equity;</a:t>
            </a:r>
          </a:p>
          <a:p>
            <a:r>
              <a:rPr lang="en-GB" dirty="0">
                <a:highlight>
                  <a:srgbClr val="FFFF00"/>
                </a:highlight>
              </a:rPr>
              <a:t>(ii) whether there are other schools in the community that are</a:t>
            </a:r>
          </a:p>
          <a:p>
            <a:r>
              <a:rPr lang="en-GB" dirty="0">
                <a:highlight>
                  <a:srgbClr val="FFFF00"/>
                </a:highlight>
              </a:rPr>
              <a:t>accessible to learners;</a:t>
            </a:r>
          </a:p>
          <a:p>
            <a:r>
              <a:rPr lang="en-GB" dirty="0">
                <a:highlight>
                  <a:srgbClr val="FFFF00"/>
                </a:highlight>
              </a:rPr>
              <a:t>(iii) the available resources of the school and the efficient and</a:t>
            </a:r>
          </a:p>
          <a:p>
            <a:r>
              <a:rPr lang="en-GB" dirty="0">
                <a:highlight>
                  <a:srgbClr val="FFFF00"/>
                </a:highlight>
              </a:rPr>
              <a:t>effective use of state resources; and</a:t>
            </a:r>
          </a:p>
          <a:p>
            <a:r>
              <a:rPr lang="en-GB" dirty="0">
                <a:highlight>
                  <a:srgbClr val="FFFF00"/>
                </a:highlight>
              </a:rPr>
              <a:t>(iv) the space available at the school for learners; and</a:t>
            </a:r>
          </a:p>
          <a:p>
            <a:r>
              <a:rPr lang="en-GB" dirty="0"/>
              <a:t>(b) the Head of Department, </a:t>
            </a:r>
            <a:r>
              <a:rPr lang="en-GB" dirty="0">
                <a:highlight>
                  <a:srgbClr val="FF00FF"/>
                </a:highlight>
              </a:rPr>
              <a:t>after consultation with the governing body</a:t>
            </a:r>
          </a:p>
          <a:p>
            <a:r>
              <a:rPr lang="en-GB" dirty="0">
                <a:highlight>
                  <a:srgbClr val="FF00FF"/>
                </a:highlight>
              </a:rPr>
              <a:t>of the school, has the final authority, subject to subsection (9), to</a:t>
            </a:r>
          </a:p>
          <a:p>
            <a:r>
              <a:rPr lang="en-GB" dirty="0">
                <a:highlight>
                  <a:srgbClr val="FF00FF"/>
                </a:highlight>
              </a:rPr>
              <a:t>admit a learner to a public school</a:t>
            </a:r>
            <a:r>
              <a:rPr lang="en-GB" dirty="0"/>
              <a:t>; and</a:t>
            </a:r>
          </a:p>
        </p:txBody>
      </p:sp>
    </p:spTree>
    <p:extLst>
      <p:ext uri="{BB962C8B-B14F-4D97-AF65-F5344CB8AC3E}">
        <p14:creationId xmlns:p14="http://schemas.microsoft.com/office/powerpoint/2010/main" val="1691166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additive="base">
                                        <p:cTn id="3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 calcmode="lin" valueType="num">
                                      <p:cBhvr additive="base">
                                        <p:cTn id="4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 calcmode="lin" valueType="num">
                                      <p:cBhvr additive="base">
                                        <p:cTn id="4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anim calcmode="lin" valueType="num">
                                      <p:cBhvr additive="base">
                                        <p:cTn id="51"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anim calcmode="lin" valueType="num">
                                      <p:cBhvr additive="base">
                                        <p:cTn id="5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anim calcmode="lin" valueType="num">
                                      <p:cBhvr additive="base">
                                        <p:cTn id="59"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anim calcmode="lin" valueType="num">
                                      <p:cBhvr additive="base">
                                        <p:cTn id="63"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anim calcmode="lin" valueType="num">
                                      <p:cBhvr additive="base">
                                        <p:cTn id="67"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anim calcmode="lin" valueType="num">
                                      <p:cBhvr additive="base">
                                        <p:cTn id="71"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anim calcmode="lin" valueType="num">
                                      <p:cBhvr additive="base">
                                        <p:cTn id="75"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anim calcmode="lin" valueType="num">
                                      <p:cBhvr additive="base">
                                        <p:cTn id="79"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anim calcmode="lin" valueType="num">
                                      <p:cBhvr additive="base">
                                        <p:cTn id="83"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3">
                                            <p:txEl>
                                              <p:pRg st="20" end="20"/>
                                            </p:txEl>
                                          </p:spTgt>
                                        </p:tgtEl>
                                        <p:attrNameLst>
                                          <p:attrName>style.visibility</p:attrName>
                                        </p:attrNameLst>
                                      </p:cBhvr>
                                      <p:to>
                                        <p:strVal val="visible"/>
                                      </p:to>
                                    </p:set>
                                    <p:anim calcmode="lin" valueType="num">
                                      <p:cBhvr additive="base">
                                        <p:cTn id="87"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3">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4" fill="hold" nodeType="clickEffect">
                                  <p:stCondLst>
                                    <p:cond delay="0"/>
                                  </p:stCondLst>
                                  <p:childTnLst>
                                    <p:set>
                                      <p:cBhvr>
                                        <p:cTn id="92" dur="1" fill="hold">
                                          <p:stCondLst>
                                            <p:cond delay="0"/>
                                          </p:stCondLst>
                                        </p:cTn>
                                        <p:tgtEl>
                                          <p:spTgt spid="3">
                                            <p:txEl>
                                              <p:pRg st="21" end="21"/>
                                            </p:txEl>
                                          </p:spTgt>
                                        </p:tgtEl>
                                        <p:attrNameLst>
                                          <p:attrName>style.visibility</p:attrName>
                                        </p:attrNameLst>
                                      </p:cBhvr>
                                      <p:to>
                                        <p:strVal val="visible"/>
                                      </p:to>
                                    </p:set>
                                    <p:anim calcmode="lin" valueType="num">
                                      <p:cBhvr additive="base">
                                        <p:cTn id="93"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3">
                                            <p:txEl>
                                              <p:pRg st="22" end="22"/>
                                            </p:txEl>
                                          </p:spTgt>
                                        </p:tgtEl>
                                        <p:attrNameLst>
                                          <p:attrName>style.visibility</p:attrName>
                                        </p:attrNameLst>
                                      </p:cBhvr>
                                      <p:to>
                                        <p:strVal val="visible"/>
                                      </p:to>
                                    </p:set>
                                    <p:anim calcmode="lin" valueType="num">
                                      <p:cBhvr additive="base">
                                        <p:cTn id="97"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3">
                                            <p:txEl>
                                              <p:pRg st="22" end="22"/>
                                            </p:txEl>
                                          </p:spTgt>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3">
                                            <p:txEl>
                                              <p:pRg st="23" end="23"/>
                                            </p:txEl>
                                          </p:spTgt>
                                        </p:tgtEl>
                                        <p:attrNameLst>
                                          <p:attrName>style.visibility</p:attrName>
                                        </p:attrNameLst>
                                      </p:cBhvr>
                                      <p:to>
                                        <p:strVal val="visible"/>
                                      </p:to>
                                    </p:set>
                                    <p:anim calcmode="lin" valueType="num">
                                      <p:cBhvr additive="base">
                                        <p:cTn id="101" dur="500" fill="hold"/>
                                        <p:tgtEl>
                                          <p:spTgt spid="3">
                                            <p:txEl>
                                              <p:pRg st="23" end="23"/>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3">
                                            <p:txEl>
                                              <p:pRg st="23" end="2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44867EB-F200-67B5-A40D-338571E481E9}"/>
              </a:ext>
            </a:extLst>
          </p:cNvPr>
          <p:cNvSpPr txBox="1"/>
          <p:nvPr/>
        </p:nvSpPr>
        <p:spPr>
          <a:xfrm>
            <a:off x="1219200" y="335845"/>
            <a:ext cx="10972800" cy="6186309"/>
          </a:xfrm>
          <a:prstGeom prst="rect">
            <a:avLst/>
          </a:prstGeom>
          <a:noFill/>
        </p:spPr>
        <p:txBody>
          <a:bodyPr wrap="square">
            <a:spAutoFit/>
          </a:bodyPr>
          <a:lstStyle/>
          <a:p>
            <a:r>
              <a:rPr lang="en-GB" dirty="0"/>
              <a:t>(c) the governing body </a:t>
            </a:r>
            <a:r>
              <a:rPr lang="en-GB" dirty="0">
                <a:highlight>
                  <a:srgbClr val="FFFF00"/>
                </a:highlight>
              </a:rPr>
              <a:t>must review the admission policy determined in</a:t>
            </a:r>
          </a:p>
          <a:p>
            <a:r>
              <a:rPr lang="en-GB" dirty="0">
                <a:highlight>
                  <a:srgbClr val="FFFF00"/>
                </a:highlight>
              </a:rPr>
              <a:t>terms of this section every three years or whenever the factors</a:t>
            </a:r>
          </a:p>
          <a:p>
            <a:r>
              <a:rPr lang="en-GB" dirty="0">
                <a:highlight>
                  <a:srgbClr val="FFFF00"/>
                </a:highlight>
              </a:rPr>
              <a:t>referred to in paragraph (a) have changed when circumstances so</a:t>
            </a:r>
          </a:p>
          <a:p>
            <a:r>
              <a:rPr lang="en-GB" dirty="0">
                <a:highlight>
                  <a:srgbClr val="FFFF00"/>
                </a:highlight>
              </a:rPr>
              <a:t>require, or at the request of the Head of Department</a:t>
            </a:r>
            <a:r>
              <a:rPr lang="en-GB" dirty="0"/>
              <a:t>.’’;</a:t>
            </a:r>
          </a:p>
          <a:p>
            <a:r>
              <a:rPr lang="en-GB" dirty="0"/>
              <a:t>(e) by the substitution for subsection (9) of the following subsection:</a:t>
            </a:r>
          </a:p>
          <a:p>
            <a:r>
              <a:rPr lang="en-GB" dirty="0"/>
              <a:t>‘‘(9</a:t>
            </a:r>
            <a:r>
              <a:rPr lang="en-GB" dirty="0">
                <a:highlight>
                  <a:srgbClr val="00FF00"/>
                </a:highlight>
              </a:rPr>
              <a:t>) Any learner or parent of a learner who has been refused</a:t>
            </a:r>
          </a:p>
          <a:p>
            <a:r>
              <a:rPr lang="en-GB" dirty="0">
                <a:highlight>
                  <a:srgbClr val="00FF00"/>
                </a:highlight>
              </a:rPr>
              <a:t>admission to a public school may appeal against the decision to the</a:t>
            </a:r>
          </a:p>
          <a:p>
            <a:r>
              <a:rPr lang="en-GB" dirty="0">
                <a:highlight>
                  <a:srgbClr val="00FF00"/>
                </a:highlight>
              </a:rPr>
              <a:t>Member of the Executive Council within 14 days of receiving the</a:t>
            </a:r>
          </a:p>
          <a:p>
            <a:r>
              <a:rPr lang="en-GB" dirty="0">
                <a:highlight>
                  <a:srgbClr val="00FF00"/>
                </a:highlight>
              </a:rPr>
              <a:t>notification of the refusal of admission to the public school</a:t>
            </a:r>
            <a:r>
              <a:rPr lang="en-GB" dirty="0"/>
              <a:t>.’’; and</a:t>
            </a:r>
          </a:p>
          <a:p>
            <a:r>
              <a:rPr lang="en-GB" dirty="0"/>
              <a:t>(f) by the addition of the following subsections:</a:t>
            </a:r>
          </a:p>
          <a:p>
            <a:r>
              <a:rPr lang="en-GB" dirty="0"/>
              <a:t>‘‘(10) If an appeal contemplated in subsection (9) has been received,</a:t>
            </a:r>
          </a:p>
          <a:p>
            <a:r>
              <a:rPr lang="en-GB" dirty="0"/>
              <a:t>the Member of the Executive Council </a:t>
            </a:r>
            <a:r>
              <a:rPr lang="en-GB" dirty="0">
                <a:highlight>
                  <a:srgbClr val="00FF00"/>
                </a:highlight>
              </a:rPr>
              <a:t>must, within 14 days after</a:t>
            </a:r>
          </a:p>
          <a:p>
            <a:r>
              <a:rPr lang="en-GB" dirty="0">
                <a:highlight>
                  <a:srgbClr val="00FF00"/>
                </a:highlight>
              </a:rPr>
              <a:t>receiving such an appeal, consider and decide on the matter and inform</a:t>
            </a:r>
          </a:p>
          <a:p>
            <a:r>
              <a:rPr lang="en-GB" dirty="0">
                <a:highlight>
                  <a:srgbClr val="00FF00"/>
                </a:highlight>
              </a:rPr>
              <a:t>the learner or the parent of the learner of the outcome of the appeal</a:t>
            </a:r>
            <a:r>
              <a:rPr lang="en-GB" dirty="0"/>
              <a:t>.</a:t>
            </a:r>
          </a:p>
          <a:p>
            <a:r>
              <a:rPr lang="en-GB" dirty="0"/>
              <a:t>(11) If the governing body </a:t>
            </a:r>
            <a:r>
              <a:rPr lang="en-GB" dirty="0">
                <a:highlight>
                  <a:srgbClr val="00FF00"/>
                </a:highlight>
              </a:rPr>
              <a:t>is not satisfied with the decision of the Head</a:t>
            </a:r>
          </a:p>
          <a:p>
            <a:r>
              <a:rPr lang="en-GB" dirty="0">
                <a:highlight>
                  <a:srgbClr val="00FF00"/>
                </a:highlight>
              </a:rPr>
              <a:t>of Department as contemplated in subsection (5)(b), the governing body</a:t>
            </a:r>
          </a:p>
          <a:p>
            <a:r>
              <a:rPr lang="en-GB" dirty="0">
                <a:highlight>
                  <a:srgbClr val="00FF00"/>
                </a:highlight>
              </a:rPr>
              <a:t>may appeal against the decision to the Member of the Executive Council</a:t>
            </a:r>
          </a:p>
          <a:p>
            <a:r>
              <a:rPr lang="en-GB" dirty="0">
                <a:highlight>
                  <a:srgbClr val="00FF00"/>
                </a:highlight>
              </a:rPr>
              <a:t>within 14 days after receiving the decision of the Head of Department</a:t>
            </a:r>
            <a:r>
              <a:rPr lang="en-GB" dirty="0"/>
              <a:t>.</a:t>
            </a:r>
          </a:p>
          <a:p>
            <a:r>
              <a:rPr lang="en-GB" dirty="0"/>
              <a:t>(12) If an appeal contemplated in subsection (11) </a:t>
            </a:r>
            <a:r>
              <a:rPr lang="en-GB" dirty="0">
                <a:highlight>
                  <a:srgbClr val="00FF00"/>
                </a:highlight>
              </a:rPr>
              <a:t>has been received,</a:t>
            </a:r>
          </a:p>
          <a:p>
            <a:r>
              <a:rPr lang="en-GB" dirty="0">
                <a:highlight>
                  <a:srgbClr val="00FF00"/>
                </a:highlight>
              </a:rPr>
              <a:t>the Member of the Executive Council must, within 14 days after</a:t>
            </a:r>
          </a:p>
          <a:p>
            <a:r>
              <a:rPr lang="en-GB" dirty="0">
                <a:highlight>
                  <a:srgbClr val="00FF00"/>
                </a:highlight>
              </a:rPr>
              <a:t>receiving such appeal, </a:t>
            </a:r>
            <a:r>
              <a:rPr lang="en-GB" u="sng" dirty="0">
                <a:highlight>
                  <a:srgbClr val="00FF00"/>
                </a:highlight>
              </a:rPr>
              <a:t>consider and decide on the matter and inform the</a:t>
            </a:r>
          </a:p>
          <a:p>
            <a:r>
              <a:rPr lang="en-GB" u="sng" dirty="0">
                <a:highlight>
                  <a:srgbClr val="00FF00"/>
                </a:highlight>
              </a:rPr>
              <a:t>governing body of the outcome of the appeal</a:t>
            </a:r>
            <a:r>
              <a:rPr lang="en-GB" dirty="0">
                <a:highlight>
                  <a:srgbClr val="00FF00"/>
                </a:highlight>
              </a:rPr>
              <a:t>.</a:t>
            </a:r>
          </a:p>
        </p:txBody>
      </p:sp>
    </p:spTree>
    <p:extLst>
      <p:ext uri="{BB962C8B-B14F-4D97-AF65-F5344CB8AC3E}">
        <p14:creationId xmlns:p14="http://schemas.microsoft.com/office/powerpoint/2010/main" val="1091757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 calcmode="lin" valueType="num">
                                      <p:cBhvr additive="base">
                                        <p:cTn id="3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 calcmode="lin" valueType="num">
                                      <p:cBhvr additive="base">
                                        <p:cTn id="3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 calcmode="lin" valueType="num">
                                      <p:cBhvr additive="base">
                                        <p:cTn id="3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 calcmode="lin" valueType="num">
                                      <p:cBhvr additive="base">
                                        <p:cTn id="4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 calcmode="lin" valueType="num">
                                      <p:cBhvr additive="base">
                                        <p:cTn id="4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anim calcmode="lin" valueType="num">
                                      <p:cBhvr additive="base">
                                        <p:cTn id="51"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anim calcmode="lin" valueType="num">
                                      <p:cBhvr additive="base">
                                        <p:cTn id="55"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anim calcmode="lin" valueType="num">
                                      <p:cBhvr additive="base">
                                        <p:cTn id="59"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anim calcmode="lin" valueType="num">
                                      <p:cBhvr additive="base">
                                        <p:cTn id="63"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3">
                                            <p:txEl>
                                              <p:pRg st="15" end="15"/>
                                            </p:txEl>
                                          </p:spTgt>
                                        </p:tgtEl>
                                        <p:attrNameLst>
                                          <p:attrName>style.visibility</p:attrName>
                                        </p:attrNameLst>
                                      </p:cBhvr>
                                      <p:to>
                                        <p:strVal val="visible"/>
                                      </p:to>
                                    </p:set>
                                    <p:anim calcmode="lin" valueType="num">
                                      <p:cBhvr additive="base">
                                        <p:cTn id="67"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3">
                                            <p:txEl>
                                              <p:pRg st="16" end="16"/>
                                            </p:txEl>
                                          </p:spTgt>
                                        </p:tgtEl>
                                        <p:attrNameLst>
                                          <p:attrName>style.visibility</p:attrName>
                                        </p:attrNameLst>
                                      </p:cBhvr>
                                      <p:to>
                                        <p:strVal val="visible"/>
                                      </p:to>
                                    </p:set>
                                    <p:anim calcmode="lin" valueType="num">
                                      <p:cBhvr additive="base">
                                        <p:cTn id="71"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3">
                                            <p:txEl>
                                              <p:pRg st="17" end="17"/>
                                            </p:txEl>
                                          </p:spTgt>
                                        </p:tgtEl>
                                        <p:attrNameLst>
                                          <p:attrName>style.visibility</p:attrName>
                                        </p:attrNameLst>
                                      </p:cBhvr>
                                      <p:to>
                                        <p:strVal val="visible"/>
                                      </p:to>
                                    </p:set>
                                    <p:anim calcmode="lin" valueType="num">
                                      <p:cBhvr additive="base">
                                        <p:cTn id="75"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3">
                                            <p:txEl>
                                              <p:pRg st="18" end="18"/>
                                            </p:txEl>
                                          </p:spTgt>
                                        </p:tgtEl>
                                        <p:attrNameLst>
                                          <p:attrName>style.visibility</p:attrName>
                                        </p:attrNameLst>
                                      </p:cBhvr>
                                      <p:to>
                                        <p:strVal val="visible"/>
                                      </p:to>
                                    </p:set>
                                    <p:anim calcmode="lin" valueType="num">
                                      <p:cBhvr additive="base">
                                        <p:cTn id="79"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3">
                                            <p:txEl>
                                              <p:pRg st="19" end="19"/>
                                            </p:txEl>
                                          </p:spTgt>
                                        </p:tgtEl>
                                        <p:attrNameLst>
                                          <p:attrName>style.visibility</p:attrName>
                                        </p:attrNameLst>
                                      </p:cBhvr>
                                      <p:to>
                                        <p:strVal val="visible"/>
                                      </p:to>
                                    </p:set>
                                    <p:anim calcmode="lin" valueType="num">
                                      <p:cBhvr additive="base">
                                        <p:cTn id="83"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3">
                                            <p:txEl>
                                              <p:pRg st="20" end="20"/>
                                            </p:txEl>
                                          </p:spTgt>
                                        </p:tgtEl>
                                        <p:attrNameLst>
                                          <p:attrName>style.visibility</p:attrName>
                                        </p:attrNameLst>
                                      </p:cBhvr>
                                      <p:to>
                                        <p:strVal val="visible"/>
                                      </p:to>
                                    </p:set>
                                    <p:anim calcmode="lin" valueType="num">
                                      <p:cBhvr additive="base">
                                        <p:cTn id="87"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3">
                                            <p:txEl>
                                              <p:pRg st="20" end="20"/>
                                            </p:txEl>
                                          </p:spTgt>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3">
                                            <p:txEl>
                                              <p:pRg st="21" end="21"/>
                                            </p:txEl>
                                          </p:spTgt>
                                        </p:tgtEl>
                                        <p:attrNameLst>
                                          <p:attrName>style.visibility</p:attrName>
                                        </p:attrNameLst>
                                      </p:cBhvr>
                                      <p:to>
                                        <p:strVal val="visible"/>
                                      </p:to>
                                    </p:set>
                                    <p:anim calcmode="lin" valueType="num">
                                      <p:cBhvr additive="base">
                                        <p:cTn id="91"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txEl>
                                              <p:pRg st="21" end="2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69D15F2-80A7-C6A5-C80A-12E4E4A0D317}"/>
              </a:ext>
            </a:extLst>
          </p:cNvPr>
          <p:cNvSpPr txBox="1"/>
          <p:nvPr/>
        </p:nvSpPr>
        <p:spPr>
          <a:xfrm>
            <a:off x="1076960" y="35898"/>
            <a:ext cx="10363200" cy="6463308"/>
          </a:xfrm>
          <a:prstGeom prst="rect">
            <a:avLst/>
          </a:prstGeom>
          <a:noFill/>
        </p:spPr>
        <p:txBody>
          <a:bodyPr wrap="square">
            <a:spAutoFit/>
          </a:bodyPr>
          <a:lstStyle/>
          <a:p>
            <a:r>
              <a:rPr lang="en-GB" dirty="0"/>
              <a:t>(13) While the Member of the Executive Council </a:t>
            </a:r>
            <a:r>
              <a:rPr lang="en-GB" dirty="0">
                <a:highlight>
                  <a:srgbClr val="00FF00"/>
                </a:highlight>
              </a:rPr>
              <a:t>considers the appeal,</a:t>
            </a:r>
          </a:p>
          <a:p>
            <a:r>
              <a:rPr lang="en-GB" dirty="0">
                <a:highlight>
                  <a:srgbClr val="00FF00"/>
                </a:highlight>
              </a:rPr>
              <a:t>the admission policy shall remain valid and applicable, and only the</a:t>
            </a:r>
          </a:p>
          <a:p>
            <a:r>
              <a:rPr lang="en-GB" dirty="0">
                <a:highlight>
                  <a:srgbClr val="00FF00"/>
                </a:highlight>
              </a:rPr>
              <a:t>provisions that are the subject of the appeal shall be suspended pending</a:t>
            </a:r>
          </a:p>
          <a:p>
            <a:r>
              <a:rPr lang="en-GB" dirty="0">
                <a:highlight>
                  <a:srgbClr val="00FF00"/>
                </a:highlight>
              </a:rPr>
              <a:t>the finalisation of the appeal process</a:t>
            </a:r>
            <a:r>
              <a:rPr lang="en-GB" dirty="0"/>
              <a:t>.’’</a:t>
            </a:r>
          </a:p>
          <a:p>
            <a:r>
              <a:rPr lang="en-GB" b="1" dirty="0"/>
              <a:t>Amendment of section 6 of Act 84 of 1996</a:t>
            </a:r>
          </a:p>
          <a:p>
            <a:r>
              <a:rPr lang="en-GB" b="1" dirty="0">
                <a:solidFill>
                  <a:srgbClr val="FF0000"/>
                </a:solidFill>
              </a:rPr>
              <a:t>5. </a:t>
            </a:r>
            <a:r>
              <a:rPr lang="en-GB" dirty="0"/>
              <a:t>Section 6 of the South African Schools Act, 1996, is hereby amended—</a:t>
            </a:r>
          </a:p>
          <a:p>
            <a:r>
              <a:rPr lang="en-GB" dirty="0"/>
              <a:t>(a) by the substitution for subsection (2) of the following subsection:</a:t>
            </a:r>
          </a:p>
          <a:p>
            <a:r>
              <a:rPr lang="en-GB" dirty="0"/>
              <a:t>‘‘(2) The governing body of a public school </a:t>
            </a:r>
            <a:r>
              <a:rPr lang="en-GB" dirty="0">
                <a:highlight>
                  <a:srgbClr val="FFFF00"/>
                </a:highlight>
              </a:rPr>
              <a:t>may, subject to subsection</a:t>
            </a:r>
          </a:p>
          <a:p>
            <a:r>
              <a:rPr lang="en-GB" dirty="0">
                <a:highlight>
                  <a:srgbClr val="FFFF00"/>
                </a:highlight>
              </a:rPr>
              <a:t>(7), determine the language policy of the school subject to the</a:t>
            </a:r>
          </a:p>
          <a:p>
            <a:r>
              <a:rPr lang="en-GB" dirty="0">
                <a:highlight>
                  <a:srgbClr val="FFFF00"/>
                </a:highlight>
              </a:rPr>
              <a:t>Constitution, this Act and any applicable provincial law: Provided that</a:t>
            </a:r>
          </a:p>
          <a:p>
            <a:r>
              <a:rPr lang="en-GB" dirty="0">
                <a:highlight>
                  <a:srgbClr val="FFFF00"/>
                </a:highlight>
              </a:rPr>
              <a:t>the language policy of a public school must be limited to one or more of</a:t>
            </a:r>
          </a:p>
          <a:p>
            <a:r>
              <a:rPr lang="en-GB" dirty="0">
                <a:highlight>
                  <a:srgbClr val="FFFF00"/>
                </a:highlight>
              </a:rPr>
              <a:t>the official languages of the Republic as provided in section 6(1) of the</a:t>
            </a:r>
          </a:p>
          <a:p>
            <a:r>
              <a:rPr lang="en-GB" dirty="0">
                <a:highlight>
                  <a:srgbClr val="FFFF00"/>
                </a:highlight>
              </a:rPr>
              <a:t>Constitution.’’;</a:t>
            </a:r>
          </a:p>
          <a:p>
            <a:r>
              <a:rPr lang="en-GB" dirty="0">
                <a:highlight>
                  <a:srgbClr val="FFFF00"/>
                </a:highlight>
              </a:rPr>
              <a:t>(b) by the substitution for subsection (4) of the following subsection:</a:t>
            </a:r>
          </a:p>
          <a:p>
            <a:r>
              <a:rPr lang="en-GB" dirty="0">
                <a:highlight>
                  <a:srgbClr val="FFFF00"/>
                </a:highlight>
              </a:rPr>
              <a:t>‘‘(4) [A recognised] South African Sign Language has the status of an</a:t>
            </a:r>
          </a:p>
          <a:p>
            <a:r>
              <a:rPr lang="en-GB" dirty="0">
                <a:highlight>
                  <a:srgbClr val="FFFF00"/>
                </a:highlight>
              </a:rPr>
              <a:t>official language for purposes of learning at a public school.’’; and</a:t>
            </a:r>
          </a:p>
          <a:p>
            <a:r>
              <a:rPr lang="en-GB" dirty="0">
                <a:highlight>
                  <a:srgbClr val="FFFF00"/>
                </a:highlight>
              </a:rPr>
              <a:t>(c) by the addition of the following subsections:</a:t>
            </a:r>
          </a:p>
          <a:p>
            <a:r>
              <a:rPr lang="en-GB" dirty="0">
                <a:highlight>
                  <a:srgbClr val="FFFF00"/>
                </a:highlight>
              </a:rPr>
              <a:t>‘‘(5) The governing body of a public school, when determining the</a:t>
            </a:r>
          </a:p>
          <a:p>
            <a:r>
              <a:rPr lang="en-GB" dirty="0">
                <a:highlight>
                  <a:srgbClr val="FFFF00"/>
                </a:highlight>
              </a:rPr>
              <a:t>language policy of the school or any amendment thereof, must be</a:t>
            </a:r>
          </a:p>
          <a:p>
            <a:r>
              <a:rPr lang="en-GB" dirty="0">
                <a:highlight>
                  <a:srgbClr val="FFFF00"/>
                </a:highlight>
              </a:rPr>
              <a:t>satisfied that the policy or the amendment thereof takes into account the</a:t>
            </a:r>
          </a:p>
          <a:p>
            <a:r>
              <a:rPr lang="en-GB" dirty="0">
                <a:highlight>
                  <a:srgbClr val="FFFF00"/>
                </a:highlight>
              </a:rPr>
              <a:t>language needs, in general, of the broader community in the education</a:t>
            </a:r>
          </a:p>
          <a:p>
            <a:r>
              <a:rPr lang="en-GB" dirty="0">
                <a:highlight>
                  <a:srgbClr val="FFFF00"/>
                </a:highlight>
              </a:rPr>
              <a:t>district in which the public school is situated, and must take into account</a:t>
            </a:r>
          </a:p>
          <a:p>
            <a:r>
              <a:rPr lang="en-GB" dirty="0">
                <a:highlight>
                  <a:srgbClr val="FFFF00"/>
                </a:highlight>
              </a:rPr>
              <a:t>factors including, but not limited to—</a:t>
            </a:r>
          </a:p>
        </p:txBody>
      </p:sp>
    </p:spTree>
    <p:extLst>
      <p:ext uri="{BB962C8B-B14F-4D97-AF65-F5344CB8AC3E}">
        <p14:creationId xmlns:p14="http://schemas.microsoft.com/office/powerpoint/2010/main" val="3609317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FF4EB1A-1093-F76D-D274-80DF219EE0C8}"/>
              </a:ext>
            </a:extLst>
          </p:cNvPr>
          <p:cNvSpPr txBox="1"/>
          <p:nvPr/>
        </p:nvSpPr>
        <p:spPr>
          <a:xfrm>
            <a:off x="1214120" y="0"/>
            <a:ext cx="9763760" cy="6740307"/>
          </a:xfrm>
          <a:prstGeom prst="rect">
            <a:avLst/>
          </a:prstGeom>
          <a:noFill/>
        </p:spPr>
        <p:txBody>
          <a:bodyPr wrap="square">
            <a:spAutoFit/>
          </a:bodyPr>
          <a:lstStyle/>
          <a:p>
            <a:r>
              <a:rPr lang="en-GB" dirty="0"/>
              <a:t>(a) </a:t>
            </a:r>
            <a:r>
              <a:rPr lang="en-GB" dirty="0">
                <a:highlight>
                  <a:srgbClr val="FFFF00"/>
                </a:highlight>
              </a:rPr>
              <a:t>the best interests of the child, with emphasis on equality as provided</a:t>
            </a:r>
          </a:p>
          <a:p>
            <a:r>
              <a:rPr lang="en-GB" dirty="0">
                <a:highlight>
                  <a:srgbClr val="FFFF00"/>
                </a:highlight>
              </a:rPr>
              <a:t>for in section 9 of the Constitution and equity;</a:t>
            </a:r>
          </a:p>
          <a:p>
            <a:r>
              <a:rPr lang="en-GB" dirty="0">
                <a:highlight>
                  <a:srgbClr val="FFFF00"/>
                </a:highlight>
              </a:rPr>
              <a:t>(b) section 6(2) of the Constitution;</a:t>
            </a:r>
          </a:p>
          <a:p>
            <a:r>
              <a:rPr lang="en-GB" dirty="0">
                <a:highlight>
                  <a:srgbClr val="FFFF00"/>
                </a:highlight>
              </a:rPr>
              <a:t>(c) section 29(2) of the Constitution;</a:t>
            </a:r>
          </a:p>
          <a:p>
            <a:r>
              <a:rPr lang="en-GB" dirty="0">
                <a:highlight>
                  <a:srgbClr val="FFFF00"/>
                </a:highlight>
              </a:rPr>
              <a:t>(d) the changing number of learners who speak the language of</a:t>
            </a:r>
          </a:p>
          <a:p>
            <a:r>
              <a:rPr lang="en-GB" dirty="0">
                <a:highlight>
                  <a:srgbClr val="FFFF00"/>
                </a:highlight>
              </a:rPr>
              <a:t>learning and teaching at the public school;</a:t>
            </a:r>
          </a:p>
          <a:p>
            <a:r>
              <a:rPr lang="en-GB" dirty="0">
                <a:highlight>
                  <a:srgbClr val="FFFF00"/>
                </a:highlight>
              </a:rPr>
              <a:t>(e) the need for effective use of classroom space and resources of the</a:t>
            </a:r>
          </a:p>
          <a:p>
            <a:r>
              <a:rPr lang="en-GB" dirty="0">
                <a:highlight>
                  <a:srgbClr val="FFFF00"/>
                </a:highlight>
              </a:rPr>
              <a:t>public school; and</a:t>
            </a:r>
          </a:p>
          <a:p>
            <a:r>
              <a:rPr lang="en-GB" dirty="0">
                <a:highlight>
                  <a:srgbClr val="FFFF00"/>
                </a:highlight>
              </a:rPr>
              <a:t>(f) the enrolment trends of the public school.</a:t>
            </a:r>
          </a:p>
          <a:p>
            <a:r>
              <a:rPr lang="en-GB" dirty="0">
                <a:highlight>
                  <a:srgbClr val="FFFF00"/>
                </a:highlight>
              </a:rPr>
              <a:t>(6) The governing body must review the language policy determined</a:t>
            </a:r>
          </a:p>
          <a:p>
            <a:r>
              <a:rPr lang="en-GB" dirty="0">
                <a:highlight>
                  <a:srgbClr val="FFFF00"/>
                </a:highlight>
              </a:rPr>
              <a:t>in terms of this section every three years or whenever the factors referred</a:t>
            </a:r>
          </a:p>
          <a:p>
            <a:r>
              <a:rPr lang="en-GB" dirty="0">
                <a:highlight>
                  <a:srgbClr val="FFFF00"/>
                </a:highlight>
              </a:rPr>
              <a:t>to in subsection (5) have changed, when circumstances so require, or at</a:t>
            </a:r>
          </a:p>
          <a:p>
            <a:r>
              <a:rPr lang="en-GB" dirty="0">
                <a:highlight>
                  <a:srgbClr val="FFFF00"/>
                </a:highlight>
              </a:rPr>
              <a:t>the request of the Head of Department.</a:t>
            </a:r>
          </a:p>
          <a:p>
            <a:r>
              <a:rPr lang="en-GB" dirty="0"/>
              <a:t>(7) Notwithstanding the provisions of subsection (2), the Head of</a:t>
            </a:r>
          </a:p>
          <a:p>
            <a:r>
              <a:rPr lang="en-GB" dirty="0"/>
              <a:t>Department may, where it is practicable to do so and subject to</a:t>
            </a:r>
          </a:p>
          <a:p>
            <a:r>
              <a:rPr lang="en-GB" dirty="0"/>
              <a:t>subsection (5), </a:t>
            </a:r>
            <a:r>
              <a:rPr lang="en-GB" u="sng" dirty="0">
                <a:highlight>
                  <a:srgbClr val="00FF00"/>
                </a:highlight>
              </a:rPr>
              <a:t>direct a public school to adopt more than one language of</a:t>
            </a:r>
          </a:p>
          <a:p>
            <a:r>
              <a:rPr lang="en-GB" u="sng" dirty="0">
                <a:highlight>
                  <a:srgbClr val="00FF00"/>
                </a:highlight>
              </a:rPr>
              <a:t>instruction.</a:t>
            </a:r>
          </a:p>
          <a:p>
            <a:r>
              <a:rPr lang="en-GB" dirty="0">
                <a:highlight>
                  <a:srgbClr val="00FF00"/>
                </a:highlight>
              </a:rPr>
              <a:t>(8) The Head of Department, in determining whether it is practicable</a:t>
            </a:r>
          </a:p>
          <a:p>
            <a:r>
              <a:rPr lang="en-GB" dirty="0">
                <a:highlight>
                  <a:srgbClr val="00FF00"/>
                </a:highlight>
              </a:rPr>
              <a:t>for a public school to have more than one language of instruction, </a:t>
            </a:r>
            <a:r>
              <a:rPr lang="en-GB" u="sng" dirty="0">
                <a:highlight>
                  <a:srgbClr val="00FF00"/>
                </a:highlight>
              </a:rPr>
              <a:t>must</a:t>
            </a:r>
          </a:p>
          <a:p>
            <a:r>
              <a:rPr lang="en-GB" u="sng" dirty="0">
                <a:highlight>
                  <a:srgbClr val="00FF00"/>
                </a:highlight>
              </a:rPr>
              <a:t>take into account factors including, but not limited to—</a:t>
            </a:r>
          </a:p>
          <a:p>
            <a:r>
              <a:rPr lang="en-GB" u="sng" dirty="0">
                <a:highlight>
                  <a:srgbClr val="00FF00"/>
                </a:highlight>
              </a:rPr>
              <a:t>(a) the best interests of the child, with emphasis on equality as provided</a:t>
            </a:r>
          </a:p>
          <a:p>
            <a:r>
              <a:rPr lang="en-GB" u="sng" dirty="0">
                <a:highlight>
                  <a:srgbClr val="00FF00"/>
                </a:highlight>
              </a:rPr>
              <a:t>for in section 9 of the Constitution and equity;</a:t>
            </a:r>
          </a:p>
          <a:p>
            <a:r>
              <a:rPr lang="en-GB" u="sng" dirty="0">
                <a:highlight>
                  <a:srgbClr val="00FF00"/>
                </a:highlight>
              </a:rPr>
              <a:t>(b) the changing number of learners who speak the language of</a:t>
            </a:r>
          </a:p>
          <a:p>
            <a:r>
              <a:rPr lang="en-GB" u="sng" dirty="0">
                <a:highlight>
                  <a:srgbClr val="00FF00"/>
                </a:highlight>
              </a:rPr>
              <a:t>learning and teaching at the public school;</a:t>
            </a:r>
          </a:p>
        </p:txBody>
      </p:sp>
    </p:spTree>
    <p:extLst>
      <p:ext uri="{BB962C8B-B14F-4D97-AF65-F5344CB8AC3E}">
        <p14:creationId xmlns:p14="http://schemas.microsoft.com/office/powerpoint/2010/main" val="6780036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BA32C9-414D-9BD8-77E7-979D15821758}"/>
              </a:ext>
            </a:extLst>
          </p:cNvPr>
          <p:cNvSpPr txBox="1"/>
          <p:nvPr/>
        </p:nvSpPr>
        <p:spPr>
          <a:xfrm>
            <a:off x="1087120" y="0"/>
            <a:ext cx="10017760" cy="6186309"/>
          </a:xfrm>
          <a:prstGeom prst="rect">
            <a:avLst/>
          </a:prstGeom>
          <a:noFill/>
        </p:spPr>
        <p:txBody>
          <a:bodyPr wrap="square">
            <a:spAutoFit/>
          </a:bodyPr>
          <a:lstStyle/>
          <a:p>
            <a:r>
              <a:rPr lang="en-GB" dirty="0"/>
              <a:t>(c) </a:t>
            </a:r>
            <a:r>
              <a:rPr lang="en-GB" u="sng" dirty="0">
                <a:highlight>
                  <a:srgbClr val="00FF00"/>
                </a:highlight>
              </a:rPr>
              <a:t>the need for effective use of classroom space and resources of the</a:t>
            </a:r>
          </a:p>
          <a:p>
            <a:r>
              <a:rPr lang="en-GB" u="sng" dirty="0">
                <a:highlight>
                  <a:srgbClr val="00FF00"/>
                </a:highlight>
              </a:rPr>
              <a:t>public school; and</a:t>
            </a:r>
          </a:p>
          <a:p>
            <a:r>
              <a:rPr lang="en-GB" u="sng" dirty="0">
                <a:highlight>
                  <a:srgbClr val="00FF00"/>
                </a:highlight>
              </a:rPr>
              <a:t>(d) the language needs, in general, of the broader community in the</a:t>
            </a:r>
          </a:p>
          <a:p>
            <a:r>
              <a:rPr lang="en-GB" u="sng" dirty="0">
                <a:highlight>
                  <a:srgbClr val="00FF00"/>
                </a:highlight>
              </a:rPr>
              <a:t>education district in which the public school is situated.</a:t>
            </a:r>
          </a:p>
          <a:p>
            <a:r>
              <a:rPr lang="en-GB" dirty="0"/>
              <a:t>(9) The Head of Department may not act in terms of subsection (7)</a:t>
            </a:r>
          </a:p>
          <a:p>
            <a:r>
              <a:rPr lang="en-GB" dirty="0">
                <a:highlight>
                  <a:srgbClr val="FFFF00"/>
                </a:highlight>
              </a:rPr>
              <a:t>unless he or she has—</a:t>
            </a:r>
          </a:p>
          <a:p>
            <a:r>
              <a:rPr lang="en-GB" dirty="0">
                <a:highlight>
                  <a:srgbClr val="FFFF00"/>
                </a:highlight>
              </a:rPr>
              <a:t>(a</a:t>
            </a:r>
            <a:r>
              <a:rPr lang="en-GB" u="sng" dirty="0">
                <a:highlight>
                  <a:srgbClr val="FFFF00"/>
                </a:highlight>
              </a:rPr>
              <a:t>) in writing, informed the school and the governing body of his or her</a:t>
            </a:r>
          </a:p>
          <a:p>
            <a:r>
              <a:rPr lang="en-GB" u="sng" dirty="0">
                <a:highlight>
                  <a:srgbClr val="FFFF00"/>
                </a:highlight>
              </a:rPr>
              <a:t>intention to act</a:t>
            </a:r>
            <a:r>
              <a:rPr lang="en-GB" dirty="0">
                <a:highlight>
                  <a:srgbClr val="FFFF00"/>
                </a:highlight>
              </a:rPr>
              <a:t> as contemplated in subsection (7) and his or her</a:t>
            </a:r>
          </a:p>
          <a:p>
            <a:r>
              <a:rPr lang="en-GB" dirty="0">
                <a:highlight>
                  <a:srgbClr val="FFFF00"/>
                </a:highlight>
              </a:rPr>
              <a:t>reasons therefor;</a:t>
            </a:r>
          </a:p>
          <a:p>
            <a:r>
              <a:rPr lang="en-GB" dirty="0">
                <a:highlight>
                  <a:srgbClr val="FFFF00"/>
                </a:highlight>
              </a:rPr>
              <a:t>(b) </a:t>
            </a:r>
            <a:r>
              <a:rPr lang="en-GB" u="sng" dirty="0">
                <a:highlight>
                  <a:srgbClr val="FFFF00"/>
                </a:highlight>
              </a:rPr>
              <a:t>notified the parents associated with the school, and the community</a:t>
            </a:r>
          </a:p>
          <a:p>
            <a:r>
              <a:rPr lang="en-GB" u="sng" dirty="0">
                <a:highlight>
                  <a:srgbClr val="FFFF00"/>
                </a:highlight>
              </a:rPr>
              <a:t>in which the school is situated, of his or her intention </a:t>
            </a:r>
            <a:r>
              <a:rPr lang="en-GB" dirty="0">
                <a:highlight>
                  <a:srgbClr val="FFFF00"/>
                </a:highlight>
              </a:rPr>
              <a:t>so to act and</a:t>
            </a:r>
          </a:p>
          <a:p>
            <a:r>
              <a:rPr lang="en-GB" dirty="0">
                <a:highlight>
                  <a:srgbClr val="FFFF00"/>
                </a:highlight>
              </a:rPr>
              <a:t>the reasons therefor—</a:t>
            </a:r>
          </a:p>
          <a:p>
            <a:r>
              <a:rPr lang="en-GB" dirty="0">
                <a:highlight>
                  <a:srgbClr val="FFFF00"/>
                </a:highlight>
              </a:rPr>
              <a:t>(</a:t>
            </a:r>
            <a:r>
              <a:rPr lang="en-GB" dirty="0" err="1">
                <a:highlight>
                  <a:srgbClr val="FFFF00"/>
                </a:highlight>
              </a:rPr>
              <a:t>i</a:t>
            </a:r>
            <a:r>
              <a:rPr lang="en-GB" dirty="0">
                <a:highlight>
                  <a:srgbClr val="FFFF00"/>
                </a:highlight>
              </a:rPr>
              <a:t>) </a:t>
            </a:r>
            <a:r>
              <a:rPr lang="en-GB" u="sng" dirty="0">
                <a:highlight>
                  <a:srgbClr val="FFFF00"/>
                </a:highlight>
              </a:rPr>
              <a:t>by means of a notice in at least one newspaper circulating in</a:t>
            </a:r>
          </a:p>
          <a:p>
            <a:r>
              <a:rPr lang="en-GB" u="sng" dirty="0">
                <a:highlight>
                  <a:srgbClr val="FFFF00"/>
                </a:highlight>
              </a:rPr>
              <a:t>the area where the school is situated</a:t>
            </a:r>
            <a:r>
              <a:rPr lang="en-GB" dirty="0">
                <a:highlight>
                  <a:srgbClr val="FFFF00"/>
                </a:highlight>
              </a:rPr>
              <a:t>, if any newspapers</a:t>
            </a:r>
          </a:p>
          <a:p>
            <a:r>
              <a:rPr lang="en-GB" dirty="0">
                <a:highlight>
                  <a:srgbClr val="FFFF00"/>
                </a:highlight>
              </a:rPr>
              <a:t>circulate in that area;</a:t>
            </a:r>
          </a:p>
          <a:p>
            <a:r>
              <a:rPr lang="en-GB" dirty="0">
                <a:highlight>
                  <a:srgbClr val="FFFF00"/>
                </a:highlight>
              </a:rPr>
              <a:t>(ii) by </a:t>
            </a:r>
            <a:r>
              <a:rPr lang="en-GB" u="sng" dirty="0">
                <a:highlight>
                  <a:srgbClr val="FFFF00"/>
                </a:highlight>
              </a:rPr>
              <a:t>causing the principal of the school to</a:t>
            </a:r>
            <a:r>
              <a:rPr lang="en-GB" dirty="0">
                <a:highlight>
                  <a:srgbClr val="FFFF00"/>
                </a:highlight>
              </a:rPr>
              <a:t>—</a:t>
            </a:r>
          </a:p>
          <a:p>
            <a:r>
              <a:rPr lang="en-GB" dirty="0">
                <a:highlight>
                  <a:srgbClr val="FFFF00"/>
                </a:highlight>
              </a:rPr>
              <a:t>(aa) </a:t>
            </a:r>
            <a:r>
              <a:rPr lang="en-GB" u="sng" dirty="0">
                <a:highlight>
                  <a:srgbClr val="FFFF00"/>
                </a:highlight>
              </a:rPr>
              <a:t>hand to every learner a notice </a:t>
            </a:r>
            <a:r>
              <a:rPr lang="en-GB" dirty="0">
                <a:highlight>
                  <a:srgbClr val="FFFF00"/>
                </a:highlight>
              </a:rPr>
              <a:t>containing the relevant</a:t>
            </a:r>
          </a:p>
          <a:p>
            <a:r>
              <a:rPr lang="en-GB" dirty="0">
                <a:highlight>
                  <a:srgbClr val="FFFF00"/>
                </a:highlight>
              </a:rPr>
              <a:t>information; and</a:t>
            </a:r>
          </a:p>
          <a:p>
            <a:r>
              <a:rPr lang="en-GB" dirty="0">
                <a:highlight>
                  <a:srgbClr val="FFFF00"/>
                </a:highlight>
              </a:rPr>
              <a:t>(bb) </a:t>
            </a:r>
            <a:r>
              <a:rPr lang="en-GB" u="sng" dirty="0">
                <a:highlight>
                  <a:srgbClr val="FFFF00"/>
                </a:highlight>
              </a:rPr>
              <a:t>instruct the learners to hand the notice to their parents</a:t>
            </a:r>
            <a:r>
              <a:rPr lang="en-GB" dirty="0">
                <a:highlight>
                  <a:srgbClr val="FFFF00"/>
                </a:highlight>
              </a:rPr>
              <a:t>;</a:t>
            </a:r>
          </a:p>
          <a:p>
            <a:r>
              <a:rPr lang="en-GB" dirty="0">
                <a:highlight>
                  <a:srgbClr val="FFFF00"/>
                </a:highlight>
              </a:rPr>
              <a:t>and</a:t>
            </a:r>
          </a:p>
          <a:p>
            <a:r>
              <a:rPr lang="en-GB" dirty="0">
                <a:highlight>
                  <a:srgbClr val="FFFF00"/>
                </a:highlight>
              </a:rPr>
              <a:t>(iii) </a:t>
            </a:r>
            <a:r>
              <a:rPr lang="en-GB" u="sng" dirty="0">
                <a:highlight>
                  <a:srgbClr val="FFFF00"/>
                </a:highlight>
              </a:rPr>
              <a:t>by means of any other acceptable form of communication </a:t>
            </a:r>
            <a:r>
              <a:rPr lang="en-GB" dirty="0">
                <a:highlight>
                  <a:srgbClr val="FFFF00"/>
                </a:highlight>
              </a:rPr>
              <a:t>that</a:t>
            </a:r>
          </a:p>
          <a:p>
            <a:r>
              <a:rPr lang="en-GB" dirty="0">
                <a:highlight>
                  <a:srgbClr val="FFFF00"/>
                </a:highlight>
              </a:rPr>
              <a:t>will ensure that the information is spread as widely as possible;</a:t>
            </a:r>
          </a:p>
        </p:txBody>
      </p:sp>
    </p:spTree>
    <p:extLst>
      <p:ext uri="{BB962C8B-B14F-4D97-AF65-F5344CB8AC3E}">
        <p14:creationId xmlns:p14="http://schemas.microsoft.com/office/powerpoint/2010/main" val="625417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3CDD31B-7D7D-879F-5CC1-884BD04851D8}"/>
              </a:ext>
            </a:extLst>
          </p:cNvPr>
          <p:cNvSpPr txBox="1"/>
          <p:nvPr/>
        </p:nvSpPr>
        <p:spPr>
          <a:xfrm>
            <a:off x="1188720" y="167978"/>
            <a:ext cx="9652000" cy="6186309"/>
          </a:xfrm>
          <a:prstGeom prst="rect">
            <a:avLst/>
          </a:prstGeom>
          <a:noFill/>
        </p:spPr>
        <p:txBody>
          <a:bodyPr wrap="square">
            <a:spAutoFit/>
          </a:bodyPr>
          <a:lstStyle/>
          <a:p>
            <a:r>
              <a:rPr lang="en-GB" dirty="0"/>
              <a:t>(</a:t>
            </a:r>
            <a:r>
              <a:rPr lang="en-GB" dirty="0">
                <a:highlight>
                  <a:srgbClr val="FFFF00"/>
                </a:highlight>
              </a:rPr>
              <a:t>c) granted the school, the governing body, the parents associated with</a:t>
            </a:r>
          </a:p>
          <a:p>
            <a:r>
              <a:rPr lang="en-GB" dirty="0">
                <a:highlight>
                  <a:srgbClr val="FFFF00"/>
                </a:highlight>
              </a:rPr>
              <a:t>the school, and the community in which the school is situated, a</a:t>
            </a:r>
          </a:p>
          <a:p>
            <a:r>
              <a:rPr lang="en-GB" dirty="0">
                <a:highlight>
                  <a:srgbClr val="FFFF00"/>
                </a:highlight>
              </a:rPr>
              <a:t>reasonable opportunity to make representations to him or her in</a:t>
            </a:r>
          </a:p>
          <a:p>
            <a:r>
              <a:rPr lang="en-GB" dirty="0">
                <a:highlight>
                  <a:srgbClr val="FFFF00"/>
                </a:highlight>
              </a:rPr>
              <a:t>relation to such action;</a:t>
            </a:r>
          </a:p>
          <a:p>
            <a:r>
              <a:rPr lang="en-GB" dirty="0">
                <a:highlight>
                  <a:srgbClr val="FFFF00"/>
                </a:highlight>
              </a:rPr>
              <a:t>(d) conducted a public hearing, on reasonable notice, to enable the</a:t>
            </a:r>
          </a:p>
          <a:p>
            <a:r>
              <a:rPr lang="en-GB" dirty="0">
                <a:highlight>
                  <a:srgbClr val="FFFF00"/>
                </a:highlight>
              </a:rPr>
              <a:t>community to make representations to him or her in relation to such</a:t>
            </a:r>
          </a:p>
          <a:p>
            <a:r>
              <a:rPr lang="en-GB" dirty="0">
                <a:highlight>
                  <a:srgbClr val="FFFF00"/>
                </a:highlight>
              </a:rPr>
              <a:t>action; and</a:t>
            </a:r>
          </a:p>
          <a:p>
            <a:r>
              <a:rPr lang="en-GB" dirty="0">
                <a:highlight>
                  <a:srgbClr val="FFFF00"/>
                </a:highlight>
              </a:rPr>
              <a:t>(e) given due consideration to any such representations received.</a:t>
            </a:r>
          </a:p>
          <a:p>
            <a:r>
              <a:rPr lang="en-GB" dirty="0"/>
              <a:t>(10) The Head of Department must—</a:t>
            </a:r>
          </a:p>
          <a:p>
            <a:r>
              <a:rPr lang="en-GB" dirty="0"/>
              <a:t>(a) </a:t>
            </a:r>
            <a:r>
              <a:rPr lang="en-GB" dirty="0">
                <a:highlight>
                  <a:srgbClr val="FFFF00"/>
                </a:highlight>
              </a:rPr>
              <a:t>inform the school and the governing body of his or her decision</a:t>
            </a:r>
          </a:p>
          <a:p>
            <a:r>
              <a:rPr lang="en-GB" dirty="0">
                <a:highlight>
                  <a:srgbClr val="FFFF00"/>
                </a:highlight>
              </a:rPr>
              <a:t>contemplated in subsection (7) and his or her reasons therefor; and</a:t>
            </a:r>
          </a:p>
          <a:p>
            <a:r>
              <a:rPr lang="en-GB" dirty="0">
                <a:highlight>
                  <a:srgbClr val="FFFF00"/>
                </a:highlight>
              </a:rPr>
              <a:t>(b) by means of the methods listed in subsection (9)(b), notify the</a:t>
            </a:r>
          </a:p>
          <a:p>
            <a:r>
              <a:rPr lang="en-GB" dirty="0">
                <a:highlight>
                  <a:srgbClr val="FFFF00"/>
                </a:highlight>
              </a:rPr>
              <a:t>parents associated with the schools, and the communities in which</a:t>
            </a:r>
          </a:p>
          <a:p>
            <a:r>
              <a:rPr lang="en-GB" dirty="0">
                <a:highlight>
                  <a:srgbClr val="FFFF00"/>
                </a:highlight>
              </a:rPr>
              <a:t>the schools are situated, of the decision.</a:t>
            </a:r>
          </a:p>
          <a:p>
            <a:r>
              <a:rPr lang="en-GB" dirty="0">
                <a:highlight>
                  <a:srgbClr val="FFFF00"/>
                </a:highlight>
              </a:rPr>
              <a:t>(11) If the Head of Department acts in terms of subsection (7</a:t>
            </a:r>
            <a:r>
              <a:rPr lang="en-GB" u="sng" dirty="0">
                <a:highlight>
                  <a:srgbClr val="FFFF00"/>
                </a:highlight>
              </a:rPr>
              <a:t>), he or</a:t>
            </a:r>
          </a:p>
          <a:p>
            <a:r>
              <a:rPr lang="en-GB" u="sng" dirty="0">
                <a:highlight>
                  <a:srgbClr val="FFFF00"/>
                </a:highlight>
              </a:rPr>
              <a:t>she must, before his or her directive is implemented, take all necessary</a:t>
            </a:r>
          </a:p>
          <a:p>
            <a:r>
              <a:rPr lang="en-GB" u="sng" dirty="0">
                <a:highlight>
                  <a:srgbClr val="FFFF00"/>
                </a:highlight>
              </a:rPr>
              <a:t>steps to ensure that the public school concerned receives the necessary</a:t>
            </a:r>
          </a:p>
          <a:p>
            <a:r>
              <a:rPr lang="en-GB" u="sng" dirty="0">
                <a:highlight>
                  <a:srgbClr val="FFFF00"/>
                </a:highlight>
              </a:rPr>
              <a:t>resources</a:t>
            </a:r>
            <a:r>
              <a:rPr lang="en-GB" dirty="0">
                <a:highlight>
                  <a:srgbClr val="FFFF00"/>
                </a:highlight>
              </a:rPr>
              <a:t>, including, but not limited to—</a:t>
            </a:r>
          </a:p>
          <a:p>
            <a:r>
              <a:rPr lang="en-GB" dirty="0">
                <a:highlight>
                  <a:srgbClr val="FFFF00"/>
                </a:highlight>
              </a:rPr>
              <a:t>(a) educators; and</a:t>
            </a:r>
          </a:p>
          <a:p>
            <a:r>
              <a:rPr lang="en-GB" dirty="0">
                <a:highlight>
                  <a:srgbClr val="FFFF00"/>
                </a:highlight>
              </a:rPr>
              <a:t>(b) learning and teaching support material,</a:t>
            </a:r>
          </a:p>
          <a:p>
            <a:r>
              <a:rPr lang="en-GB" dirty="0">
                <a:highlight>
                  <a:srgbClr val="FFFF00"/>
                </a:highlight>
              </a:rPr>
              <a:t>to enable that public school to provide adequate tuition in the additional</a:t>
            </a:r>
          </a:p>
          <a:p>
            <a:r>
              <a:rPr lang="en-GB" dirty="0">
                <a:highlight>
                  <a:srgbClr val="FFFF00"/>
                </a:highlight>
              </a:rPr>
              <a:t>language or languages of instruction.</a:t>
            </a:r>
          </a:p>
        </p:txBody>
      </p:sp>
    </p:spTree>
    <p:extLst>
      <p:ext uri="{BB962C8B-B14F-4D97-AF65-F5344CB8AC3E}">
        <p14:creationId xmlns:p14="http://schemas.microsoft.com/office/powerpoint/2010/main" val="5054941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747B309-24C2-6C09-29B3-8F94BED4713F}"/>
              </a:ext>
            </a:extLst>
          </p:cNvPr>
          <p:cNvSpPr txBox="1"/>
          <p:nvPr/>
        </p:nvSpPr>
        <p:spPr>
          <a:xfrm>
            <a:off x="955040" y="761283"/>
            <a:ext cx="9519920" cy="5355312"/>
          </a:xfrm>
          <a:prstGeom prst="rect">
            <a:avLst/>
          </a:prstGeom>
          <a:noFill/>
        </p:spPr>
        <p:txBody>
          <a:bodyPr wrap="square">
            <a:spAutoFit/>
          </a:bodyPr>
          <a:lstStyle/>
          <a:p>
            <a:r>
              <a:rPr lang="en-GB" dirty="0"/>
              <a:t>(12) If the governing body is not satisfied with the directive of the</a:t>
            </a:r>
          </a:p>
          <a:p>
            <a:r>
              <a:rPr lang="en-GB" dirty="0"/>
              <a:t>Head of Department as contemplated in subsection (7), the governing</a:t>
            </a:r>
          </a:p>
          <a:p>
            <a:r>
              <a:rPr lang="en-GB" dirty="0"/>
              <a:t>body </a:t>
            </a:r>
            <a:r>
              <a:rPr lang="en-GB" dirty="0">
                <a:highlight>
                  <a:srgbClr val="00FF00"/>
                </a:highlight>
              </a:rPr>
              <a:t>may appeal against the directive to the Member of the Executive</a:t>
            </a:r>
          </a:p>
          <a:p>
            <a:r>
              <a:rPr lang="en-GB" dirty="0">
                <a:highlight>
                  <a:srgbClr val="00FF00"/>
                </a:highlight>
              </a:rPr>
              <a:t>Council within 14 days after receiving the directive</a:t>
            </a:r>
            <a:r>
              <a:rPr lang="en-GB" dirty="0"/>
              <a:t>.</a:t>
            </a:r>
          </a:p>
          <a:p>
            <a:r>
              <a:rPr lang="en-GB" dirty="0"/>
              <a:t>(13) If an appeal contemplated in subsection (12) has been received,</a:t>
            </a:r>
          </a:p>
          <a:p>
            <a:r>
              <a:rPr lang="en-GB" dirty="0">
                <a:highlight>
                  <a:srgbClr val="00FF00"/>
                </a:highlight>
              </a:rPr>
              <a:t>the Member of the Executive Council must, within 14 days after</a:t>
            </a:r>
          </a:p>
          <a:p>
            <a:r>
              <a:rPr lang="en-GB" dirty="0">
                <a:highlight>
                  <a:srgbClr val="00FF00"/>
                </a:highlight>
              </a:rPr>
              <a:t>receiving such appeal, consider and decide the matter and inform the</a:t>
            </a:r>
          </a:p>
          <a:p>
            <a:r>
              <a:rPr lang="en-GB" dirty="0">
                <a:highlight>
                  <a:srgbClr val="00FF00"/>
                </a:highlight>
              </a:rPr>
              <a:t>governing body of the outcome of the appeal</a:t>
            </a:r>
            <a:r>
              <a:rPr lang="en-GB" dirty="0"/>
              <a:t>.</a:t>
            </a:r>
          </a:p>
          <a:p>
            <a:r>
              <a:rPr lang="en-GB" dirty="0"/>
              <a:t>(14) While the Member of the Executive Council considers the appeal,</a:t>
            </a:r>
          </a:p>
          <a:p>
            <a:r>
              <a:rPr lang="en-GB" dirty="0"/>
              <a:t>the language policy of the public school shall remain valid and</a:t>
            </a:r>
          </a:p>
          <a:p>
            <a:r>
              <a:rPr lang="en-GB" dirty="0"/>
              <a:t>applicable, and only the provisions that are the subject of the appeal shall</a:t>
            </a:r>
          </a:p>
          <a:p>
            <a:r>
              <a:rPr lang="en-GB" dirty="0"/>
              <a:t>be suspended pending the finalisation of the appeal process.’’.</a:t>
            </a:r>
          </a:p>
          <a:p>
            <a:r>
              <a:rPr lang="en-GB" dirty="0"/>
              <a:t>Amendment of section 6A of Act 84 of 1996, as inserted by section 3 of Act 50 of</a:t>
            </a:r>
          </a:p>
          <a:p>
            <a:r>
              <a:rPr lang="en-GB" dirty="0"/>
              <a:t>2002</a:t>
            </a:r>
          </a:p>
          <a:p>
            <a:r>
              <a:rPr lang="en-GB" sz="2000" b="1" dirty="0">
                <a:solidFill>
                  <a:srgbClr val="FF0000"/>
                </a:solidFill>
              </a:rPr>
              <a:t>6.</a:t>
            </a:r>
            <a:r>
              <a:rPr lang="en-GB" b="1" dirty="0"/>
              <a:t> </a:t>
            </a:r>
            <a:r>
              <a:rPr lang="en-GB" dirty="0"/>
              <a:t>Section 6A of the South African Schools Act, 1996, is hereby amended by the</a:t>
            </a:r>
          </a:p>
          <a:p>
            <a:r>
              <a:rPr lang="en-GB" dirty="0"/>
              <a:t>addition of the following subsection:</a:t>
            </a:r>
          </a:p>
          <a:p>
            <a:r>
              <a:rPr lang="en-GB" dirty="0"/>
              <a:t>‘‘(3) </a:t>
            </a:r>
            <a:r>
              <a:rPr lang="en-GB" u="sng" dirty="0">
                <a:highlight>
                  <a:srgbClr val="FFFF00"/>
                </a:highlight>
              </a:rPr>
              <a:t>The Minister may, in writing, appoint a person, an organisation or a group</a:t>
            </a:r>
          </a:p>
          <a:p>
            <a:r>
              <a:rPr lang="en-GB" u="sng" dirty="0">
                <a:highlight>
                  <a:srgbClr val="FFFF00"/>
                </a:highlight>
              </a:rPr>
              <a:t>of persons to advise him or her in regard to the determination contemplated in</a:t>
            </a:r>
          </a:p>
          <a:p>
            <a:r>
              <a:rPr lang="en-GB" u="sng" dirty="0">
                <a:highlight>
                  <a:srgbClr val="FFFF00"/>
                </a:highlight>
              </a:rPr>
              <a:t>subsection (1).’’</a:t>
            </a:r>
            <a:endParaRPr lang="en-ZA" u="sng" dirty="0">
              <a:highlight>
                <a:srgbClr val="FFFF00"/>
              </a:highlight>
            </a:endParaRPr>
          </a:p>
        </p:txBody>
      </p:sp>
    </p:spTree>
    <p:extLst>
      <p:ext uri="{BB962C8B-B14F-4D97-AF65-F5344CB8AC3E}">
        <p14:creationId xmlns:p14="http://schemas.microsoft.com/office/powerpoint/2010/main" val="2481535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4" end="14"/>
                                            </p:txEl>
                                          </p:spTgt>
                                        </p:tgtEl>
                                        <p:attrNameLst>
                                          <p:attrName>style.visibility</p:attrName>
                                        </p:attrNameLst>
                                      </p:cBhvr>
                                      <p:to>
                                        <p:strVal val="visible"/>
                                      </p:to>
                                    </p:set>
                                    <p:animEffect transition="in" filter="fade">
                                      <p:cBhvr>
                                        <p:cTn id="7" dur="1000"/>
                                        <p:tgtEl>
                                          <p:spTgt spid="3">
                                            <p:txEl>
                                              <p:pRg st="14" end="14"/>
                                            </p:txEl>
                                          </p:spTgt>
                                        </p:tgtEl>
                                      </p:cBhvr>
                                    </p:animEffect>
                                    <p:anim calcmode="lin" valueType="num">
                                      <p:cBhvr>
                                        <p:cTn id="8"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5" end="15"/>
                                            </p:txEl>
                                          </p:spTgt>
                                        </p:tgtEl>
                                        <p:attrNameLst>
                                          <p:attrName>style.visibility</p:attrName>
                                        </p:attrNameLst>
                                      </p:cBhvr>
                                      <p:to>
                                        <p:strVal val="visible"/>
                                      </p:to>
                                    </p:set>
                                    <p:animEffect transition="in" filter="fade">
                                      <p:cBhvr>
                                        <p:cTn id="12" dur="1000"/>
                                        <p:tgtEl>
                                          <p:spTgt spid="3">
                                            <p:txEl>
                                              <p:pRg st="15" end="15"/>
                                            </p:txEl>
                                          </p:spTgt>
                                        </p:tgtEl>
                                      </p:cBhvr>
                                    </p:animEffect>
                                    <p:anim calcmode="lin" valueType="num">
                                      <p:cBhvr>
                                        <p:cTn id="13"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16" end="16"/>
                                            </p:txEl>
                                          </p:spTgt>
                                        </p:tgtEl>
                                        <p:attrNameLst>
                                          <p:attrName>style.visibility</p:attrName>
                                        </p:attrNameLst>
                                      </p:cBhvr>
                                      <p:to>
                                        <p:strVal val="visible"/>
                                      </p:to>
                                    </p:set>
                                    <p:animEffect transition="in" filter="fade">
                                      <p:cBhvr>
                                        <p:cTn id="17" dur="1000"/>
                                        <p:tgtEl>
                                          <p:spTgt spid="3">
                                            <p:txEl>
                                              <p:pRg st="16" end="16"/>
                                            </p:txEl>
                                          </p:spTgt>
                                        </p:tgtEl>
                                      </p:cBhvr>
                                    </p:animEffect>
                                    <p:anim calcmode="lin" valueType="num">
                                      <p:cBhvr>
                                        <p:cTn id="18"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17" end="17"/>
                                            </p:txEl>
                                          </p:spTgt>
                                        </p:tgtEl>
                                        <p:attrNameLst>
                                          <p:attrName>style.visibility</p:attrName>
                                        </p:attrNameLst>
                                      </p:cBhvr>
                                      <p:to>
                                        <p:strVal val="visible"/>
                                      </p:to>
                                    </p:set>
                                    <p:animEffect transition="in" filter="fade">
                                      <p:cBhvr>
                                        <p:cTn id="22" dur="1000"/>
                                        <p:tgtEl>
                                          <p:spTgt spid="3">
                                            <p:txEl>
                                              <p:pRg st="17" end="17"/>
                                            </p:txEl>
                                          </p:spTgt>
                                        </p:tgtEl>
                                      </p:cBhvr>
                                    </p:animEffect>
                                    <p:anim calcmode="lin" valueType="num">
                                      <p:cBhvr>
                                        <p:cTn id="23"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18" end="18"/>
                                            </p:txEl>
                                          </p:spTgt>
                                        </p:tgtEl>
                                        <p:attrNameLst>
                                          <p:attrName>style.visibility</p:attrName>
                                        </p:attrNameLst>
                                      </p:cBhvr>
                                      <p:to>
                                        <p:strVal val="visible"/>
                                      </p:to>
                                    </p:set>
                                    <p:animEffect transition="in" filter="fade">
                                      <p:cBhvr>
                                        <p:cTn id="27" dur="1000"/>
                                        <p:tgtEl>
                                          <p:spTgt spid="3">
                                            <p:txEl>
                                              <p:pRg st="18" end="18"/>
                                            </p:txEl>
                                          </p:spTgt>
                                        </p:tgtEl>
                                      </p:cBhvr>
                                    </p:animEffect>
                                    <p:anim calcmode="lin" valueType="num">
                                      <p:cBhvr>
                                        <p:cTn id="28"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18" end="1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75ED30-E56B-D81F-D4FC-130F5B06DD10}"/>
              </a:ext>
            </a:extLst>
          </p:cNvPr>
          <p:cNvSpPr txBox="1"/>
          <p:nvPr/>
        </p:nvSpPr>
        <p:spPr>
          <a:xfrm>
            <a:off x="1016000" y="386080"/>
            <a:ext cx="9743440" cy="5909310"/>
          </a:xfrm>
          <a:prstGeom prst="rect">
            <a:avLst/>
          </a:prstGeom>
          <a:noFill/>
        </p:spPr>
        <p:txBody>
          <a:bodyPr wrap="square">
            <a:spAutoFit/>
          </a:bodyPr>
          <a:lstStyle/>
          <a:p>
            <a:r>
              <a:rPr lang="en-GB" b="1" dirty="0"/>
              <a:t>Amendment of section 8 of Act 84 of 1996</a:t>
            </a:r>
            <a:r>
              <a:rPr lang="en-GB" dirty="0"/>
              <a:t>, as amended by section 4 of Act 50 of 2002</a:t>
            </a:r>
          </a:p>
          <a:p>
            <a:r>
              <a:rPr lang="en-GB" dirty="0"/>
              <a:t>and section 6 of Act 31 of 2007</a:t>
            </a:r>
          </a:p>
          <a:p>
            <a:r>
              <a:rPr lang="en-GB" sz="2000" b="1" dirty="0">
                <a:solidFill>
                  <a:srgbClr val="FF0000"/>
                </a:solidFill>
              </a:rPr>
              <a:t>7</a:t>
            </a:r>
            <a:r>
              <a:rPr lang="en-GB" b="1" dirty="0">
                <a:solidFill>
                  <a:srgbClr val="FF0000"/>
                </a:solidFill>
              </a:rPr>
              <a:t>.</a:t>
            </a:r>
            <a:r>
              <a:rPr lang="en-GB" dirty="0"/>
              <a:t> Section 8 of the South African Schools Act, 1996, is hereby amended—</a:t>
            </a:r>
          </a:p>
          <a:p>
            <a:r>
              <a:rPr lang="en-GB" dirty="0"/>
              <a:t>(a) by the substitution for subsection (1) of the following subsection:</a:t>
            </a:r>
          </a:p>
          <a:p>
            <a:r>
              <a:rPr lang="en-GB" dirty="0"/>
              <a:t>‘‘(1) Subject to </a:t>
            </a:r>
            <a:r>
              <a:rPr lang="en-GB" u="sng" dirty="0"/>
              <a:t>the Constitution, this Act and </a:t>
            </a:r>
            <a:r>
              <a:rPr lang="en-GB" dirty="0"/>
              <a:t>any applicable provincial</a:t>
            </a:r>
          </a:p>
          <a:p>
            <a:r>
              <a:rPr lang="en-GB" dirty="0"/>
              <a:t>law, </a:t>
            </a:r>
            <a:r>
              <a:rPr lang="en-GB" dirty="0">
                <a:highlight>
                  <a:srgbClr val="FFFF00"/>
                </a:highlight>
              </a:rPr>
              <a:t>a governing body of a public school must adopt a code of conduct for</a:t>
            </a:r>
          </a:p>
          <a:p>
            <a:r>
              <a:rPr lang="en-GB" dirty="0">
                <a:highlight>
                  <a:srgbClr val="FFFF00"/>
                </a:highlight>
              </a:rPr>
              <a:t>the learners </a:t>
            </a:r>
            <a:r>
              <a:rPr lang="en-GB" b="1" dirty="0">
                <a:highlight>
                  <a:srgbClr val="FFFF00"/>
                </a:highlight>
              </a:rPr>
              <a:t>after consultation with the learners, parents and educators</a:t>
            </a:r>
          </a:p>
          <a:p>
            <a:r>
              <a:rPr lang="en-GB" b="1" dirty="0">
                <a:highlight>
                  <a:srgbClr val="FFFF00"/>
                </a:highlight>
              </a:rPr>
              <a:t>of the school.</a:t>
            </a:r>
            <a:r>
              <a:rPr lang="en-GB" dirty="0">
                <a:highlight>
                  <a:srgbClr val="FFFF00"/>
                </a:highlight>
              </a:rPr>
              <a:t>’’;</a:t>
            </a:r>
          </a:p>
          <a:p>
            <a:r>
              <a:rPr lang="en-GB" dirty="0"/>
              <a:t>(b) by the substitution for subsection (2) of the following subsection:</a:t>
            </a:r>
          </a:p>
          <a:p>
            <a:r>
              <a:rPr lang="en-GB" dirty="0"/>
              <a:t>‘‘(2) </a:t>
            </a:r>
            <a:r>
              <a:rPr lang="en-GB" dirty="0">
                <a:highlight>
                  <a:srgbClr val="FFFF00"/>
                </a:highlight>
              </a:rPr>
              <a:t>A code of conduct referred to in subsection (1) must be aimed at</a:t>
            </a:r>
          </a:p>
          <a:p>
            <a:r>
              <a:rPr lang="en-GB" dirty="0">
                <a:highlight>
                  <a:srgbClr val="FFFF00"/>
                </a:highlight>
              </a:rPr>
              <a:t>establishing a disciplined and purposeful school environment, dedicated</a:t>
            </a:r>
          </a:p>
          <a:p>
            <a:r>
              <a:rPr lang="en-GB" dirty="0">
                <a:highlight>
                  <a:srgbClr val="FFFF00"/>
                </a:highlight>
              </a:rPr>
              <a:t>to the improvement and maintenance of the quality of the learning</a:t>
            </a:r>
          </a:p>
          <a:p>
            <a:r>
              <a:rPr lang="en-GB" dirty="0">
                <a:highlight>
                  <a:srgbClr val="FFFF00"/>
                </a:highlight>
              </a:rPr>
              <a:t>process, </a:t>
            </a:r>
            <a:r>
              <a:rPr lang="en-GB" u="sng" dirty="0">
                <a:highlight>
                  <a:srgbClr val="FFFF00"/>
                </a:highlight>
              </a:rPr>
              <a:t>taking into account the diverse cultural beliefs, religious</a:t>
            </a:r>
          </a:p>
          <a:p>
            <a:r>
              <a:rPr lang="en-GB" u="sng" dirty="0">
                <a:highlight>
                  <a:srgbClr val="FFFF00"/>
                </a:highlight>
              </a:rPr>
              <a:t>observances and medical circumstances of the learners at the school</a:t>
            </a:r>
            <a:r>
              <a:rPr lang="en-GB" dirty="0">
                <a:highlight>
                  <a:srgbClr val="FFFF00"/>
                </a:highlight>
              </a:rPr>
              <a:t>.’’;</a:t>
            </a:r>
          </a:p>
          <a:p>
            <a:r>
              <a:rPr lang="en-GB" dirty="0"/>
              <a:t>(c) by the substitution for subsection (4) of the following subsection:</a:t>
            </a:r>
          </a:p>
          <a:p>
            <a:r>
              <a:rPr lang="en-GB" dirty="0"/>
              <a:t>‘‘(4)(a) </a:t>
            </a:r>
            <a:r>
              <a:rPr lang="en-GB" dirty="0">
                <a:highlight>
                  <a:srgbClr val="FFFF00"/>
                </a:highlight>
              </a:rPr>
              <a:t>Nothing contained in this Act </a:t>
            </a:r>
            <a:r>
              <a:rPr lang="en-GB" b="1" dirty="0">
                <a:highlight>
                  <a:srgbClr val="FFFF00"/>
                </a:highlight>
              </a:rPr>
              <a:t>exempts a learner from the</a:t>
            </a:r>
          </a:p>
          <a:p>
            <a:r>
              <a:rPr lang="en-GB" b="1" dirty="0">
                <a:highlight>
                  <a:srgbClr val="FFFF00"/>
                </a:highlight>
              </a:rPr>
              <a:t>obligation to comply with the code of conduct</a:t>
            </a:r>
            <a:r>
              <a:rPr lang="en-GB" b="1" u="sng" dirty="0">
                <a:highlight>
                  <a:srgbClr val="FFFF00"/>
                </a:highlight>
              </a:rPr>
              <a:t> </a:t>
            </a:r>
            <a:r>
              <a:rPr lang="en-GB" dirty="0">
                <a:highlight>
                  <a:srgbClr val="FFFF00"/>
                </a:highlight>
              </a:rPr>
              <a:t>of the school attended by</a:t>
            </a:r>
          </a:p>
          <a:p>
            <a:r>
              <a:rPr lang="en-GB" dirty="0">
                <a:highlight>
                  <a:srgbClr val="FFFF00"/>
                </a:highlight>
              </a:rPr>
              <a:t>such learner.</a:t>
            </a:r>
          </a:p>
          <a:p>
            <a:r>
              <a:rPr lang="en-GB" dirty="0"/>
              <a:t>(b) </a:t>
            </a:r>
            <a:r>
              <a:rPr lang="en-GB" u="sng" dirty="0"/>
              <a:t>Despite paragraph (a), the code of conduct </a:t>
            </a:r>
            <a:r>
              <a:rPr lang="en-GB" u="sng" dirty="0">
                <a:highlight>
                  <a:srgbClr val="00FF00"/>
                </a:highlight>
              </a:rPr>
              <a:t>must contain an</a:t>
            </a:r>
          </a:p>
          <a:p>
            <a:r>
              <a:rPr lang="en-GB" dirty="0">
                <a:highlight>
                  <a:srgbClr val="00FF00"/>
                </a:highlight>
              </a:rPr>
              <a:t>exemption provision in terms of which a learner, or the parent of a</a:t>
            </a:r>
          </a:p>
          <a:p>
            <a:r>
              <a:rPr lang="en-GB" dirty="0">
                <a:highlight>
                  <a:srgbClr val="00FF00"/>
                </a:highlight>
              </a:rPr>
              <a:t>learner, may apply to the governing body for exemption of that learner</a:t>
            </a:r>
            <a:endParaRPr lang="en-ZA" dirty="0">
              <a:highlight>
                <a:srgbClr val="00FF00"/>
              </a:highlight>
            </a:endParaRPr>
          </a:p>
        </p:txBody>
      </p:sp>
    </p:spTree>
    <p:extLst>
      <p:ext uri="{BB962C8B-B14F-4D97-AF65-F5344CB8AC3E}">
        <p14:creationId xmlns:p14="http://schemas.microsoft.com/office/powerpoint/2010/main" val="3663369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 calcmode="lin" valueType="num">
                                      <p:cBhvr additive="base">
                                        <p:cTn id="36"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3">
                                            <p:txEl>
                                              <p:pRg st="7" end="7"/>
                                            </p:txEl>
                                          </p:spTgt>
                                        </p:tgtEl>
                                        <p:attrNameLst>
                                          <p:attrName>style.visibility</p:attrName>
                                        </p:attrNameLst>
                                      </p:cBhvr>
                                      <p:to>
                                        <p:strVal val="visible"/>
                                      </p:to>
                                    </p:set>
                                    <p:anim calcmode="lin" valueType="num">
                                      <p:cBhvr additive="base">
                                        <p:cTn id="40"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 calcmode="lin" valueType="num">
                                      <p:cBhvr additive="base">
                                        <p:cTn id="46"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3">
                                            <p:txEl>
                                              <p:pRg st="9" end="9"/>
                                            </p:txEl>
                                          </p:spTgt>
                                        </p:tgtEl>
                                        <p:attrNameLst>
                                          <p:attrName>style.visibility</p:attrName>
                                        </p:attrNameLst>
                                      </p:cBhvr>
                                      <p:to>
                                        <p:strVal val="visible"/>
                                      </p:to>
                                    </p:set>
                                    <p:anim calcmode="lin" valueType="num">
                                      <p:cBhvr additive="base">
                                        <p:cTn id="50"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 calcmode="lin" valueType="num">
                                      <p:cBhvr additive="base">
                                        <p:cTn id="54"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
                                            <p:txEl>
                                              <p:pRg st="11" end="11"/>
                                            </p:txEl>
                                          </p:spTgt>
                                        </p:tgtEl>
                                        <p:attrNameLst>
                                          <p:attrName>style.visibility</p:attrName>
                                        </p:attrNameLst>
                                      </p:cBhvr>
                                      <p:to>
                                        <p:strVal val="visible"/>
                                      </p:to>
                                    </p:set>
                                    <p:anim calcmode="lin" valueType="num">
                                      <p:cBhvr additive="base">
                                        <p:cTn id="58"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
                                            <p:txEl>
                                              <p:pRg st="12" end="12"/>
                                            </p:txEl>
                                          </p:spTgt>
                                        </p:tgtEl>
                                        <p:attrNameLst>
                                          <p:attrName>style.visibility</p:attrName>
                                        </p:attrNameLst>
                                      </p:cBhvr>
                                      <p:to>
                                        <p:strVal val="visible"/>
                                      </p:to>
                                    </p:set>
                                    <p:anim calcmode="lin" valueType="num">
                                      <p:cBhvr additive="base">
                                        <p:cTn id="62"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3">
                                            <p:txEl>
                                              <p:pRg st="13" end="13"/>
                                            </p:txEl>
                                          </p:spTgt>
                                        </p:tgtEl>
                                        <p:attrNameLst>
                                          <p:attrName>style.visibility</p:attrName>
                                        </p:attrNameLst>
                                      </p:cBhvr>
                                      <p:to>
                                        <p:strVal val="visible"/>
                                      </p:to>
                                    </p:set>
                                    <p:anim calcmode="lin" valueType="num">
                                      <p:cBhvr additive="base">
                                        <p:cTn id="66"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nodeType="clickEffect">
                                  <p:stCondLst>
                                    <p:cond delay="0"/>
                                  </p:stCondLst>
                                  <p:childTnLst>
                                    <p:set>
                                      <p:cBhvr>
                                        <p:cTn id="71" dur="1" fill="hold">
                                          <p:stCondLst>
                                            <p:cond delay="0"/>
                                          </p:stCondLst>
                                        </p:cTn>
                                        <p:tgtEl>
                                          <p:spTgt spid="3">
                                            <p:txEl>
                                              <p:pRg st="14" end="14"/>
                                            </p:txEl>
                                          </p:spTgt>
                                        </p:tgtEl>
                                        <p:attrNameLst>
                                          <p:attrName>style.visibility</p:attrName>
                                        </p:attrNameLst>
                                      </p:cBhvr>
                                      <p:to>
                                        <p:strVal val="visible"/>
                                      </p:to>
                                    </p:set>
                                    <p:anim calcmode="lin" valueType="num">
                                      <p:cBhvr additive="base">
                                        <p:cTn id="72"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3">
                                            <p:txEl>
                                              <p:pRg st="15" end="15"/>
                                            </p:txEl>
                                          </p:spTgt>
                                        </p:tgtEl>
                                        <p:attrNameLst>
                                          <p:attrName>style.visibility</p:attrName>
                                        </p:attrNameLst>
                                      </p:cBhvr>
                                      <p:to>
                                        <p:strVal val="visible"/>
                                      </p:to>
                                    </p:set>
                                    <p:anim calcmode="lin" valueType="num">
                                      <p:cBhvr additive="base">
                                        <p:cTn id="76"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77"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78" presetID="2" presetClass="entr" presetSubtype="4" fill="hold" nodeType="withEffect">
                                  <p:stCondLst>
                                    <p:cond delay="0"/>
                                  </p:stCondLst>
                                  <p:childTnLst>
                                    <p:set>
                                      <p:cBhvr>
                                        <p:cTn id="79" dur="1" fill="hold">
                                          <p:stCondLst>
                                            <p:cond delay="0"/>
                                          </p:stCondLst>
                                        </p:cTn>
                                        <p:tgtEl>
                                          <p:spTgt spid="3">
                                            <p:txEl>
                                              <p:pRg st="16" end="16"/>
                                            </p:txEl>
                                          </p:spTgt>
                                        </p:tgtEl>
                                        <p:attrNameLst>
                                          <p:attrName>style.visibility</p:attrName>
                                        </p:attrNameLst>
                                      </p:cBhvr>
                                      <p:to>
                                        <p:strVal val="visible"/>
                                      </p:to>
                                    </p:set>
                                    <p:anim calcmode="lin" valueType="num">
                                      <p:cBhvr additive="base">
                                        <p:cTn id="80"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81"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82" presetID="2" presetClass="entr" presetSubtype="4" fill="hold" nodeType="withEffect">
                                  <p:stCondLst>
                                    <p:cond delay="0"/>
                                  </p:stCondLst>
                                  <p:childTnLst>
                                    <p:set>
                                      <p:cBhvr>
                                        <p:cTn id="83" dur="1" fill="hold">
                                          <p:stCondLst>
                                            <p:cond delay="0"/>
                                          </p:stCondLst>
                                        </p:cTn>
                                        <p:tgtEl>
                                          <p:spTgt spid="3">
                                            <p:txEl>
                                              <p:pRg st="17" end="17"/>
                                            </p:txEl>
                                          </p:spTgt>
                                        </p:tgtEl>
                                        <p:attrNameLst>
                                          <p:attrName>style.visibility</p:attrName>
                                        </p:attrNameLst>
                                      </p:cBhvr>
                                      <p:to>
                                        <p:strVal val="visible"/>
                                      </p:to>
                                    </p:set>
                                    <p:anim calcmode="lin" valueType="num">
                                      <p:cBhvr additive="base">
                                        <p:cTn id="84"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3">
                                            <p:txEl>
                                              <p:pRg st="17" end="17"/>
                                            </p:txEl>
                                          </p:spTgt>
                                        </p:tgtEl>
                                        <p:attrNameLst>
                                          <p:attrName>ppt_y</p:attrName>
                                        </p:attrNameLst>
                                      </p:cBhvr>
                                      <p:tavLst>
                                        <p:tav tm="0">
                                          <p:val>
                                            <p:strVal val="1+#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
                                            <p:txEl>
                                              <p:pRg st="18" end="18"/>
                                            </p:txEl>
                                          </p:spTgt>
                                        </p:tgtEl>
                                        <p:attrNameLst>
                                          <p:attrName>style.visibility</p:attrName>
                                        </p:attrNameLst>
                                      </p:cBhvr>
                                      <p:to>
                                        <p:strVal val="visible"/>
                                      </p:to>
                                    </p:set>
                                    <p:anim calcmode="lin" valueType="num">
                                      <p:cBhvr additive="base">
                                        <p:cTn id="90"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3">
                                            <p:txEl>
                                              <p:pRg st="19" end="19"/>
                                            </p:txEl>
                                          </p:spTgt>
                                        </p:tgtEl>
                                        <p:attrNameLst>
                                          <p:attrName>style.visibility</p:attrName>
                                        </p:attrNameLst>
                                      </p:cBhvr>
                                      <p:to>
                                        <p:strVal val="visible"/>
                                      </p:to>
                                    </p:set>
                                    <p:anim calcmode="lin" valueType="num">
                                      <p:cBhvr additive="base">
                                        <p:cTn id="94"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3">
                                            <p:txEl>
                                              <p:pRg st="20" end="20"/>
                                            </p:txEl>
                                          </p:spTgt>
                                        </p:tgtEl>
                                        <p:attrNameLst>
                                          <p:attrName>style.visibility</p:attrName>
                                        </p:attrNameLst>
                                      </p:cBhvr>
                                      <p:to>
                                        <p:strVal val="visible"/>
                                      </p:to>
                                    </p:set>
                                    <p:anim calcmode="lin" valueType="num">
                                      <p:cBhvr additive="base">
                                        <p:cTn id="98"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3">
                                            <p:txEl>
                                              <p:pRg st="20" end="2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CDFFF7-4133-24F1-F146-639248B6961D}"/>
              </a:ext>
            </a:extLst>
          </p:cNvPr>
          <p:cNvSpPr txBox="1"/>
          <p:nvPr/>
        </p:nvSpPr>
        <p:spPr>
          <a:xfrm>
            <a:off x="1290320" y="718534"/>
            <a:ext cx="9337040" cy="5909310"/>
          </a:xfrm>
          <a:prstGeom prst="rect">
            <a:avLst/>
          </a:prstGeom>
          <a:noFill/>
        </p:spPr>
        <p:txBody>
          <a:bodyPr wrap="square">
            <a:spAutoFit/>
          </a:bodyPr>
          <a:lstStyle/>
          <a:p>
            <a:r>
              <a:rPr lang="en-GB" dirty="0">
                <a:highlight>
                  <a:srgbClr val="00FF00"/>
                </a:highlight>
              </a:rPr>
              <a:t>from complying with certain provisions of the code of conduct on</a:t>
            </a:r>
          </a:p>
          <a:p>
            <a:r>
              <a:rPr lang="en-GB" dirty="0">
                <a:highlight>
                  <a:srgbClr val="00FF00"/>
                </a:highlight>
              </a:rPr>
              <a:t>account of</a:t>
            </a:r>
            <a:r>
              <a:rPr lang="en-GB" dirty="0"/>
              <a:t>, but not limited to, the following circumstances that a learner</a:t>
            </a:r>
          </a:p>
          <a:p>
            <a:r>
              <a:rPr lang="en-GB" dirty="0"/>
              <a:t>may bring to the attention of the principal or governing body of the</a:t>
            </a:r>
          </a:p>
          <a:p>
            <a:r>
              <a:rPr lang="en-GB" dirty="0"/>
              <a:t>school:</a:t>
            </a:r>
          </a:p>
          <a:p>
            <a:r>
              <a:rPr lang="en-GB" dirty="0"/>
              <a:t>(</a:t>
            </a:r>
            <a:r>
              <a:rPr lang="en-GB" dirty="0" err="1"/>
              <a:t>i</a:t>
            </a:r>
            <a:r>
              <a:rPr lang="en-GB" dirty="0"/>
              <a:t>) Cultural beliefs;</a:t>
            </a:r>
          </a:p>
          <a:p>
            <a:r>
              <a:rPr lang="en-GB" dirty="0"/>
              <a:t>(ii) religious observances; and</a:t>
            </a:r>
          </a:p>
          <a:p>
            <a:r>
              <a:rPr lang="en-GB" dirty="0"/>
              <a:t>(iii) medical grounds.</a:t>
            </a:r>
          </a:p>
          <a:p>
            <a:r>
              <a:rPr lang="en-GB" dirty="0"/>
              <a:t>(c) On receiving an application contemplated in paragraph (b), </a:t>
            </a:r>
            <a:r>
              <a:rPr lang="en-GB" dirty="0">
                <a:highlight>
                  <a:srgbClr val="00FF00"/>
                </a:highlight>
              </a:rPr>
              <a:t>the</a:t>
            </a:r>
          </a:p>
          <a:p>
            <a:r>
              <a:rPr lang="en-GB" dirty="0">
                <a:highlight>
                  <a:srgbClr val="00FF00"/>
                </a:highlight>
              </a:rPr>
              <a:t>school governing body must communicate its decision to the learner, or</a:t>
            </a:r>
          </a:p>
          <a:p>
            <a:r>
              <a:rPr lang="en-GB" dirty="0">
                <a:highlight>
                  <a:srgbClr val="00FF00"/>
                </a:highlight>
              </a:rPr>
              <a:t>the parent of the learner, as the case may be, </a:t>
            </a:r>
            <a:r>
              <a:rPr lang="en-GB" b="1" dirty="0">
                <a:highlight>
                  <a:srgbClr val="00FF00"/>
                </a:highlight>
              </a:rPr>
              <a:t>within 14 days </a:t>
            </a:r>
            <a:r>
              <a:rPr lang="en-GB" dirty="0">
                <a:highlight>
                  <a:srgbClr val="00FF00"/>
                </a:highlight>
              </a:rPr>
              <a:t>after</a:t>
            </a:r>
          </a:p>
          <a:p>
            <a:r>
              <a:rPr lang="en-GB" dirty="0">
                <a:highlight>
                  <a:srgbClr val="00FF00"/>
                </a:highlight>
              </a:rPr>
              <a:t>receiving the application, and must in the case of a refusal provide</a:t>
            </a:r>
          </a:p>
          <a:p>
            <a:r>
              <a:rPr lang="en-GB" dirty="0">
                <a:highlight>
                  <a:srgbClr val="00FF00"/>
                </a:highlight>
              </a:rPr>
              <a:t>written reasons for the refusal.</a:t>
            </a:r>
          </a:p>
          <a:p>
            <a:r>
              <a:rPr lang="en-GB" dirty="0"/>
              <a:t>(d) A learner, or the parent of a learner, who has been refused</a:t>
            </a:r>
          </a:p>
          <a:p>
            <a:r>
              <a:rPr lang="en-GB" dirty="0"/>
              <a:t>exemption as contemplated in paragraph (c) may, within 14 days of</a:t>
            </a:r>
          </a:p>
          <a:p>
            <a:r>
              <a:rPr lang="en-GB" dirty="0"/>
              <a:t>receiving the notice of the decision, </a:t>
            </a:r>
            <a:r>
              <a:rPr lang="en-GB" dirty="0">
                <a:highlight>
                  <a:srgbClr val="00FF00"/>
                </a:highlight>
              </a:rPr>
              <a:t>appeal to the Head of Department</a:t>
            </a:r>
          </a:p>
          <a:p>
            <a:r>
              <a:rPr lang="en-GB" dirty="0">
                <a:highlight>
                  <a:srgbClr val="00FF00"/>
                </a:highlight>
              </a:rPr>
              <a:t>against the decision of the governing body</a:t>
            </a:r>
            <a:r>
              <a:rPr lang="en-GB" dirty="0"/>
              <a:t>, and the Head of Department</a:t>
            </a:r>
          </a:p>
          <a:p>
            <a:r>
              <a:rPr lang="en-GB" dirty="0"/>
              <a:t>must, after considering the reasons for the appeal and the reasons for the</a:t>
            </a:r>
          </a:p>
          <a:p>
            <a:r>
              <a:rPr lang="en-GB" dirty="0"/>
              <a:t>refusal by the governing body, communicate his or her decision to the</a:t>
            </a:r>
          </a:p>
          <a:p>
            <a:r>
              <a:rPr lang="en-GB" dirty="0"/>
              <a:t>learner or the parent of the learner, as the case may be, and to the</a:t>
            </a:r>
          </a:p>
          <a:p>
            <a:r>
              <a:rPr lang="en-GB" dirty="0"/>
              <a:t>governing body, within 14 days after receiving the appeal, and must</a:t>
            </a:r>
          </a:p>
          <a:p>
            <a:r>
              <a:rPr lang="en-GB" u="sng" dirty="0"/>
              <a:t>provide written reasons for his or her decision</a:t>
            </a:r>
            <a:r>
              <a:rPr lang="en-GB" dirty="0"/>
              <a:t>.’’; and</a:t>
            </a:r>
          </a:p>
        </p:txBody>
      </p:sp>
    </p:spTree>
    <p:extLst>
      <p:ext uri="{BB962C8B-B14F-4D97-AF65-F5344CB8AC3E}">
        <p14:creationId xmlns:p14="http://schemas.microsoft.com/office/powerpoint/2010/main" val="1829540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fade">
                                      <p:cBhvr>
                                        <p:cTn id="47" dur="1000"/>
                                        <p:tgtEl>
                                          <p:spTgt spid="3">
                                            <p:txEl>
                                              <p:pRg st="7" end="7"/>
                                            </p:txEl>
                                          </p:spTgt>
                                        </p:tgtEl>
                                      </p:cBhvr>
                                    </p:animEffect>
                                    <p:anim calcmode="lin" valueType="num">
                                      <p:cBhvr>
                                        <p:cTn id="4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1000"/>
                                        <p:tgtEl>
                                          <p:spTgt spid="3">
                                            <p:txEl>
                                              <p:pRg st="8" end="8"/>
                                            </p:txEl>
                                          </p:spTgt>
                                        </p:tgtEl>
                                      </p:cBhvr>
                                    </p:animEffect>
                                    <p:anim calcmode="lin" valueType="num">
                                      <p:cBhvr>
                                        <p:cTn id="5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fade">
                                      <p:cBhvr>
                                        <p:cTn id="57" dur="1000"/>
                                        <p:tgtEl>
                                          <p:spTgt spid="3">
                                            <p:txEl>
                                              <p:pRg st="9" end="9"/>
                                            </p:txEl>
                                          </p:spTgt>
                                        </p:tgtEl>
                                      </p:cBhvr>
                                    </p:animEffect>
                                    <p:anim calcmode="lin" valueType="num">
                                      <p:cBhvr>
                                        <p:cTn id="5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9" dur="1000" fill="hold"/>
                                        <p:tgtEl>
                                          <p:spTgt spid="3">
                                            <p:txEl>
                                              <p:pRg st="9" end="9"/>
                                            </p:txEl>
                                          </p:spTgt>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3">
                                            <p:txEl>
                                              <p:pRg st="10" end="10"/>
                                            </p:txEl>
                                          </p:spTgt>
                                        </p:tgtEl>
                                        <p:attrNameLst>
                                          <p:attrName>style.visibility</p:attrName>
                                        </p:attrNameLst>
                                      </p:cBhvr>
                                      <p:to>
                                        <p:strVal val="visible"/>
                                      </p:to>
                                    </p:set>
                                    <p:animEffect transition="in" filter="fade">
                                      <p:cBhvr>
                                        <p:cTn id="62" dur="1000"/>
                                        <p:tgtEl>
                                          <p:spTgt spid="3">
                                            <p:txEl>
                                              <p:pRg st="10" end="10"/>
                                            </p:txEl>
                                          </p:spTgt>
                                        </p:tgtEl>
                                      </p:cBhvr>
                                    </p:animEffect>
                                    <p:anim calcmode="lin" valueType="num">
                                      <p:cBhvr>
                                        <p:cTn id="6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4"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3">
                                            <p:txEl>
                                              <p:pRg st="11" end="11"/>
                                            </p:txEl>
                                          </p:spTgt>
                                        </p:tgtEl>
                                        <p:attrNameLst>
                                          <p:attrName>style.visibility</p:attrName>
                                        </p:attrNameLst>
                                      </p:cBhvr>
                                      <p:to>
                                        <p:strVal val="visible"/>
                                      </p:to>
                                    </p:set>
                                    <p:animEffect transition="in" filter="fade">
                                      <p:cBhvr>
                                        <p:cTn id="67" dur="1000"/>
                                        <p:tgtEl>
                                          <p:spTgt spid="3">
                                            <p:txEl>
                                              <p:pRg st="11" end="11"/>
                                            </p:txEl>
                                          </p:spTgt>
                                        </p:tgtEl>
                                      </p:cBhvr>
                                    </p:animEffect>
                                    <p:anim calcmode="lin" valueType="num">
                                      <p:cBhvr>
                                        <p:cTn id="68"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9"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2" presetClass="entr" presetSubtype="4" fill="hold" nodeType="clickEffect">
                                  <p:stCondLst>
                                    <p:cond delay="0"/>
                                  </p:stCondLst>
                                  <p:childTnLst>
                                    <p:set>
                                      <p:cBhvr>
                                        <p:cTn id="73" dur="1" fill="hold">
                                          <p:stCondLst>
                                            <p:cond delay="0"/>
                                          </p:stCondLst>
                                        </p:cTn>
                                        <p:tgtEl>
                                          <p:spTgt spid="3">
                                            <p:txEl>
                                              <p:pRg st="12" end="12"/>
                                            </p:txEl>
                                          </p:spTgt>
                                        </p:tgtEl>
                                        <p:attrNameLst>
                                          <p:attrName>style.visibility</p:attrName>
                                        </p:attrNameLst>
                                      </p:cBhvr>
                                      <p:to>
                                        <p:strVal val="visible"/>
                                      </p:to>
                                    </p:set>
                                    <p:anim calcmode="lin" valueType="num">
                                      <p:cBhvr additive="base">
                                        <p:cTn id="74"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3">
                                            <p:txEl>
                                              <p:pRg st="13" end="13"/>
                                            </p:txEl>
                                          </p:spTgt>
                                        </p:tgtEl>
                                        <p:attrNameLst>
                                          <p:attrName>style.visibility</p:attrName>
                                        </p:attrNameLst>
                                      </p:cBhvr>
                                      <p:to>
                                        <p:strVal val="visible"/>
                                      </p:to>
                                    </p:set>
                                    <p:anim calcmode="lin" valueType="num">
                                      <p:cBhvr additive="base">
                                        <p:cTn id="78"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3">
                                            <p:txEl>
                                              <p:pRg st="14" end="14"/>
                                            </p:txEl>
                                          </p:spTgt>
                                        </p:tgtEl>
                                        <p:attrNameLst>
                                          <p:attrName>style.visibility</p:attrName>
                                        </p:attrNameLst>
                                      </p:cBhvr>
                                      <p:to>
                                        <p:strVal val="visible"/>
                                      </p:to>
                                    </p:set>
                                    <p:anim calcmode="lin" valueType="num">
                                      <p:cBhvr additive="base">
                                        <p:cTn id="82"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83"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3">
                                            <p:txEl>
                                              <p:pRg st="15" end="15"/>
                                            </p:txEl>
                                          </p:spTgt>
                                        </p:tgtEl>
                                        <p:attrNameLst>
                                          <p:attrName>style.visibility</p:attrName>
                                        </p:attrNameLst>
                                      </p:cBhvr>
                                      <p:to>
                                        <p:strVal val="visible"/>
                                      </p:to>
                                    </p:set>
                                    <p:anim calcmode="lin" valueType="num">
                                      <p:cBhvr additive="base">
                                        <p:cTn id="86"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7"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88" presetID="2" presetClass="entr" presetSubtype="4" fill="hold" nodeType="withEffect">
                                  <p:stCondLst>
                                    <p:cond delay="0"/>
                                  </p:stCondLst>
                                  <p:childTnLst>
                                    <p:set>
                                      <p:cBhvr>
                                        <p:cTn id="89" dur="1" fill="hold">
                                          <p:stCondLst>
                                            <p:cond delay="0"/>
                                          </p:stCondLst>
                                        </p:cTn>
                                        <p:tgtEl>
                                          <p:spTgt spid="3">
                                            <p:txEl>
                                              <p:pRg st="16" end="16"/>
                                            </p:txEl>
                                          </p:spTgt>
                                        </p:tgtEl>
                                        <p:attrNameLst>
                                          <p:attrName>style.visibility</p:attrName>
                                        </p:attrNameLst>
                                      </p:cBhvr>
                                      <p:to>
                                        <p:strVal val="visible"/>
                                      </p:to>
                                    </p:set>
                                    <p:anim calcmode="lin" valueType="num">
                                      <p:cBhvr additive="base">
                                        <p:cTn id="90"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3">
                                            <p:txEl>
                                              <p:pRg st="17" end="17"/>
                                            </p:txEl>
                                          </p:spTgt>
                                        </p:tgtEl>
                                        <p:attrNameLst>
                                          <p:attrName>style.visibility</p:attrName>
                                        </p:attrNameLst>
                                      </p:cBhvr>
                                      <p:to>
                                        <p:strVal val="visible"/>
                                      </p:to>
                                    </p:set>
                                    <p:anim calcmode="lin" valueType="num">
                                      <p:cBhvr additive="base">
                                        <p:cTn id="94"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3">
                                            <p:txEl>
                                              <p:pRg st="18" end="18"/>
                                            </p:txEl>
                                          </p:spTgt>
                                        </p:tgtEl>
                                        <p:attrNameLst>
                                          <p:attrName>style.visibility</p:attrName>
                                        </p:attrNameLst>
                                      </p:cBhvr>
                                      <p:to>
                                        <p:strVal val="visible"/>
                                      </p:to>
                                    </p:set>
                                    <p:anim calcmode="lin" valueType="num">
                                      <p:cBhvr additive="base">
                                        <p:cTn id="98"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3">
                                            <p:txEl>
                                              <p:pRg st="19" end="19"/>
                                            </p:txEl>
                                          </p:spTgt>
                                        </p:tgtEl>
                                        <p:attrNameLst>
                                          <p:attrName>style.visibility</p:attrName>
                                        </p:attrNameLst>
                                      </p:cBhvr>
                                      <p:to>
                                        <p:strVal val="visible"/>
                                      </p:to>
                                    </p:set>
                                    <p:anim calcmode="lin" valueType="num">
                                      <p:cBhvr additive="base">
                                        <p:cTn id="102"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03"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3">
                                            <p:txEl>
                                              <p:pRg st="20" end="20"/>
                                            </p:txEl>
                                          </p:spTgt>
                                        </p:tgtEl>
                                        <p:attrNameLst>
                                          <p:attrName>style.visibility</p:attrName>
                                        </p:attrNameLst>
                                      </p:cBhvr>
                                      <p:to>
                                        <p:strVal val="visible"/>
                                      </p:to>
                                    </p:set>
                                    <p:anim calcmode="lin" valueType="num">
                                      <p:cBhvr additive="base">
                                        <p:cTn id="106"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07" dur="500" fill="hold"/>
                                        <p:tgtEl>
                                          <p:spTgt spid="3">
                                            <p:txEl>
                                              <p:pRg st="20" end="2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B1A4F6-A140-69B2-65B0-8BD4227A33BB}"/>
              </a:ext>
            </a:extLst>
          </p:cNvPr>
          <p:cNvSpPr txBox="1"/>
          <p:nvPr/>
        </p:nvSpPr>
        <p:spPr>
          <a:xfrm>
            <a:off x="1432560" y="110758"/>
            <a:ext cx="9946640" cy="6832640"/>
          </a:xfrm>
          <a:prstGeom prst="rect">
            <a:avLst/>
          </a:prstGeom>
          <a:noFill/>
        </p:spPr>
        <p:txBody>
          <a:bodyPr wrap="square">
            <a:spAutoFit/>
          </a:bodyPr>
          <a:lstStyle/>
          <a:p>
            <a:r>
              <a:rPr lang="en-GB" dirty="0"/>
              <a:t>(d) by the addition to subsection (5) of the following paragraph:</a:t>
            </a:r>
          </a:p>
          <a:p>
            <a:r>
              <a:rPr lang="en-GB" dirty="0"/>
              <a:t>‘‘(c) </a:t>
            </a:r>
            <a:r>
              <a:rPr lang="en-GB" u="sng" dirty="0">
                <a:highlight>
                  <a:srgbClr val="FFFF00"/>
                </a:highlight>
              </a:rPr>
              <a:t>The disciplinary proceedings referred to in this subsection must</a:t>
            </a:r>
          </a:p>
          <a:p>
            <a:r>
              <a:rPr lang="en-GB" u="sng" dirty="0">
                <a:highlight>
                  <a:srgbClr val="FFFF00"/>
                </a:highlight>
              </a:rPr>
              <a:t>be age-appropriate</a:t>
            </a:r>
            <a:r>
              <a:rPr lang="en-GB" dirty="0"/>
              <a:t>, </a:t>
            </a:r>
            <a:r>
              <a:rPr lang="en-GB" u="sng" dirty="0">
                <a:highlight>
                  <a:srgbClr val="00FF00"/>
                </a:highlight>
              </a:rPr>
              <a:t>must be conducted in the best interests of the learner,</a:t>
            </a:r>
          </a:p>
          <a:p>
            <a:r>
              <a:rPr lang="en-GB" u="sng" dirty="0">
                <a:highlight>
                  <a:srgbClr val="00FF00"/>
                </a:highlight>
              </a:rPr>
              <a:t>and must adhere to the principles of natural justice, fairness and</a:t>
            </a:r>
          </a:p>
          <a:p>
            <a:r>
              <a:rPr lang="en-GB" u="sng" dirty="0">
                <a:highlight>
                  <a:srgbClr val="00FF00"/>
                </a:highlight>
              </a:rPr>
              <a:t>reasonableness prescribed by the Constitution.’’</a:t>
            </a:r>
          </a:p>
          <a:p>
            <a:endParaRPr lang="en-GB" u="sng" dirty="0">
              <a:highlight>
                <a:srgbClr val="00FF00"/>
              </a:highlight>
            </a:endParaRPr>
          </a:p>
          <a:p>
            <a:r>
              <a:rPr lang="en-GB" b="1" dirty="0"/>
              <a:t>Amendment of section 8A of Act 84 of 1996, as inserted by section 7 of Act 31 of</a:t>
            </a:r>
          </a:p>
          <a:p>
            <a:r>
              <a:rPr lang="en-GB" b="1" dirty="0"/>
              <a:t>2007</a:t>
            </a:r>
          </a:p>
          <a:p>
            <a:r>
              <a:rPr lang="en-GB" sz="2000" b="1" dirty="0">
                <a:solidFill>
                  <a:srgbClr val="FF0000"/>
                </a:solidFill>
              </a:rPr>
              <a:t>8.</a:t>
            </a:r>
            <a:r>
              <a:rPr lang="en-GB" sz="2400" dirty="0"/>
              <a:t> </a:t>
            </a:r>
            <a:r>
              <a:rPr lang="en-GB" dirty="0"/>
              <a:t>Section 8A of the South African Schools Act, 1996, is hereby amended—</a:t>
            </a:r>
          </a:p>
          <a:p>
            <a:r>
              <a:rPr lang="en-GB" dirty="0"/>
              <a:t>(a) by the substitution for subsection (1) of the following subsection:</a:t>
            </a:r>
          </a:p>
          <a:p>
            <a:r>
              <a:rPr lang="en-GB" dirty="0"/>
              <a:t>‘‘(1) Unless authorised by the principal for legitimate educational</a:t>
            </a:r>
          </a:p>
          <a:p>
            <a:r>
              <a:rPr lang="en-GB" dirty="0"/>
              <a:t>purposes, </a:t>
            </a:r>
            <a:r>
              <a:rPr lang="en-GB" dirty="0">
                <a:highlight>
                  <a:srgbClr val="00FF00"/>
                </a:highlight>
              </a:rPr>
              <a:t>no person may bring a dangerous object or [illegal] a drug</a:t>
            </a:r>
          </a:p>
          <a:p>
            <a:r>
              <a:rPr lang="en-GB" dirty="0">
                <a:highlight>
                  <a:srgbClr val="00FF00"/>
                </a:highlight>
              </a:rPr>
              <a:t>onto school premises or have such </a:t>
            </a:r>
            <a:r>
              <a:rPr lang="en-GB" u="sng" dirty="0">
                <a:highlight>
                  <a:srgbClr val="00FF00"/>
                </a:highlight>
              </a:rPr>
              <a:t>dangerous</a:t>
            </a:r>
            <a:r>
              <a:rPr lang="en-GB" dirty="0">
                <a:highlight>
                  <a:srgbClr val="00FF00"/>
                </a:highlight>
              </a:rPr>
              <a:t> object or drug in his or her</a:t>
            </a:r>
          </a:p>
          <a:p>
            <a:r>
              <a:rPr lang="en-GB" dirty="0">
                <a:highlight>
                  <a:srgbClr val="00FF00"/>
                </a:highlight>
              </a:rPr>
              <a:t>possession on school premises or during any school activity</a:t>
            </a:r>
            <a:r>
              <a:rPr lang="en-GB" dirty="0"/>
              <a:t>.</a:t>
            </a:r>
          </a:p>
          <a:p>
            <a:r>
              <a:rPr lang="en-GB" dirty="0"/>
              <a:t>(b) by the substitution for subsection (2) of the following subsection:</a:t>
            </a:r>
          </a:p>
          <a:p>
            <a:r>
              <a:rPr lang="en-GB" dirty="0"/>
              <a:t>‘‘(2) Subject to subsection (3), </a:t>
            </a:r>
            <a:r>
              <a:rPr lang="en-GB" dirty="0">
                <a:highlight>
                  <a:srgbClr val="00FF00"/>
                </a:highlight>
              </a:rPr>
              <a:t>the principal or his or her delegate may,</a:t>
            </a:r>
          </a:p>
          <a:p>
            <a:r>
              <a:rPr lang="en-GB" dirty="0">
                <a:highlight>
                  <a:srgbClr val="00FF00"/>
                </a:highlight>
              </a:rPr>
              <a:t>at random, search </a:t>
            </a:r>
            <a:r>
              <a:rPr lang="en-GB" u="sng" dirty="0">
                <a:highlight>
                  <a:srgbClr val="00FF00"/>
                </a:highlight>
              </a:rPr>
              <a:t>a learner or </a:t>
            </a:r>
            <a:r>
              <a:rPr lang="en-GB" dirty="0">
                <a:highlight>
                  <a:srgbClr val="00FF00"/>
                </a:highlight>
              </a:rPr>
              <a:t>any group of learners, or the property of</a:t>
            </a:r>
          </a:p>
          <a:p>
            <a:r>
              <a:rPr lang="en-GB" u="sng" dirty="0">
                <a:highlight>
                  <a:srgbClr val="00FF00"/>
                </a:highlight>
              </a:rPr>
              <a:t>a learner</a:t>
            </a:r>
            <a:r>
              <a:rPr lang="en-GB" dirty="0">
                <a:highlight>
                  <a:srgbClr val="00FF00"/>
                </a:highlight>
              </a:rPr>
              <a:t> or group of learners, for any </a:t>
            </a:r>
            <a:r>
              <a:rPr lang="en-GB" u="sng" dirty="0">
                <a:highlight>
                  <a:srgbClr val="00FF00"/>
                </a:highlight>
              </a:rPr>
              <a:t>liquor</a:t>
            </a:r>
            <a:r>
              <a:rPr lang="en-GB" dirty="0">
                <a:highlight>
                  <a:srgbClr val="00FF00"/>
                </a:highlight>
              </a:rPr>
              <a:t>, dangerous object or</a:t>
            </a:r>
          </a:p>
          <a:p>
            <a:r>
              <a:rPr lang="en-GB" b="1" dirty="0">
                <a:highlight>
                  <a:srgbClr val="00FF00"/>
                </a:highlight>
              </a:rPr>
              <a:t>[illegal] </a:t>
            </a:r>
            <a:r>
              <a:rPr lang="en-GB" dirty="0">
                <a:highlight>
                  <a:srgbClr val="00FF00"/>
                </a:highlight>
              </a:rPr>
              <a:t>drug, if a fair and reasonable suspicion has been established—</a:t>
            </a:r>
          </a:p>
          <a:p>
            <a:r>
              <a:rPr lang="en-GB" dirty="0">
                <a:highlight>
                  <a:srgbClr val="00FF00"/>
                </a:highlight>
              </a:rPr>
              <a:t>(a) that </a:t>
            </a:r>
            <a:r>
              <a:rPr lang="en-GB" u="sng" dirty="0">
                <a:highlight>
                  <a:srgbClr val="00FF00"/>
                </a:highlight>
              </a:rPr>
              <a:t>liquor</a:t>
            </a:r>
            <a:r>
              <a:rPr lang="en-GB" dirty="0">
                <a:highlight>
                  <a:srgbClr val="00FF00"/>
                </a:highlight>
              </a:rPr>
              <a:t>, a dangerous object or [</a:t>
            </a:r>
            <a:r>
              <a:rPr lang="en-GB" u="sng" dirty="0">
                <a:highlight>
                  <a:srgbClr val="00FF00"/>
                </a:highlight>
              </a:rPr>
              <a:t>an illegal</a:t>
            </a:r>
            <a:r>
              <a:rPr lang="en-GB" dirty="0">
                <a:highlight>
                  <a:srgbClr val="00FF00"/>
                </a:highlight>
              </a:rPr>
              <a:t>] a drug may be found</a:t>
            </a:r>
          </a:p>
          <a:p>
            <a:r>
              <a:rPr lang="en-GB" dirty="0">
                <a:highlight>
                  <a:srgbClr val="00FF00"/>
                </a:highlight>
              </a:rPr>
              <a:t>on school premises or during a school activity; or</a:t>
            </a:r>
          </a:p>
          <a:p>
            <a:r>
              <a:rPr lang="en-GB" dirty="0">
                <a:highlight>
                  <a:srgbClr val="00FF00"/>
                </a:highlight>
              </a:rPr>
              <a:t>(b) that one or more learners on school premises or </a:t>
            </a:r>
            <a:r>
              <a:rPr lang="en-GB" b="1" dirty="0">
                <a:highlight>
                  <a:srgbClr val="00FF00"/>
                </a:highlight>
              </a:rPr>
              <a:t>[during] at </a:t>
            </a:r>
            <a:r>
              <a:rPr lang="en-GB" dirty="0">
                <a:highlight>
                  <a:srgbClr val="00FF00"/>
                </a:highlight>
              </a:rPr>
              <a:t>a school</a:t>
            </a:r>
          </a:p>
          <a:p>
            <a:r>
              <a:rPr lang="en-GB" dirty="0">
                <a:highlight>
                  <a:srgbClr val="00FF00"/>
                </a:highlight>
              </a:rPr>
              <a:t>activity are in possession of liquor, dangerous objects or [i</a:t>
            </a:r>
            <a:r>
              <a:rPr lang="en-GB" b="1" dirty="0">
                <a:highlight>
                  <a:srgbClr val="00FF00"/>
                </a:highlight>
              </a:rPr>
              <a:t>llegal</a:t>
            </a:r>
            <a:r>
              <a:rPr lang="en-GB" dirty="0">
                <a:highlight>
                  <a:srgbClr val="00FF00"/>
                </a:highlight>
              </a:rPr>
              <a:t>]</a:t>
            </a:r>
          </a:p>
          <a:p>
            <a:r>
              <a:rPr lang="en-GB" dirty="0">
                <a:highlight>
                  <a:srgbClr val="00FF00"/>
                </a:highlight>
              </a:rPr>
              <a:t>drugs.’’;</a:t>
            </a:r>
          </a:p>
        </p:txBody>
      </p:sp>
    </p:spTree>
    <p:extLst>
      <p:ext uri="{BB962C8B-B14F-4D97-AF65-F5344CB8AC3E}">
        <p14:creationId xmlns:p14="http://schemas.microsoft.com/office/powerpoint/2010/main" val="1046343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fade">
                                      <p:cBhvr>
                                        <p:cTn id="31" dur="1000"/>
                                        <p:tgtEl>
                                          <p:spTgt spid="3">
                                            <p:txEl>
                                              <p:pRg st="8" end="8"/>
                                            </p:txEl>
                                          </p:spTgt>
                                        </p:tgtEl>
                                      </p:cBhvr>
                                    </p:animEffect>
                                    <p:anim calcmode="lin" valueType="num">
                                      <p:cBhvr>
                                        <p:cTn id="3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8" end="8"/>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1000"/>
                                        <p:tgtEl>
                                          <p:spTgt spid="3">
                                            <p:txEl>
                                              <p:pRg st="9" end="9"/>
                                            </p:txEl>
                                          </p:spTgt>
                                        </p:tgtEl>
                                      </p:cBhvr>
                                    </p:animEffect>
                                    <p:anim calcmode="lin" valueType="num">
                                      <p:cBhvr>
                                        <p:cTn id="3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9" end="9"/>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Effect transition="in" filter="fade">
                                      <p:cBhvr>
                                        <p:cTn id="41" dur="1000"/>
                                        <p:tgtEl>
                                          <p:spTgt spid="3">
                                            <p:txEl>
                                              <p:pRg st="10" end="10"/>
                                            </p:txEl>
                                          </p:spTgt>
                                        </p:tgtEl>
                                      </p:cBhvr>
                                    </p:animEffect>
                                    <p:anim calcmode="lin" valueType="num">
                                      <p:cBhvr>
                                        <p:cTn id="42"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11" end="11"/>
                                            </p:txEl>
                                          </p:spTgt>
                                        </p:tgtEl>
                                        <p:attrNameLst>
                                          <p:attrName>style.visibility</p:attrName>
                                        </p:attrNameLst>
                                      </p:cBhvr>
                                      <p:to>
                                        <p:strVal val="visible"/>
                                      </p:to>
                                    </p:set>
                                    <p:animEffect transition="in" filter="fade">
                                      <p:cBhvr>
                                        <p:cTn id="46" dur="1000"/>
                                        <p:tgtEl>
                                          <p:spTgt spid="3">
                                            <p:txEl>
                                              <p:pRg st="11" end="11"/>
                                            </p:txEl>
                                          </p:spTgt>
                                        </p:tgtEl>
                                      </p:cBhvr>
                                    </p:animEffect>
                                    <p:anim calcmode="lin" valueType="num">
                                      <p:cBhvr>
                                        <p:cTn id="47"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12" end="12"/>
                                            </p:txEl>
                                          </p:spTgt>
                                        </p:tgtEl>
                                        <p:attrNameLst>
                                          <p:attrName>style.visibility</p:attrName>
                                        </p:attrNameLst>
                                      </p:cBhvr>
                                      <p:to>
                                        <p:strVal val="visible"/>
                                      </p:to>
                                    </p:set>
                                    <p:animEffect transition="in" filter="fade">
                                      <p:cBhvr>
                                        <p:cTn id="51" dur="1000"/>
                                        <p:tgtEl>
                                          <p:spTgt spid="3">
                                            <p:txEl>
                                              <p:pRg st="12" end="12"/>
                                            </p:txEl>
                                          </p:spTgt>
                                        </p:tgtEl>
                                      </p:cBhvr>
                                    </p:animEffect>
                                    <p:anim calcmode="lin" valueType="num">
                                      <p:cBhvr>
                                        <p:cTn id="52"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
                                            <p:txEl>
                                              <p:pRg st="13" end="13"/>
                                            </p:txEl>
                                          </p:spTgt>
                                        </p:tgtEl>
                                        <p:attrNameLst>
                                          <p:attrName>style.visibility</p:attrName>
                                        </p:attrNameLst>
                                      </p:cBhvr>
                                      <p:to>
                                        <p:strVal val="visible"/>
                                      </p:to>
                                    </p:set>
                                    <p:animEffect transition="in" filter="fade">
                                      <p:cBhvr>
                                        <p:cTn id="56" dur="1000"/>
                                        <p:tgtEl>
                                          <p:spTgt spid="3">
                                            <p:txEl>
                                              <p:pRg st="13" end="13"/>
                                            </p:txEl>
                                          </p:spTgt>
                                        </p:tgtEl>
                                      </p:cBhvr>
                                    </p:animEffect>
                                    <p:anim calcmode="lin" valueType="num">
                                      <p:cBhvr>
                                        <p:cTn id="57"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animEffect transition="in" filter="fade">
                                      <p:cBhvr>
                                        <p:cTn id="63" dur="1000"/>
                                        <p:tgtEl>
                                          <p:spTgt spid="3">
                                            <p:txEl>
                                              <p:pRg st="14" end="14"/>
                                            </p:txEl>
                                          </p:spTgt>
                                        </p:tgtEl>
                                      </p:cBhvr>
                                    </p:animEffect>
                                    <p:anim calcmode="lin" valueType="num">
                                      <p:cBhvr>
                                        <p:cTn id="64"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3">
                                            <p:txEl>
                                              <p:pRg st="15" end="15"/>
                                            </p:txEl>
                                          </p:spTgt>
                                        </p:tgtEl>
                                        <p:attrNameLst>
                                          <p:attrName>style.visibility</p:attrName>
                                        </p:attrNameLst>
                                      </p:cBhvr>
                                      <p:to>
                                        <p:strVal val="visible"/>
                                      </p:to>
                                    </p:set>
                                    <p:animEffect transition="in" filter="fade">
                                      <p:cBhvr>
                                        <p:cTn id="68" dur="1000"/>
                                        <p:tgtEl>
                                          <p:spTgt spid="3">
                                            <p:txEl>
                                              <p:pRg st="15" end="15"/>
                                            </p:txEl>
                                          </p:spTgt>
                                        </p:tgtEl>
                                      </p:cBhvr>
                                    </p:animEffect>
                                    <p:anim calcmode="lin" valueType="num">
                                      <p:cBhvr>
                                        <p:cTn id="69"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3">
                                            <p:txEl>
                                              <p:pRg st="16" end="16"/>
                                            </p:txEl>
                                          </p:spTgt>
                                        </p:tgtEl>
                                        <p:attrNameLst>
                                          <p:attrName>style.visibility</p:attrName>
                                        </p:attrNameLst>
                                      </p:cBhvr>
                                      <p:to>
                                        <p:strVal val="visible"/>
                                      </p:to>
                                    </p:set>
                                    <p:animEffect transition="in" filter="fade">
                                      <p:cBhvr>
                                        <p:cTn id="73" dur="1000"/>
                                        <p:tgtEl>
                                          <p:spTgt spid="3">
                                            <p:txEl>
                                              <p:pRg st="16" end="16"/>
                                            </p:txEl>
                                          </p:spTgt>
                                        </p:tgtEl>
                                      </p:cBhvr>
                                    </p:animEffect>
                                    <p:anim calcmode="lin" valueType="num">
                                      <p:cBhvr>
                                        <p:cTn id="74"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75"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3">
                                            <p:txEl>
                                              <p:pRg st="17" end="17"/>
                                            </p:txEl>
                                          </p:spTgt>
                                        </p:tgtEl>
                                        <p:attrNameLst>
                                          <p:attrName>style.visibility</p:attrName>
                                        </p:attrNameLst>
                                      </p:cBhvr>
                                      <p:to>
                                        <p:strVal val="visible"/>
                                      </p:to>
                                    </p:set>
                                    <p:animEffect transition="in" filter="fade">
                                      <p:cBhvr>
                                        <p:cTn id="78" dur="1000"/>
                                        <p:tgtEl>
                                          <p:spTgt spid="3">
                                            <p:txEl>
                                              <p:pRg st="17" end="17"/>
                                            </p:txEl>
                                          </p:spTgt>
                                        </p:tgtEl>
                                      </p:cBhvr>
                                    </p:animEffect>
                                    <p:anim calcmode="lin" valueType="num">
                                      <p:cBhvr>
                                        <p:cTn id="79"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80"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3">
                                            <p:txEl>
                                              <p:pRg st="18" end="18"/>
                                            </p:txEl>
                                          </p:spTgt>
                                        </p:tgtEl>
                                        <p:attrNameLst>
                                          <p:attrName>style.visibility</p:attrName>
                                        </p:attrNameLst>
                                      </p:cBhvr>
                                      <p:to>
                                        <p:strVal val="visible"/>
                                      </p:to>
                                    </p:set>
                                    <p:animEffect transition="in" filter="fade">
                                      <p:cBhvr>
                                        <p:cTn id="83" dur="1000"/>
                                        <p:tgtEl>
                                          <p:spTgt spid="3">
                                            <p:txEl>
                                              <p:pRg st="18" end="18"/>
                                            </p:txEl>
                                          </p:spTgt>
                                        </p:tgtEl>
                                      </p:cBhvr>
                                    </p:animEffect>
                                    <p:anim calcmode="lin" valueType="num">
                                      <p:cBhvr>
                                        <p:cTn id="84"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85"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3">
                                            <p:txEl>
                                              <p:pRg st="19" end="19"/>
                                            </p:txEl>
                                          </p:spTgt>
                                        </p:tgtEl>
                                        <p:attrNameLst>
                                          <p:attrName>style.visibility</p:attrName>
                                        </p:attrNameLst>
                                      </p:cBhvr>
                                      <p:to>
                                        <p:strVal val="visible"/>
                                      </p:to>
                                    </p:set>
                                    <p:animEffect transition="in" filter="fade">
                                      <p:cBhvr>
                                        <p:cTn id="88" dur="1000"/>
                                        <p:tgtEl>
                                          <p:spTgt spid="3">
                                            <p:txEl>
                                              <p:pRg st="19" end="19"/>
                                            </p:txEl>
                                          </p:spTgt>
                                        </p:tgtEl>
                                      </p:cBhvr>
                                    </p:animEffect>
                                    <p:anim calcmode="lin" valueType="num">
                                      <p:cBhvr>
                                        <p:cTn id="89"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90"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3">
                                            <p:txEl>
                                              <p:pRg st="20" end="20"/>
                                            </p:txEl>
                                          </p:spTgt>
                                        </p:tgtEl>
                                        <p:attrNameLst>
                                          <p:attrName>style.visibility</p:attrName>
                                        </p:attrNameLst>
                                      </p:cBhvr>
                                      <p:to>
                                        <p:strVal val="visible"/>
                                      </p:to>
                                    </p:set>
                                    <p:animEffect transition="in" filter="fade">
                                      <p:cBhvr>
                                        <p:cTn id="93" dur="1000"/>
                                        <p:tgtEl>
                                          <p:spTgt spid="3">
                                            <p:txEl>
                                              <p:pRg st="20" end="20"/>
                                            </p:txEl>
                                          </p:spTgt>
                                        </p:tgtEl>
                                      </p:cBhvr>
                                    </p:animEffect>
                                    <p:anim calcmode="lin" valueType="num">
                                      <p:cBhvr>
                                        <p:cTn id="94"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95"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3">
                                            <p:txEl>
                                              <p:pRg st="21" end="21"/>
                                            </p:txEl>
                                          </p:spTgt>
                                        </p:tgtEl>
                                        <p:attrNameLst>
                                          <p:attrName>style.visibility</p:attrName>
                                        </p:attrNameLst>
                                      </p:cBhvr>
                                      <p:to>
                                        <p:strVal val="visible"/>
                                      </p:to>
                                    </p:set>
                                    <p:animEffect transition="in" filter="fade">
                                      <p:cBhvr>
                                        <p:cTn id="98" dur="1000"/>
                                        <p:tgtEl>
                                          <p:spTgt spid="3">
                                            <p:txEl>
                                              <p:pRg st="21" end="21"/>
                                            </p:txEl>
                                          </p:spTgt>
                                        </p:tgtEl>
                                      </p:cBhvr>
                                    </p:animEffect>
                                    <p:anim calcmode="lin" valueType="num">
                                      <p:cBhvr>
                                        <p:cTn id="99"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00" dur="1000" fill="hold"/>
                                        <p:tgtEl>
                                          <p:spTgt spid="3">
                                            <p:txEl>
                                              <p:pRg st="21" end="21"/>
                                            </p:txEl>
                                          </p:spTgt>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3">
                                            <p:txEl>
                                              <p:pRg st="22" end="22"/>
                                            </p:txEl>
                                          </p:spTgt>
                                        </p:tgtEl>
                                        <p:attrNameLst>
                                          <p:attrName>style.visibility</p:attrName>
                                        </p:attrNameLst>
                                      </p:cBhvr>
                                      <p:to>
                                        <p:strVal val="visible"/>
                                      </p:to>
                                    </p:set>
                                    <p:animEffect transition="in" filter="fade">
                                      <p:cBhvr>
                                        <p:cTn id="103" dur="1000"/>
                                        <p:tgtEl>
                                          <p:spTgt spid="3">
                                            <p:txEl>
                                              <p:pRg st="22" end="22"/>
                                            </p:txEl>
                                          </p:spTgt>
                                        </p:tgtEl>
                                      </p:cBhvr>
                                    </p:animEffect>
                                    <p:anim calcmode="lin" valueType="num">
                                      <p:cBhvr>
                                        <p:cTn id="104"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05" dur="1000" fill="hold"/>
                                        <p:tgtEl>
                                          <p:spTgt spid="3">
                                            <p:txEl>
                                              <p:pRg st="22" end="22"/>
                                            </p:txEl>
                                          </p:spTgt>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0"/>
                                  </p:stCondLst>
                                  <p:childTnLst>
                                    <p:set>
                                      <p:cBhvr>
                                        <p:cTn id="107" dur="1" fill="hold">
                                          <p:stCondLst>
                                            <p:cond delay="0"/>
                                          </p:stCondLst>
                                        </p:cTn>
                                        <p:tgtEl>
                                          <p:spTgt spid="3">
                                            <p:txEl>
                                              <p:pRg st="23" end="23"/>
                                            </p:txEl>
                                          </p:spTgt>
                                        </p:tgtEl>
                                        <p:attrNameLst>
                                          <p:attrName>style.visibility</p:attrName>
                                        </p:attrNameLst>
                                      </p:cBhvr>
                                      <p:to>
                                        <p:strVal val="visible"/>
                                      </p:to>
                                    </p:set>
                                    <p:animEffect transition="in" filter="fade">
                                      <p:cBhvr>
                                        <p:cTn id="108" dur="1000"/>
                                        <p:tgtEl>
                                          <p:spTgt spid="3">
                                            <p:txEl>
                                              <p:pRg st="23" end="23"/>
                                            </p:txEl>
                                          </p:spTgt>
                                        </p:tgtEl>
                                      </p:cBhvr>
                                    </p:animEffect>
                                    <p:anim calcmode="lin" valueType="num">
                                      <p:cBhvr>
                                        <p:cTn id="109" dur="1000" fill="hold"/>
                                        <p:tgtEl>
                                          <p:spTgt spid="3">
                                            <p:txEl>
                                              <p:pRg st="23" end="23"/>
                                            </p:txEl>
                                          </p:spTgt>
                                        </p:tgtEl>
                                        <p:attrNameLst>
                                          <p:attrName>ppt_x</p:attrName>
                                        </p:attrNameLst>
                                      </p:cBhvr>
                                      <p:tavLst>
                                        <p:tav tm="0">
                                          <p:val>
                                            <p:strVal val="#ppt_x"/>
                                          </p:val>
                                        </p:tav>
                                        <p:tav tm="100000">
                                          <p:val>
                                            <p:strVal val="#ppt_x"/>
                                          </p:val>
                                        </p:tav>
                                      </p:tavLst>
                                    </p:anim>
                                    <p:anim calcmode="lin" valueType="num">
                                      <p:cBhvr>
                                        <p:cTn id="110" dur="1000" fill="hold"/>
                                        <p:tgtEl>
                                          <p:spTgt spid="3">
                                            <p:txEl>
                                              <p:pRg st="23" end="2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5C8E60-6373-B720-4E58-5DDAD9F71063}"/>
              </a:ext>
            </a:extLst>
          </p:cNvPr>
          <p:cNvSpPr txBox="1"/>
          <p:nvPr/>
        </p:nvSpPr>
        <p:spPr>
          <a:xfrm>
            <a:off x="883920" y="335846"/>
            <a:ext cx="10251440" cy="6186309"/>
          </a:xfrm>
          <a:prstGeom prst="rect">
            <a:avLst/>
          </a:prstGeom>
          <a:noFill/>
        </p:spPr>
        <p:txBody>
          <a:bodyPr wrap="square">
            <a:spAutoFit/>
          </a:bodyPr>
          <a:lstStyle/>
          <a:p>
            <a:r>
              <a:rPr lang="en-GB" dirty="0"/>
              <a:t>(c) by the substitution in subsection (5) for the words preceding paragraph (a) of</a:t>
            </a:r>
          </a:p>
          <a:p>
            <a:r>
              <a:rPr lang="en-GB" dirty="0"/>
              <a:t>the following words:</a:t>
            </a:r>
          </a:p>
          <a:p>
            <a:r>
              <a:rPr lang="en-GB" dirty="0"/>
              <a:t>‘‘(5) Any l</a:t>
            </a:r>
            <a:r>
              <a:rPr lang="en-GB" u="sng" dirty="0"/>
              <a:t>iquor</a:t>
            </a:r>
            <a:r>
              <a:rPr lang="en-GB" dirty="0"/>
              <a:t>, dangerous object or [</a:t>
            </a:r>
            <a:r>
              <a:rPr lang="en-GB" b="1" dirty="0"/>
              <a:t>illega</a:t>
            </a:r>
            <a:r>
              <a:rPr lang="en-GB" dirty="0"/>
              <a:t>l] drug that has been seized must</a:t>
            </a:r>
          </a:p>
          <a:p>
            <a:r>
              <a:rPr lang="en-GB" dirty="0"/>
              <a:t>be— ’’;</a:t>
            </a:r>
          </a:p>
          <a:p>
            <a:r>
              <a:rPr lang="en-GB" dirty="0"/>
              <a:t>(d) by the substitution in subsection (5) for paragraph (c) of the following</a:t>
            </a:r>
          </a:p>
          <a:p>
            <a:r>
              <a:rPr lang="en-GB" dirty="0"/>
              <a:t>paragraph:</a:t>
            </a:r>
          </a:p>
          <a:p>
            <a:r>
              <a:rPr lang="en-GB" dirty="0"/>
              <a:t>‘‘(c) </a:t>
            </a:r>
            <a:r>
              <a:rPr lang="en-GB" dirty="0">
                <a:highlight>
                  <a:srgbClr val="FFFF00"/>
                </a:highlight>
              </a:rPr>
              <a:t>handed over to the police immediately to dispose of it in terms of</a:t>
            </a:r>
          </a:p>
          <a:p>
            <a:r>
              <a:rPr lang="en-GB" dirty="0">
                <a:highlight>
                  <a:srgbClr val="FFFF00"/>
                </a:highlight>
              </a:rPr>
              <a:t>section 31 of the Criminal Procedure Act[, 1977 (Act No. 51 of</a:t>
            </a:r>
          </a:p>
          <a:p>
            <a:r>
              <a:rPr lang="en-GB" dirty="0">
                <a:highlight>
                  <a:srgbClr val="FFFF00"/>
                </a:highlight>
              </a:rPr>
              <a:t>1977)].’’;</a:t>
            </a:r>
          </a:p>
          <a:p>
            <a:r>
              <a:rPr lang="en-GB" dirty="0"/>
              <a:t>(e) by the substitution for subsection (6) of the following subsection:</a:t>
            </a:r>
          </a:p>
          <a:p>
            <a:r>
              <a:rPr lang="en-GB" dirty="0"/>
              <a:t>‘‘(6) </a:t>
            </a:r>
            <a:r>
              <a:rPr lang="en-GB" dirty="0">
                <a:highlight>
                  <a:srgbClr val="FFFF00"/>
                </a:highlight>
              </a:rPr>
              <a:t>If the police cannot collect the </a:t>
            </a:r>
            <a:r>
              <a:rPr lang="en-GB" u="sng" dirty="0">
                <a:highlight>
                  <a:srgbClr val="FFFF00"/>
                </a:highlight>
              </a:rPr>
              <a:t>liquor</a:t>
            </a:r>
            <a:r>
              <a:rPr lang="en-GB" dirty="0">
                <a:highlight>
                  <a:srgbClr val="FFFF00"/>
                </a:highlight>
              </a:rPr>
              <a:t>, dangerous object or</a:t>
            </a:r>
          </a:p>
          <a:p>
            <a:r>
              <a:rPr lang="en-GB" dirty="0">
                <a:highlight>
                  <a:srgbClr val="FFFF00"/>
                </a:highlight>
              </a:rPr>
              <a:t>[</a:t>
            </a:r>
            <a:r>
              <a:rPr lang="en-GB" b="1" dirty="0">
                <a:highlight>
                  <a:srgbClr val="FFFF00"/>
                </a:highlight>
              </a:rPr>
              <a:t>illega</a:t>
            </a:r>
            <a:r>
              <a:rPr lang="en-GB" dirty="0">
                <a:highlight>
                  <a:srgbClr val="FFFF00"/>
                </a:highlight>
              </a:rPr>
              <a:t>l] drug from the school immediately, the principal or his or her</a:t>
            </a:r>
          </a:p>
          <a:p>
            <a:r>
              <a:rPr lang="en-GB" dirty="0">
                <a:highlight>
                  <a:srgbClr val="FFFF00"/>
                </a:highlight>
              </a:rPr>
              <a:t>delegate must</a:t>
            </a:r>
            <a:r>
              <a:rPr lang="en-GB" dirty="0"/>
              <a:t>—</a:t>
            </a:r>
          </a:p>
          <a:p>
            <a:r>
              <a:rPr lang="en-GB" u="sng" dirty="0"/>
              <a:t>(a</a:t>
            </a:r>
            <a:r>
              <a:rPr lang="en-GB" dirty="0">
                <a:highlight>
                  <a:srgbClr val="FFFF00"/>
                </a:highlight>
              </a:rPr>
              <a:t>) take the </a:t>
            </a:r>
            <a:r>
              <a:rPr lang="en-GB" u="sng" dirty="0">
                <a:highlight>
                  <a:srgbClr val="FFFF00"/>
                </a:highlight>
              </a:rPr>
              <a:t>liquor</a:t>
            </a:r>
            <a:r>
              <a:rPr lang="en-GB" dirty="0">
                <a:highlight>
                  <a:srgbClr val="FFFF00"/>
                </a:highlight>
              </a:rPr>
              <a:t>, dangerous object or </a:t>
            </a:r>
            <a:r>
              <a:rPr lang="en-GB" u="sng" dirty="0">
                <a:highlight>
                  <a:srgbClr val="FFFF00"/>
                </a:highlight>
              </a:rPr>
              <a:t>[</a:t>
            </a:r>
            <a:r>
              <a:rPr lang="en-GB" b="1" u="sng" dirty="0">
                <a:highlight>
                  <a:srgbClr val="FFFF00"/>
                </a:highlight>
              </a:rPr>
              <a:t>illegal</a:t>
            </a:r>
            <a:r>
              <a:rPr lang="en-GB" b="1" dirty="0">
                <a:highlight>
                  <a:srgbClr val="FFFF00"/>
                </a:highlight>
              </a:rPr>
              <a:t>]</a:t>
            </a:r>
            <a:r>
              <a:rPr lang="en-GB" dirty="0">
                <a:highlight>
                  <a:srgbClr val="FFFF00"/>
                </a:highlight>
              </a:rPr>
              <a:t> drug to the nearest</a:t>
            </a:r>
          </a:p>
          <a:p>
            <a:r>
              <a:rPr lang="en-GB" dirty="0">
                <a:highlight>
                  <a:srgbClr val="FFFF00"/>
                </a:highlight>
              </a:rPr>
              <a:t>police station</a:t>
            </a:r>
            <a:r>
              <a:rPr lang="en-GB" dirty="0"/>
              <a:t>; and</a:t>
            </a:r>
          </a:p>
          <a:p>
            <a:r>
              <a:rPr lang="en-GB" dirty="0"/>
              <a:t>(b) </a:t>
            </a:r>
            <a:r>
              <a:rPr lang="en-GB" b="1" dirty="0"/>
              <a:t>hand</a:t>
            </a:r>
            <a:r>
              <a:rPr lang="en-GB" dirty="0"/>
              <a:t> the </a:t>
            </a:r>
            <a:r>
              <a:rPr lang="en-GB" u="sng" dirty="0"/>
              <a:t>liquor</a:t>
            </a:r>
            <a:r>
              <a:rPr lang="en-GB" dirty="0"/>
              <a:t>, dangerous object or </a:t>
            </a:r>
            <a:r>
              <a:rPr lang="en-GB" b="1" dirty="0"/>
              <a:t>[illegal</a:t>
            </a:r>
            <a:r>
              <a:rPr lang="en-GB" dirty="0"/>
              <a:t>] drug </a:t>
            </a:r>
            <a:r>
              <a:rPr lang="en-GB" b="1" dirty="0"/>
              <a:t>over to the police</a:t>
            </a:r>
          </a:p>
          <a:p>
            <a:r>
              <a:rPr lang="en-GB" dirty="0"/>
              <a:t>to dispose of it in terms of section 31 of the Criminal Procedure</a:t>
            </a:r>
          </a:p>
          <a:p>
            <a:r>
              <a:rPr lang="en-GB" dirty="0"/>
              <a:t>Act[, 1977 (Act No. 51 of 1977)].’’;</a:t>
            </a:r>
          </a:p>
          <a:p>
            <a:r>
              <a:rPr lang="en-GB" dirty="0"/>
              <a:t>(f) by the substitution for subsection (7) of the following subsection:</a:t>
            </a:r>
          </a:p>
          <a:p>
            <a:r>
              <a:rPr lang="en-GB" dirty="0"/>
              <a:t>‘‘(7) </a:t>
            </a:r>
            <a:r>
              <a:rPr lang="en-GB" b="1" dirty="0">
                <a:highlight>
                  <a:srgbClr val="00FF00"/>
                </a:highlight>
              </a:rPr>
              <a:t>The police officer who receives </a:t>
            </a:r>
            <a:r>
              <a:rPr lang="en-GB" dirty="0">
                <a:highlight>
                  <a:srgbClr val="00FF00"/>
                </a:highlight>
              </a:rPr>
              <a:t>the </a:t>
            </a:r>
            <a:r>
              <a:rPr lang="en-GB" u="sng" dirty="0">
                <a:highlight>
                  <a:srgbClr val="00FF00"/>
                </a:highlight>
              </a:rPr>
              <a:t>liquor</a:t>
            </a:r>
            <a:r>
              <a:rPr lang="en-GB" dirty="0">
                <a:highlight>
                  <a:srgbClr val="00FF00"/>
                </a:highlight>
              </a:rPr>
              <a:t>, dangerous object or</a:t>
            </a:r>
          </a:p>
          <a:p>
            <a:r>
              <a:rPr lang="en-GB" u="sng" dirty="0">
                <a:highlight>
                  <a:srgbClr val="00FF00"/>
                </a:highlight>
              </a:rPr>
              <a:t>[illegal] </a:t>
            </a:r>
            <a:r>
              <a:rPr lang="en-GB" dirty="0">
                <a:highlight>
                  <a:srgbClr val="00FF00"/>
                </a:highlight>
              </a:rPr>
              <a:t>drug </a:t>
            </a:r>
            <a:r>
              <a:rPr lang="en-GB" b="1" dirty="0">
                <a:highlight>
                  <a:srgbClr val="00FF00"/>
                </a:highlight>
              </a:rPr>
              <a:t>must issue an official receipt</a:t>
            </a:r>
            <a:r>
              <a:rPr lang="en-GB" dirty="0">
                <a:highlight>
                  <a:srgbClr val="00FF00"/>
                </a:highlight>
              </a:rPr>
              <a:t> for it to the principal or to his</a:t>
            </a:r>
          </a:p>
          <a:p>
            <a:r>
              <a:rPr lang="en-GB" dirty="0">
                <a:highlight>
                  <a:srgbClr val="00FF00"/>
                </a:highlight>
              </a:rPr>
              <a:t>or her delegate.’’;</a:t>
            </a:r>
            <a:endParaRPr lang="en-ZA" dirty="0">
              <a:highlight>
                <a:srgbClr val="00FF00"/>
              </a:highlight>
            </a:endParaRPr>
          </a:p>
        </p:txBody>
      </p:sp>
    </p:spTree>
    <p:extLst>
      <p:ext uri="{BB962C8B-B14F-4D97-AF65-F5344CB8AC3E}">
        <p14:creationId xmlns:p14="http://schemas.microsoft.com/office/powerpoint/2010/main" val="1317163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1000"/>
                                        <p:tgtEl>
                                          <p:spTgt spid="3">
                                            <p:txEl>
                                              <p:pRg st="7" end="7"/>
                                            </p:txEl>
                                          </p:spTgt>
                                        </p:tgtEl>
                                      </p:cBhvr>
                                    </p:animEffect>
                                    <p:anim calcmode="lin" valueType="num">
                                      <p:cBhvr>
                                        <p:cTn id="4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1000"/>
                                        <p:tgtEl>
                                          <p:spTgt spid="3">
                                            <p:txEl>
                                              <p:pRg st="9" end="9"/>
                                            </p:txEl>
                                          </p:spTgt>
                                        </p:tgtEl>
                                      </p:cBhvr>
                                    </p:animEffect>
                                    <p:anim calcmode="lin" valueType="num">
                                      <p:cBhvr>
                                        <p:cTn id="5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Effect transition="in" filter="fade">
                                      <p:cBhvr>
                                        <p:cTn id="61" dur="1000"/>
                                        <p:tgtEl>
                                          <p:spTgt spid="3">
                                            <p:txEl>
                                              <p:pRg st="10" end="10"/>
                                            </p:txEl>
                                          </p:spTgt>
                                        </p:tgtEl>
                                      </p:cBhvr>
                                    </p:animEffect>
                                    <p:anim calcmode="lin" valueType="num">
                                      <p:cBhvr>
                                        <p:cTn id="62"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3">
                                            <p:txEl>
                                              <p:pRg st="11" end="11"/>
                                            </p:txEl>
                                          </p:spTgt>
                                        </p:tgtEl>
                                        <p:attrNameLst>
                                          <p:attrName>style.visibility</p:attrName>
                                        </p:attrNameLst>
                                      </p:cBhvr>
                                      <p:to>
                                        <p:strVal val="visible"/>
                                      </p:to>
                                    </p:set>
                                    <p:animEffect transition="in" filter="fade">
                                      <p:cBhvr>
                                        <p:cTn id="66" dur="1000"/>
                                        <p:tgtEl>
                                          <p:spTgt spid="3">
                                            <p:txEl>
                                              <p:pRg st="11" end="11"/>
                                            </p:txEl>
                                          </p:spTgt>
                                        </p:tgtEl>
                                      </p:cBhvr>
                                    </p:animEffect>
                                    <p:anim calcmode="lin" valueType="num">
                                      <p:cBhvr>
                                        <p:cTn id="67"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8"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3">
                                            <p:txEl>
                                              <p:pRg st="12" end="12"/>
                                            </p:txEl>
                                          </p:spTgt>
                                        </p:tgtEl>
                                        <p:attrNameLst>
                                          <p:attrName>style.visibility</p:attrName>
                                        </p:attrNameLst>
                                      </p:cBhvr>
                                      <p:to>
                                        <p:strVal val="visible"/>
                                      </p:to>
                                    </p:set>
                                    <p:animEffect transition="in" filter="fade">
                                      <p:cBhvr>
                                        <p:cTn id="71" dur="1000"/>
                                        <p:tgtEl>
                                          <p:spTgt spid="3">
                                            <p:txEl>
                                              <p:pRg st="12" end="12"/>
                                            </p:txEl>
                                          </p:spTgt>
                                        </p:tgtEl>
                                      </p:cBhvr>
                                    </p:animEffect>
                                    <p:anim calcmode="lin" valueType="num">
                                      <p:cBhvr>
                                        <p:cTn id="72"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3"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3">
                                            <p:txEl>
                                              <p:pRg st="13" end="13"/>
                                            </p:txEl>
                                          </p:spTgt>
                                        </p:tgtEl>
                                        <p:attrNameLst>
                                          <p:attrName>style.visibility</p:attrName>
                                        </p:attrNameLst>
                                      </p:cBhvr>
                                      <p:to>
                                        <p:strVal val="visible"/>
                                      </p:to>
                                    </p:set>
                                    <p:animEffect transition="in" filter="fade">
                                      <p:cBhvr>
                                        <p:cTn id="78" dur="1000"/>
                                        <p:tgtEl>
                                          <p:spTgt spid="3">
                                            <p:txEl>
                                              <p:pRg st="13" end="13"/>
                                            </p:txEl>
                                          </p:spTgt>
                                        </p:tgtEl>
                                      </p:cBhvr>
                                    </p:animEffect>
                                    <p:anim calcmode="lin" valueType="num">
                                      <p:cBhvr>
                                        <p:cTn id="79"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80"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3">
                                            <p:txEl>
                                              <p:pRg st="14" end="14"/>
                                            </p:txEl>
                                          </p:spTgt>
                                        </p:tgtEl>
                                        <p:attrNameLst>
                                          <p:attrName>style.visibility</p:attrName>
                                        </p:attrNameLst>
                                      </p:cBhvr>
                                      <p:to>
                                        <p:strVal val="visible"/>
                                      </p:to>
                                    </p:set>
                                    <p:animEffect transition="in" filter="fade">
                                      <p:cBhvr>
                                        <p:cTn id="83" dur="1000"/>
                                        <p:tgtEl>
                                          <p:spTgt spid="3">
                                            <p:txEl>
                                              <p:pRg st="14" end="14"/>
                                            </p:txEl>
                                          </p:spTgt>
                                        </p:tgtEl>
                                      </p:cBhvr>
                                    </p:animEffect>
                                    <p:anim calcmode="lin" valueType="num">
                                      <p:cBhvr>
                                        <p:cTn id="84"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5" dur="1000" fill="hold"/>
                                        <p:tgtEl>
                                          <p:spTgt spid="3">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42" presetClass="entr" presetSubtype="0" fill="hold" nodeType="clickEffect">
                                  <p:stCondLst>
                                    <p:cond delay="0"/>
                                  </p:stCondLst>
                                  <p:childTnLst>
                                    <p:set>
                                      <p:cBhvr>
                                        <p:cTn id="89" dur="1" fill="hold">
                                          <p:stCondLst>
                                            <p:cond delay="0"/>
                                          </p:stCondLst>
                                        </p:cTn>
                                        <p:tgtEl>
                                          <p:spTgt spid="3">
                                            <p:txEl>
                                              <p:pRg st="15" end="15"/>
                                            </p:txEl>
                                          </p:spTgt>
                                        </p:tgtEl>
                                        <p:attrNameLst>
                                          <p:attrName>style.visibility</p:attrName>
                                        </p:attrNameLst>
                                      </p:cBhvr>
                                      <p:to>
                                        <p:strVal val="visible"/>
                                      </p:to>
                                    </p:set>
                                    <p:animEffect transition="in" filter="fade">
                                      <p:cBhvr>
                                        <p:cTn id="90" dur="1000"/>
                                        <p:tgtEl>
                                          <p:spTgt spid="3">
                                            <p:txEl>
                                              <p:pRg st="15" end="15"/>
                                            </p:txEl>
                                          </p:spTgt>
                                        </p:tgtEl>
                                      </p:cBhvr>
                                    </p:animEffect>
                                    <p:anim calcmode="lin" valueType="num">
                                      <p:cBhvr>
                                        <p:cTn id="91"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92"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3">
                                            <p:txEl>
                                              <p:pRg st="16" end="16"/>
                                            </p:txEl>
                                          </p:spTgt>
                                        </p:tgtEl>
                                        <p:attrNameLst>
                                          <p:attrName>style.visibility</p:attrName>
                                        </p:attrNameLst>
                                      </p:cBhvr>
                                      <p:to>
                                        <p:strVal val="visible"/>
                                      </p:to>
                                    </p:set>
                                    <p:animEffect transition="in" filter="fade">
                                      <p:cBhvr>
                                        <p:cTn id="95" dur="1000"/>
                                        <p:tgtEl>
                                          <p:spTgt spid="3">
                                            <p:txEl>
                                              <p:pRg st="16" end="16"/>
                                            </p:txEl>
                                          </p:spTgt>
                                        </p:tgtEl>
                                      </p:cBhvr>
                                    </p:animEffect>
                                    <p:anim calcmode="lin" valueType="num">
                                      <p:cBhvr>
                                        <p:cTn id="96"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7"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3">
                                            <p:txEl>
                                              <p:pRg st="17" end="17"/>
                                            </p:txEl>
                                          </p:spTgt>
                                        </p:tgtEl>
                                        <p:attrNameLst>
                                          <p:attrName>style.visibility</p:attrName>
                                        </p:attrNameLst>
                                      </p:cBhvr>
                                      <p:to>
                                        <p:strVal val="visible"/>
                                      </p:to>
                                    </p:set>
                                    <p:animEffect transition="in" filter="fade">
                                      <p:cBhvr>
                                        <p:cTn id="100" dur="1000"/>
                                        <p:tgtEl>
                                          <p:spTgt spid="3">
                                            <p:txEl>
                                              <p:pRg st="17" end="17"/>
                                            </p:txEl>
                                          </p:spTgt>
                                        </p:tgtEl>
                                      </p:cBhvr>
                                    </p:animEffect>
                                    <p:anim calcmode="lin" valueType="num">
                                      <p:cBhvr>
                                        <p:cTn id="101"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102" dur="1000" fill="hold"/>
                                        <p:tgtEl>
                                          <p:spTgt spid="3">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42" presetClass="entr" presetSubtype="0" fill="hold" nodeType="clickEffect">
                                  <p:stCondLst>
                                    <p:cond delay="0"/>
                                  </p:stCondLst>
                                  <p:childTnLst>
                                    <p:set>
                                      <p:cBhvr>
                                        <p:cTn id="106" dur="1" fill="hold">
                                          <p:stCondLst>
                                            <p:cond delay="0"/>
                                          </p:stCondLst>
                                        </p:cTn>
                                        <p:tgtEl>
                                          <p:spTgt spid="3">
                                            <p:txEl>
                                              <p:pRg st="19" end="19"/>
                                            </p:txEl>
                                          </p:spTgt>
                                        </p:tgtEl>
                                        <p:attrNameLst>
                                          <p:attrName>style.visibility</p:attrName>
                                        </p:attrNameLst>
                                      </p:cBhvr>
                                      <p:to>
                                        <p:strVal val="visible"/>
                                      </p:to>
                                    </p:set>
                                    <p:animEffect transition="in" filter="fade">
                                      <p:cBhvr>
                                        <p:cTn id="107" dur="1000"/>
                                        <p:tgtEl>
                                          <p:spTgt spid="3">
                                            <p:txEl>
                                              <p:pRg st="19" end="19"/>
                                            </p:txEl>
                                          </p:spTgt>
                                        </p:tgtEl>
                                      </p:cBhvr>
                                    </p:animEffect>
                                    <p:anim calcmode="lin" valueType="num">
                                      <p:cBhvr>
                                        <p:cTn id="108"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09"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3">
                                            <p:txEl>
                                              <p:pRg st="20" end="20"/>
                                            </p:txEl>
                                          </p:spTgt>
                                        </p:tgtEl>
                                        <p:attrNameLst>
                                          <p:attrName>style.visibility</p:attrName>
                                        </p:attrNameLst>
                                      </p:cBhvr>
                                      <p:to>
                                        <p:strVal val="visible"/>
                                      </p:to>
                                    </p:set>
                                    <p:animEffect transition="in" filter="fade">
                                      <p:cBhvr>
                                        <p:cTn id="112" dur="1000"/>
                                        <p:tgtEl>
                                          <p:spTgt spid="3">
                                            <p:txEl>
                                              <p:pRg st="20" end="20"/>
                                            </p:txEl>
                                          </p:spTgt>
                                        </p:tgtEl>
                                      </p:cBhvr>
                                    </p:animEffect>
                                    <p:anim calcmode="lin" valueType="num">
                                      <p:cBhvr>
                                        <p:cTn id="113"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14"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15" presetID="42" presetClass="entr" presetSubtype="0" fill="hold" nodeType="withEffect">
                                  <p:stCondLst>
                                    <p:cond delay="0"/>
                                  </p:stCondLst>
                                  <p:childTnLst>
                                    <p:set>
                                      <p:cBhvr>
                                        <p:cTn id="116" dur="1" fill="hold">
                                          <p:stCondLst>
                                            <p:cond delay="0"/>
                                          </p:stCondLst>
                                        </p:cTn>
                                        <p:tgtEl>
                                          <p:spTgt spid="3">
                                            <p:txEl>
                                              <p:pRg st="21" end="21"/>
                                            </p:txEl>
                                          </p:spTgt>
                                        </p:tgtEl>
                                        <p:attrNameLst>
                                          <p:attrName>style.visibility</p:attrName>
                                        </p:attrNameLst>
                                      </p:cBhvr>
                                      <p:to>
                                        <p:strVal val="visible"/>
                                      </p:to>
                                    </p:set>
                                    <p:animEffect transition="in" filter="fade">
                                      <p:cBhvr>
                                        <p:cTn id="117" dur="1000"/>
                                        <p:tgtEl>
                                          <p:spTgt spid="3">
                                            <p:txEl>
                                              <p:pRg st="21" end="21"/>
                                            </p:txEl>
                                          </p:spTgt>
                                        </p:tgtEl>
                                      </p:cBhvr>
                                    </p:animEffect>
                                    <p:anim calcmode="lin" valueType="num">
                                      <p:cBhvr>
                                        <p:cTn id="118"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19" dur="1000" fill="hold"/>
                                        <p:tgtEl>
                                          <p:spTgt spid="3">
                                            <p:txEl>
                                              <p:pRg st="21" end="2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DD8BE94-F560-B156-33BA-8E71B771BBC4}"/>
              </a:ext>
            </a:extLst>
          </p:cNvPr>
          <p:cNvSpPr txBox="1"/>
          <p:nvPr/>
        </p:nvSpPr>
        <p:spPr>
          <a:xfrm>
            <a:off x="1341120" y="117693"/>
            <a:ext cx="10068560" cy="6832640"/>
          </a:xfrm>
          <a:prstGeom prst="rect">
            <a:avLst/>
          </a:prstGeom>
          <a:noFill/>
        </p:spPr>
        <p:txBody>
          <a:bodyPr wrap="square">
            <a:spAutoFit/>
          </a:bodyPr>
          <a:lstStyle/>
          <a:p>
            <a:r>
              <a:rPr lang="en-GB" dirty="0"/>
              <a:t>(g) by the substitution for subsection (8) of the following subsection:</a:t>
            </a:r>
          </a:p>
          <a:p>
            <a:r>
              <a:rPr lang="en-GB" dirty="0"/>
              <a:t>‘‘(8) </a:t>
            </a:r>
            <a:r>
              <a:rPr lang="en-GB" dirty="0">
                <a:highlight>
                  <a:srgbClr val="FFFF00"/>
                </a:highlight>
              </a:rPr>
              <a:t>The principal or his or her delegate </a:t>
            </a:r>
            <a:r>
              <a:rPr lang="en-GB" b="1" dirty="0">
                <a:highlight>
                  <a:srgbClr val="FFFF00"/>
                </a:highlight>
              </a:rPr>
              <a:t>may at random administer a</a:t>
            </a:r>
          </a:p>
          <a:p>
            <a:r>
              <a:rPr lang="en-GB" b="1" dirty="0">
                <a:highlight>
                  <a:srgbClr val="FFFF00"/>
                </a:highlight>
              </a:rPr>
              <a:t>urine or other non-invasive test </a:t>
            </a:r>
            <a:r>
              <a:rPr lang="en-GB" dirty="0">
                <a:highlight>
                  <a:srgbClr val="FFFF00"/>
                </a:highlight>
              </a:rPr>
              <a:t>to any </a:t>
            </a:r>
            <a:r>
              <a:rPr lang="en-GB" u="sng" dirty="0">
                <a:highlight>
                  <a:srgbClr val="FFFF00"/>
                </a:highlight>
              </a:rPr>
              <a:t>learner or </a:t>
            </a:r>
            <a:r>
              <a:rPr lang="en-GB" dirty="0">
                <a:highlight>
                  <a:srgbClr val="FFFF00"/>
                </a:highlight>
              </a:rPr>
              <a:t>group of learners </a:t>
            </a:r>
            <a:r>
              <a:rPr lang="en-GB" dirty="0"/>
              <a:t>that</a:t>
            </a:r>
          </a:p>
          <a:p>
            <a:r>
              <a:rPr lang="en-GB" dirty="0"/>
              <a:t>is on fair and reasonable grounds suspected of using </a:t>
            </a:r>
            <a:r>
              <a:rPr lang="en-GB" b="1" u="sng" dirty="0"/>
              <a:t>liquor</a:t>
            </a:r>
            <a:r>
              <a:rPr lang="en-GB" u="sng" dirty="0"/>
              <a:t> or </a:t>
            </a:r>
            <a:r>
              <a:rPr lang="en-GB" dirty="0"/>
              <a:t>[</a:t>
            </a:r>
            <a:r>
              <a:rPr lang="en-GB" b="1" dirty="0"/>
              <a:t>illega</a:t>
            </a:r>
            <a:r>
              <a:rPr lang="en-GB" dirty="0"/>
              <a:t>l]</a:t>
            </a:r>
          </a:p>
          <a:p>
            <a:r>
              <a:rPr lang="en-GB" dirty="0"/>
              <a:t>drugs, after taking into account all relevant factors contemplated in</a:t>
            </a:r>
          </a:p>
          <a:p>
            <a:r>
              <a:rPr lang="en-GB" dirty="0"/>
              <a:t>subsection (3).’’;</a:t>
            </a:r>
          </a:p>
          <a:p>
            <a:r>
              <a:rPr lang="en-GB" dirty="0"/>
              <a:t>(h) by the substitution in subsection (9) for the words preceding paragraph (a) of</a:t>
            </a:r>
          </a:p>
          <a:p>
            <a:r>
              <a:rPr lang="en-GB" dirty="0"/>
              <a:t>the following words:</a:t>
            </a:r>
          </a:p>
          <a:p>
            <a:r>
              <a:rPr lang="en-GB" dirty="0"/>
              <a:t>‘‘(9) A learner contemplated in subsection (8) </a:t>
            </a:r>
            <a:r>
              <a:rPr lang="en-GB" dirty="0">
                <a:highlight>
                  <a:srgbClr val="FF00FF"/>
                </a:highlight>
              </a:rPr>
              <a:t>may be subjected to a</a:t>
            </a:r>
          </a:p>
          <a:p>
            <a:r>
              <a:rPr lang="en-GB" dirty="0">
                <a:highlight>
                  <a:srgbClr val="FF00FF"/>
                </a:highlight>
              </a:rPr>
              <a:t>urine or other non-invasive test for </a:t>
            </a:r>
            <a:r>
              <a:rPr lang="en-GB" u="sng" dirty="0">
                <a:highlight>
                  <a:srgbClr val="FF00FF"/>
                </a:highlight>
              </a:rPr>
              <a:t>liquor</a:t>
            </a:r>
            <a:r>
              <a:rPr lang="en-GB" dirty="0">
                <a:highlight>
                  <a:srgbClr val="FF00FF"/>
                </a:highlight>
              </a:rPr>
              <a:t> </a:t>
            </a:r>
            <a:r>
              <a:rPr lang="en-GB" u="sng" dirty="0">
                <a:highlight>
                  <a:srgbClr val="FF00FF"/>
                </a:highlight>
              </a:rPr>
              <a:t>or</a:t>
            </a:r>
            <a:r>
              <a:rPr lang="en-GB" dirty="0">
                <a:highlight>
                  <a:srgbClr val="FF00FF"/>
                </a:highlight>
              </a:rPr>
              <a:t> [</a:t>
            </a:r>
            <a:r>
              <a:rPr lang="en-GB" b="1" dirty="0">
                <a:highlight>
                  <a:srgbClr val="FF00FF"/>
                </a:highlight>
              </a:rPr>
              <a:t>illegal]</a:t>
            </a:r>
            <a:r>
              <a:rPr lang="en-GB" dirty="0">
                <a:highlight>
                  <a:srgbClr val="FF00FF"/>
                </a:highlight>
              </a:rPr>
              <a:t> drugs only if </a:t>
            </a:r>
            <a:r>
              <a:rPr lang="en-GB" dirty="0"/>
              <a:t>—’’;</a:t>
            </a:r>
          </a:p>
          <a:p>
            <a:r>
              <a:rPr lang="en-GB" dirty="0"/>
              <a:t>(</a:t>
            </a:r>
            <a:r>
              <a:rPr lang="en-GB" dirty="0" err="1"/>
              <a:t>i</a:t>
            </a:r>
            <a:r>
              <a:rPr lang="en-GB" dirty="0"/>
              <a:t>) by the substitution for subsection (12) of the following subsection:</a:t>
            </a:r>
          </a:p>
          <a:p>
            <a:r>
              <a:rPr lang="en-GB" dirty="0"/>
              <a:t>‘‘(12) A learner may be subjected to disciplinary proceedings if—</a:t>
            </a:r>
          </a:p>
          <a:p>
            <a:r>
              <a:rPr lang="en-GB" dirty="0"/>
              <a:t>(a) </a:t>
            </a:r>
            <a:r>
              <a:rPr lang="en-GB" u="sng" dirty="0">
                <a:highlight>
                  <a:srgbClr val="FFFF00"/>
                </a:highlight>
              </a:rPr>
              <a:t>liquor, </a:t>
            </a:r>
            <a:r>
              <a:rPr lang="en-GB" dirty="0">
                <a:highlight>
                  <a:srgbClr val="FFFF00"/>
                </a:highlight>
              </a:rPr>
              <a:t>a dangerous object or </a:t>
            </a:r>
            <a:r>
              <a:rPr lang="en-GB" b="1" dirty="0">
                <a:highlight>
                  <a:srgbClr val="FFFF00"/>
                </a:highlight>
              </a:rPr>
              <a:t>[illegal</a:t>
            </a:r>
            <a:r>
              <a:rPr lang="en-GB" dirty="0">
                <a:highlight>
                  <a:srgbClr val="FFFF00"/>
                </a:highlight>
              </a:rPr>
              <a:t>] </a:t>
            </a:r>
            <a:r>
              <a:rPr lang="en-GB" u="sng" dirty="0">
                <a:highlight>
                  <a:srgbClr val="FFFF00"/>
                </a:highlight>
              </a:rPr>
              <a:t>any</a:t>
            </a:r>
            <a:r>
              <a:rPr lang="en-GB" dirty="0">
                <a:highlight>
                  <a:srgbClr val="FFFF00"/>
                </a:highlight>
              </a:rPr>
              <a:t> drug is found in his or her</a:t>
            </a:r>
          </a:p>
          <a:p>
            <a:r>
              <a:rPr lang="en-GB" dirty="0">
                <a:highlight>
                  <a:srgbClr val="FFFF00"/>
                </a:highlight>
              </a:rPr>
              <a:t>possession; or</a:t>
            </a:r>
          </a:p>
          <a:p>
            <a:r>
              <a:rPr lang="en-GB" dirty="0">
                <a:highlight>
                  <a:srgbClr val="FFFF00"/>
                </a:highlight>
              </a:rPr>
              <a:t>(b) his or her sample tested positive for [</a:t>
            </a:r>
            <a:r>
              <a:rPr lang="en-GB" b="1" dirty="0">
                <a:highlight>
                  <a:srgbClr val="FFFF00"/>
                </a:highlight>
              </a:rPr>
              <a:t>an illegal</a:t>
            </a:r>
            <a:r>
              <a:rPr lang="en-GB" dirty="0">
                <a:highlight>
                  <a:srgbClr val="FFFF00"/>
                </a:highlight>
              </a:rPr>
              <a:t>] </a:t>
            </a:r>
            <a:r>
              <a:rPr lang="en-GB" u="sng" dirty="0">
                <a:highlight>
                  <a:srgbClr val="FFFF00"/>
                </a:highlight>
              </a:rPr>
              <a:t>liquor or any</a:t>
            </a:r>
          </a:p>
          <a:p>
            <a:r>
              <a:rPr lang="en-GB" dirty="0">
                <a:highlight>
                  <a:srgbClr val="FFFF00"/>
                </a:highlight>
              </a:rPr>
              <a:t>drug.’’; </a:t>
            </a:r>
            <a:r>
              <a:rPr lang="en-GB" dirty="0"/>
              <a:t>and</a:t>
            </a:r>
          </a:p>
          <a:p>
            <a:r>
              <a:rPr lang="en-GB" dirty="0"/>
              <a:t>(j) by the substitution in subsection (14) for paragraph (a) of the following</a:t>
            </a:r>
          </a:p>
          <a:p>
            <a:r>
              <a:rPr lang="en-GB" dirty="0"/>
              <a:t>paragraph:</a:t>
            </a:r>
          </a:p>
          <a:p>
            <a:r>
              <a:rPr lang="en-GB" dirty="0"/>
              <a:t>‘‘(a</a:t>
            </a:r>
            <a:r>
              <a:rPr lang="en-GB" dirty="0">
                <a:highlight>
                  <a:srgbClr val="FFFF00"/>
                </a:highlight>
              </a:rPr>
              <a:t>) a search contemplated in subsection (2) was conducted and </a:t>
            </a:r>
            <a:r>
              <a:rPr lang="en-GB" u="sng" dirty="0">
                <a:highlight>
                  <a:srgbClr val="FFFF00"/>
                </a:highlight>
              </a:rPr>
              <a:t>liquor,</a:t>
            </a:r>
          </a:p>
          <a:p>
            <a:r>
              <a:rPr lang="en-GB" dirty="0">
                <a:highlight>
                  <a:srgbClr val="FFFF00"/>
                </a:highlight>
              </a:rPr>
              <a:t>a dangerous object or [</a:t>
            </a:r>
            <a:r>
              <a:rPr lang="en-GB" b="1" dirty="0">
                <a:highlight>
                  <a:srgbClr val="FFFF00"/>
                </a:highlight>
              </a:rPr>
              <a:t>illegal]</a:t>
            </a:r>
            <a:r>
              <a:rPr lang="en-GB" dirty="0">
                <a:highlight>
                  <a:srgbClr val="FFFF00"/>
                </a:highlight>
              </a:rPr>
              <a:t> </a:t>
            </a:r>
            <a:r>
              <a:rPr lang="en-GB" u="sng" dirty="0">
                <a:highlight>
                  <a:srgbClr val="FFFF00"/>
                </a:highlight>
              </a:rPr>
              <a:t>any</a:t>
            </a:r>
            <a:r>
              <a:rPr lang="en-GB" dirty="0">
                <a:highlight>
                  <a:srgbClr val="FFFF00"/>
                </a:highlight>
              </a:rPr>
              <a:t> drug was found; or’’.</a:t>
            </a:r>
          </a:p>
          <a:p>
            <a:r>
              <a:rPr lang="en-GB" b="1" dirty="0"/>
              <a:t>Amendment of section 9 of Act 84 of 1996, as amended by section 7 of Act 48 of</a:t>
            </a:r>
          </a:p>
          <a:p>
            <a:r>
              <a:rPr lang="en-GB" b="1" dirty="0"/>
              <a:t>1999, section 2 of Act 24 of 2005 and section 7 of Act 15 of 2011</a:t>
            </a:r>
          </a:p>
          <a:p>
            <a:r>
              <a:rPr lang="en-GB" sz="2400" b="1" dirty="0">
                <a:solidFill>
                  <a:srgbClr val="FF0000"/>
                </a:solidFill>
              </a:rPr>
              <a:t>9.</a:t>
            </a:r>
            <a:r>
              <a:rPr lang="en-GB" dirty="0"/>
              <a:t> Section 9 of the South African Schools Act, 1996, is hereby amended by the</a:t>
            </a:r>
          </a:p>
          <a:p>
            <a:r>
              <a:rPr lang="en-GB" dirty="0"/>
              <a:t>substitution for subsection (1) of the following subsection:</a:t>
            </a:r>
          </a:p>
        </p:txBody>
      </p:sp>
    </p:spTree>
    <p:extLst>
      <p:ext uri="{BB962C8B-B14F-4D97-AF65-F5344CB8AC3E}">
        <p14:creationId xmlns:p14="http://schemas.microsoft.com/office/powerpoint/2010/main" val="185251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1000"/>
                                        <p:tgtEl>
                                          <p:spTgt spid="3">
                                            <p:txEl>
                                              <p:pRg st="7" end="7"/>
                                            </p:txEl>
                                          </p:spTgt>
                                        </p:tgtEl>
                                      </p:cBhvr>
                                    </p:animEffect>
                                    <p:anim calcmode="lin" valueType="num">
                                      <p:cBhvr>
                                        <p:cTn id="4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Effect transition="in" filter="fade">
                                      <p:cBhvr>
                                        <p:cTn id="54" dur="1000"/>
                                        <p:tgtEl>
                                          <p:spTgt spid="3">
                                            <p:txEl>
                                              <p:pRg st="9" end="9"/>
                                            </p:txEl>
                                          </p:spTgt>
                                        </p:tgtEl>
                                      </p:cBhvr>
                                    </p:animEffect>
                                    <p:anim calcmode="lin" valueType="num">
                                      <p:cBhvr>
                                        <p:cTn id="5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 calcmode="lin" valueType="num">
                                      <p:cBhvr additive="base">
                                        <p:cTn id="6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
                                            <p:txEl>
                                              <p:pRg st="11" end="11"/>
                                            </p:txEl>
                                          </p:spTgt>
                                        </p:tgtEl>
                                        <p:attrNameLst>
                                          <p:attrName>style.visibility</p:attrName>
                                        </p:attrNameLst>
                                      </p:cBhvr>
                                      <p:to>
                                        <p:strVal val="visible"/>
                                      </p:to>
                                    </p:set>
                                    <p:anim calcmode="lin" valueType="num">
                                      <p:cBhvr additive="base">
                                        <p:cTn id="6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 calcmode="lin" valueType="num">
                                      <p:cBhvr additive="base">
                                        <p:cTn id="6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
                                            <p:txEl>
                                              <p:pRg st="13" end="13"/>
                                            </p:txEl>
                                          </p:spTgt>
                                        </p:tgtEl>
                                        <p:attrNameLst>
                                          <p:attrName>style.visibility</p:attrName>
                                        </p:attrNameLst>
                                      </p:cBhvr>
                                      <p:to>
                                        <p:strVal val="visible"/>
                                      </p:to>
                                    </p:set>
                                    <p:anim calcmode="lin" valueType="num">
                                      <p:cBhvr additive="base">
                                        <p:cTn id="73"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3">
                                            <p:txEl>
                                              <p:pRg st="14" end="14"/>
                                            </p:txEl>
                                          </p:spTgt>
                                        </p:tgtEl>
                                        <p:attrNameLst>
                                          <p:attrName>style.visibility</p:attrName>
                                        </p:attrNameLst>
                                      </p:cBhvr>
                                      <p:to>
                                        <p:strVal val="visible"/>
                                      </p:to>
                                    </p:set>
                                    <p:anim calcmode="lin" valueType="num">
                                      <p:cBhvr additive="base">
                                        <p:cTn id="79"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3">
                                            <p:txEl>
                                              <p:pRg st="15" end="15"/>
                                            </p:txEl>
                                          </p:spTgt>
                                        </p:tgtEl>
                                        <p:attrNameLst>
                                          <p:attrName>style.visibility</p:attrName>
                                        </p:attrNameLst>
                                      </p:cBhvr>
                                      <p:to>
                                        <p:strVal val="visible"/>
                                      </p:to>
                                    </p:set>
                                    <p:anim calcmode="lin" valueType="num">
                                      <p:cBhvr additive="base">
                                        <p:cTn id="83"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nodeType="clickEffect">
                                  <p:stCondLst>
                                    <p:cond delay="0"/>
                                  </p:stCondLst>
                                  <p:childTnLst>
                                    <p:set>
                                      <p:cBhvr>
                                        <p:cTn id="88" dur="1" fill="hold">
                                          <p:stCondLst>
                                            <p:cond delay="0"/>
                                          </p:stCondLst>
                                        </p:cTn>
                                        <p:tgtEl>
                                          <p:spTgt spid="3">
                                            <p:txEl>
                                              <p:pRg st="16" end="16"/>
                                            </p:txEl>
                                          </p:spTgt>
                                        </p:tgtEl>
                                        <p:attrNameLst>
                                          <p:attrName>style.visibility</p:attrName>
                                        </p:attrNameLst>
                                      </p:cBhvr>
                                      <p:to>
                                        <p:strVal val="visible"/>
                                      </p:to>
                                    </p:set>
                                    <p:animEffect transition="in" filter="fade">
                                      <p:cBhvr>
                                        <p:cTn id="89" dur="1000"/>
                                        <p:tgtEl>
                                          <p:spTgt spid="3">
                                            <p:txEl>
                                              <p:pRg st="16" end="16"/>
                                            </p:txEl>
                                          </p:spTgt>
                                        </p:tgtEl>
                                      </p:cBhvr>
                                    </p:animEffect>
                                    <p:anim calcmode="lin" valueType="num">
                                      <p:cBhvr>
                                        <p:cTn id="90"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1"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3">
                                            <p:txEl>
                                              <p:pRg st="17" end="17"/>
                                            </p:txEl>
                                          </p:spTgt>
                                        </p:tgtEl>
                                        <p:attrNameLst>
                                          <p:attrName>style.visibility</p:attrName>
                                        </p:attrNameLst>
                                      </p:cBhvr>
                                      <p:to>
                                        <p:strVal val="visible"/>
                                      </p:to>
                                    </p:set>
                                    <p:animEffect transition="in" filter="fade">
                                      <p:cBhvr>
                                        <p:cTn id="94" dur="1000"/>
                                        <p:tgtEl>
                                          <p:spTgt spid="3">
                                            <p:txEl>
                                              <p:pRg st="17" end="17"/>
                                            </p:txEl>
                                          </p:spTgt>
                                        </p:tgtEl>
                                      </p:cBhvr>
                                    </p:animEffect>
                                    <p:anim calcmode="lin" valueType="num">
                                      <p:cBhvr>
                                        <p:cTn id="95"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96"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97" presetID="42" presetClass="entr" presetSubtype="0" fill="hold" nodeType="withEffect">
                                  <p:stCondLst>
                                    <p:cond delay="0"/>
                                  </p:stCondLst>
                                  <p:childTnLst>
                                    <p:set>
                                      <p:cBhvr>
                                        <p:cTn id="98" dur="1" fill="hold">
                                          <p:stCondLst>
                                            <p:cond delay="0"/>
                                          </p:stCondLst>
                                        </p:cTn>
                                        <p:tgtEl>
                                          <p:spTgt spid="3">
                                            <p:txEl>
                                              <p:pRg st="18" end="18"/>
                                            </p:txEl>
                                          </p:spTgt>
                                        </p:tgtEl>
                                        <p:attrNameLst>
                                          <p:attrName>style.visibility</p:attrName>
                                        </p:attrNameLst>
                                      </p:cBhvr>
                                      <p:to>
                                        <p:strVal val="visible"/>
                                      </p:to>
                                    </p:set>
                                    <p:animEffect transition="in" filter="fade">
                                      <p:cBhvr>
                                        <p:cTn id="99" dur="1000"/>
                                        <p:tgtEl>
                                          <p:spTgt spid="3">
                                            <p:txEl>
                                              <p:pRg st="18" end="18"/>
                                            </p:txEl>
                                          </p:spTgt>
                                        </p:tgtEl>
                                      </p:cBhvr>
                                    </p:animEffect>
                                    <p:anim calcmode="lin" valueType="num">
                                      <p:cBhvr>
                                        <p:cTn id="100"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101"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3">
                                            <p:txEl>
                                              <p:pRg st="19" end="19"/>
                                            </p:txEl>
                                          </p:spTgt>
                                        </p:tgtEl>
                                        <p:attrNameLst>
                                          <p:attrName>style.visibility</p:attrName>
                                        </p:attrNameLst>
                                      </p:cBhvr>
                                      <p:to>
                                        <p:strVal val="visible"/>
                                      </p:to>
                                    </p:set>
                                    <p:animEffect transition="in" filter="fade">
                                      <p:cBhvr>
                                        <p:cTn id="104" dur="1000"/>
                                        <p:tgtEl>
                                          <p:spTgt spid="3">
                                            <p:txEl>
                                              <p:pRg st="19" end="19"/>
                                            </p:txEl>
                                          </p:spTgt>
                                        </p:tgtEl>
                                      </p:cBhvr>
                                    </p:animEffect>
                                    <p:anim calcmode="lin" valueType="num">
                                      <p:cBhvr>
                                        <p:cTn id="105"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06"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07" presetID="42" presetClass="entr" presetSubtype="0" fill="hold" nodeType="withEffect">
                                  <p:stCondLst>
                                    <p:cond delay="0"/>
                                  </p:stCondLst>
                                  <p:childTnLst>
                                    <p:set>
                                      <p:cBhvr>
                                        <p:cTn id="108" dur="1" fill="hold">
                                          <p:stCondLst>
                                            <p:cond delay="0"/>
                                          </p:stCondLst>
                                        </p:cTn>
                                        <p:tgtEl>
                                          <p:spTgt spid="3">
                                            <p:txEl>
                                              <p:pRg st="20" end="20"/>
                                            </p:txEl>
                                          </p:spTgt>
                                        </p:tgtEl>
                                        <p:attrNameLst>
                                          <p:attrName>style.visibility</p:attrName>
                                        </p:attrNameLst>
                                      </p:cBhvr>
                                      <p:to>
                                        <p:strVal val="visible"/>
                                      </p:to>
                                    </p:set>
                                    <p:animEffect transition="in" filter="fade">
                                      <p:cBhvr>
                                        <p:cTn id="109" dur="1000"/>
                                        <p:tgtEl>
                                          <p:spTgt spid="3">
                                            <p:txEl>
                                              <p:pRg st="20" end="20"/>
                                            </p:txEl>
                                          </p:spTgt>
                                        </p:tgtEl>
                                      </p:cBhvr>
                                    </p:animEffect>
                                    <p:anim calcmode="lin" valueType="num">
                                      <p:cBhvr>
                                        <p:cTn id="110"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11"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12" presetID="42" presetClass="entr" presetSubtype="0" fill="hold" nodeType="withEffect">
                                  <p:stCondLst>
                                    <p:cond delay="0"/>
                                  </p:stCondLst>
                                  <p:childTnLst>
                                    <p:set>
                                      <p:cBhvr>
                                        <p:cTn id="113" dur="1" fill="hold">
                                          <p:stCondLst>
                                            <p:cond delay="0"/>
                                          </p:stCondLst>
                                        </p:cTn>
                                        <p:tgtEl>
                                          <p:spTgt spid="3">
                                            <p:txEl>
                                              <p:pRg st="21" end="21"/>
                                            </p:txEl>
                                          </p:spTgt>
                                        </p:tgtEl>
                                        <p:attrNameLst>
                                          <p:attrName>style.visibility</p:attrName>
                                        </p:attrNameLst>
                                      </p:cBhvr>
                                      <p:to>
                                        <p:strVal val="visible"/>
                                      </p:to>
                                    </p:set>
                                    <p:animEffect transition="in" filter="fade">
                                      <p:cBhvr>
                                        <p:cTn id="114" dur="1000"/>
                                        <p:tgtEl>
                                          <p:spTgt spid="3">
                                            <p:txEl>
                                              <p:pRg st="21" end="21"/>
                                            </p:txEl>
                                          </p:spTgt>
                                        </p:tgtEl>
                                      </p:cBhvr>
                                    </p:animEffect>
                                    <p:anim calcmode="lin" valueType="num">
                                      <p:cBhvr>
                                        <p:cTn id="115"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16" dur="1000" fill="hold"/>
                                        <p:tgtEl>
                                          <p:spTgt spid="3">
                                            <p:txEl>
                                              <p:pRg st="21" end="21"/>
                                            </p:txEl>
                                          </p:spTgt>
                                        </p:tgtEl>
                                        <p:attrNameLst>
                                          <p:attrName>ppt_y</p:attrName>
                                        </p:attrNameLst>
                                      </p:cBhvr>
                                      <p:tavLst>
                                        <p:tav tm="0">
                                          <p:val>
                                            <p:strVal val="#ppt_y+.1"/>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42" presetClass="entr" presetSubtype="0" fill="hold" nodeType="clickEffect">
                                  <p:stCondLst>
                                    <p:cond delay="0"/>
                                  </p:stCondLst>
                                  <p:childTnLst>
                                    <p:set>
                                      <p:cBhvr>
                                        <p:cTn id="120" dur="1" fill="hold">
                                          <p:stCondLst>
                                            <p:cond delay="0"/>
                                          </p:stCondLst>
                                        </p:cTn>
                                        <p:tgtEl>
                                          <p:spTgt spid="3">
                                            <p:txEl>
                                              <p:pRg st="22" end="22"/>
                                            </p:txEl>
                                          </p:spTgt>
                                        </p:tgtEl>
                                        <p:attrNameLst>
                                          <p:attrName>style.visibility</p:attrName>
                                        </p:attrNameLst>
                                      </p:cBhvr>
                                      <p:to>
                                        <p:strVal val="visible"/>
                                      </p:to>
                                    </p:set>
                                    <p:animEffect transition="in" filter="fade">
                                      <p:cBhvr>
                                        <p:cTn id="121" dur="1000"/>
                                        <p:tgtEl>
                                          <p:spTgt spid="3">
                                            <p:txEl>
                                              <p:pRg st="22" end="22"/>
                                            </p:txEl>
                                          </p:spTgt>
                                        </p:tgtEl>
                                      </p:cBhvr>
                                    </p:animEffect>
                                    <p:anim calcmode="lin" valueType="num">
                                      <p:cBhvr>
                                        <p:cTn id="122"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23" dur="1000" fill="hold"/>
                                        <p:tgtEl>
                                          <p:spTgt spid="3">
                                            <p:txEl>
                                              <p:pRg st="22" end="22"/>
                                            </p:txEl>
                                          </p:spTgt>
                                        </p:tgtEl>
                                        <p:attrNameLst>
                                          <p:attrName>ppt_y</p:attrName>
                                        </p:attrNameLst>
                                      </p:cBhvr>
                                      <p:tavLst>
                                        <p:tav tm="0">
                                          <p:val>
                                            <p:strVal val="#ppt_y+.1"/>
                                          </p:val>
                                        </p:tav>
                                        <p:tav tm="100000">
                                          <p:val>
                                            <p:strVal val="#ppt_y"/>
                                          </p:val>
                                        </p:tav>
                                      </p:tavLst>
                                    </p:anim>
                                  </p:childTnLst>
                                </p:cTn>
                              </p:par>
                              <p:par>
                                <p:cTn id="124" presetID="42" presetClass="entr" presetSubtype="0" fill="hold" nodeType="withEffect">
                                  <p:stCondLst>
                                    <p:cond delay="0"/>
                                  </p:stCondLst>
                                  <p:childTnLst>
                                    <p:set>
                                      <p:cBhvr>
                                        <p:cTn id="125" dur="1" fill="hold">
                                          <p:stCondLst>
                                            <p:cond delay="0"/>
                                          </p:stCondLst>
                                        </p:cTn>
                                        <p:tgtEl>
                                          <p:spTgt spid="3">
                                            <p:txEl>
                                              <p:pRg st="23" end="23"/>
                                            </p:txEl>
                                          </p:spTgt>
                                        </p:tgtEl>
                                        <p:attrNameLst>
                                          <p:attrName>style.visibility</p:attrName>
                                        </p:attrNameLst>
                                      </p:cBhvr>
                                      <p:to>
                                        <p:strVal val="visible"/>
                                      </p:to>
                                    </p:set>
                                    <p:animEffect transition="in" filter="fade">
                                      <p:cBhvr>
                                        <p:cTn id="126" dur="1000"/>
                                        <p:tgtEl>
                                          <p:spTgt spid="3">
                                            <p:txEl>
                                              <p:pRg st="23" end="23"/>
                                            </p:txEl>
                                          </p:spTgt>
                                        </p:tgtEl>
                                      </p:cBhvr>
                                    </p:animEffect>
                                    <p:anim calcmode="lin" valueType="num">
                                      <p:cBhvr>
                                        <p:cTn id="127" dur="1000" fill="hold"/>
                                        <p:tgtEl>
                                          <p:spTgt spid="3">
                                            <p:txEl>
                                              <p:pRg st="23" end="23"/>
                                            </p:txEl>
                                          </p:spTgt>
                                        </p:tgtEl>
                                        <p:attrNameLst>
                                          <p:attrName>ppt_x</p:attrName>
                                        </p:attrNameLst>
                                      </p:cBhvr>
                                      <p:tavLst>
                                        <p:tav tm="0">
                                          <p:val>
                                            <p:strVal val="#ppt_x"/>
                                          </p:val>
                                        </p:tav>
                                        <p:tav tm="100000">
                                          <p:val>
                                            <p:strVal val="#ppt_x"/>
                                          </p:val>
                                        </p:tav>
                                      </p:tavLst>
                                    </p:anim>
                                    <p:anim calcmode="lin" valueType="num">
                                      <p:cBhvr>
                                        <p:cTn id="128" dur="1000" fill="hold"/>
                                        <p:tgtEl>
                                          <p:spTgt spid="3">
                                            <p:txEl>
                                              <p:pRg st="23" end="2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FB03DF8-EEEA-4AE3-BF77-AD527E4F34A3}"/>
              </a:ext>
            </a:extLst>
          </p:cNvPr>
          <p:cNvSpPr txBox="1"/>
          <p:nvPr/>
        </p:nvSpPr>
        <p:spPr>
          <a:xfrm>
            <a:off x="965200" y="190830"/>
            <a:ext cx="10099040" cy="6186309"/>
          </a:xfrm>
          <a:prstGeom prst="rect">
            <a:avLst/>
          </a:prstGeom>
          <a:noFill/>
        </p:spPr>
        <p:txBody>
          <a:bodyPr wrap="square">
            <a:spAutoFit/>
          </a:bodyPr>
          <a:lstStyle/>
          <a:p>
            <a:r>
              <a:rPr lang="en-GB" dirty="0"/>
              <a:t>‘‘(1) The governing body may, </a:t>
            </a:r>
            <a:r>
              <a:rPr lang="en-GB" dirty="0">
                <a:highlight>
                  <a:srgbClr val="00FF00"/>
                </a:highlight>
              </a:rPr>
              <a:t>on reasonable grounds and </a:t>
            </a:r>
            <a:r>
              <a:rPr lang="en-GB" b="1" dirty="0">
                <a:highlight>
                  <a:srgbClr val="00FF00"/>
                </a:highlight>
              </a:rPr>
              <a:t>as a precautionary</a:t>
            </a:r>
          </a:p>
          <a:p>
            <a:r>
              <a:rPr lang="en-GB" b="1" dirty="0">
                <a:highlight>
                  <a:srgbClr val="00FF00"/>
                </a:highlight>
              </a:rPr>
              <a:t>measure, suspend a learner who is [suspected] </a:t>
            </a:r>
            <a:r>
              <a:rPr lang="en-GB" b="1" u="sng" dirty="0">
                <a:highlight>
                  <a:srgbClr val="00FF00"/>
                </a:highlight>
              </a:rPr>
              <a:t>accused </a:t>
            </a:r>
            <a:r>
              <a:rPr lang="en-GB" b="1" dirty="0">
                <a:highlight>
                  <a:srgbClr val="00FF00"/>
                </a:highlight>
              </a:rPr>
              <a:t>of serious misconduct</a:t>
            </a:r>
          </a:p>
          <a:p>
            <a:r>
              <a:rPr lang="en-GB" dirty="0">
                <a:highlight>
                  <a:srgbClr val="00FF00"/>
                </a:highlight>
              </a:rPr>
              <a:t>from attending school, </a:t>
            </a:r>
            <a:r>
              <a:rPr lang="en-GB" b="1" dirty="0">
                <a:highlight>
                  <a:srgbClr val="00FF00"/>
                </a:highlight>
              </a:rPr>
              <a:t>but</a:t>
            </a:r>
            <a:r>
              <a:rPr lang="en-GB" dirty="0">
                <a:highlight>
                  <a:srgbClr val="00FF00"/>
                </a:highlight>
              </a:rPr>
              <a:t> may only enforce such suspension [</a:t>
            </a:r>
            <a:r>
              <a:rPr lang="en-GB" b="1" dirty="0">
                <a:highlight>
                  <a:srgbClr val="00FF00"/>
                </a:highlight>
              </a:rPr>
              <a:t>only after the</a:t>
            </a:r>
          </a:p>
          <a:p>
            <a:r>
              <a:rPr lang="en-GB" b="1" dirty="0">
                <a:highlight>
                  <a:srgbClr val="00FF00"/>
                </a:highlight>
              </a:rPr>
              <a:t>learner has been granted a reasonable opportunity to make representations to</a:t>
            </a:r>
          </a:p>
          <a:p>
            <a:r>
              <a:rPr lang="en-GB" b="1" dirty="0">
                <a:highlight>
                  <a:srgbClr val="00FF00"/>
                </a:highlight>
              </a:rPr>
              <a:t>it in relation to such suspension</a:t>
            </a:r>
            <a:r>
              <a:rPr lang="en-GB" b="1" u="sng" dirty="0">
                <a:highlight>
                  <a:srgbClr val="00FF00"/>
                </a:highlight>
              </a:rPr>
              <a:t>.</a:t>
            </a:r>
            <a:r>
              <a:rPr lang="en-GB" b="1" dirty="0">
                <a:highlight>
                  <a:srgbClr val="00FF00"/>
                </a:highlight>
              </a:rPr>
              <a:t>] </a:t>
            </a:r>
            <a:r>
              <a:rPr lang="en-GB" dirty="0">
                <a:highlight>
                  <a:srgbClr val="00FF00"/>
                </a:highlight>
              </a:rPr>
              <a:t>in the following manner</a:t>
            </a:r>
            <a:r>
              <a:rPr lang="en-GB" b="1" dirty="0"/>
              <a:t>:</a:t>
            </a:r>
          </a:p>
          <a:p>
            <a:r>
              <a:rPr lang="en-GB" dirty="0"/>
              <a:t>(a) </a:t>
            </a:r>
            <a:r>
              <a:rPr lang="en-GB" u="sng" dirty="0">
                <a:highlight>
                  <a:srgbClr val="FFFF00"/>
                </a:highlight>
              </a:rPr>
              <a:t>Where a learner is accused of committing the following acts of serious</a:t>
            </a:r>
          </a:p>
          <a:p>
            <a:r>
              <a:rPr lang="en-GB" u="sng" dirty="0">
                <a:highlight>
                  <a:srgbClr val="FFFF00"/>
                </a:highlight>
              </a:rPr>
              <a:t>misconduct—</a:t>
            </a:r>
          </a:p>
          <a:p>
            <a:r>
              <a:rPr lang="en-GB" u="sng" dirty="0">
                <a:highlight>
                  <a:srgbClr val="FFFF00"/>
                </a:highlight>
              </a:rPr>
              <a:t>(</a:t>
            </a:r>
            <a:r>
              <a:rPr lang="en-GB" u="sng" dirty="0" err="1">
                <a:highlight>
                  <a:srgbClr val="FFFF00"/>
                </a:highlight>
              </a:rPr>
              <a:t>i</a:t>
            </a:r>
            <a:r>
              <a:rPr lang="en-GB" u="sng" dirty="0">
                <a:highlight>
                  <a:srgbClr val="FFFF00"/>
                </a:highlight>
              </a:rPr>
              <a:t>) physical assault of a learner, employee, or other person related to the school,</a:t>
            </a:r>
          </a:p>
          <a:p>
            <a:r>
              <a:rPr lang="en-GB" u="sng" dirty="0">
                <a:highlight>
                  <a:srgbClr val="FFFF00"/>
                </a:highlight>
              </a:rPr>
              <a:t>with the intention to cause grievous bodily harm, or the imminent threat to</a:t>
            </a:r>
          </a:p>
          <a:p>
            <a:r>
              <a:rPr lang="en-GB" u="sng" dirty="0">
                <a:highlight>
                  <a:srgbClr val="FFFF00"/>
                </a:highlight>
              </a:rPr>
              <a:t>commit such an act, while on school premises or during any school activity, or</a:t>
            </a:r>
          </a:p>
          <a:p>
            <a:r>
              <a:rPr lang="en-GB" u="sng" dirty="0">
                <a:highlight>
                  <a:srgbClr val="FFFF00"/>
                </a:highlight>
              </a:rPr>
              <a:t>in any circumstance that could reasonably be connected to the school;</a:t>
            </a:r>
          </a:p>
          <a:p>
            <a:r>
              <a:rPr lang="en-GB" u="sng" dirty="0">
                <a:highlight>
                  <a:srgbClr val="FFFF00"/>
                </a:highlight>
              </a:rPr>
              <a:t>(ii) any form of harassment, including sexual </a:t>
            </a:r>
            <a:r>
              <a:rPr lang="en-GB" u="sng" dirty="0" err="1">
                <a:highlight>
                  <a:srgbClr val="FFFF00"/>
                </a:highlight>
              </a:rPr>
              <a:t>harrassment</a:t>
            </a:r>
            <a:r>
              <a:rPr lang="en-GB" u="sng" dirty="0">
                <a:highlight>
                  <a:srgbClr val="FFFF00"/>
                </a:highlight>
              </a:rPr>
              <a:t> of a learner, employee</a:t>
            </a:r>
          </a:p>
          <a:p>
            <a:r>
              <a:rPr lang="en-GB" u="sng" dirty="0">
                <a:highlight>
                  <a:srgbClr val="FFFF00"/>
                </a:highlight>
              </a:rPr>
              <a:t>or other person related to the school, including via electronic and social</a:t>
            </a:r>
          </a:p>
          <a:p>
            <a:r>
              <a:rPr lang="en-GB" u="sng" dirty="0">
                <a:highlight>
                  <a:srgbClr val="FFFF00"/>
                </a:highlight>
              </a:rPr>
              <a:t>media;</a:t>
            </a:r>
          </a:p>
          <a:p>
            <a:r>
              <a:rPr lang="en-GB" u="sng" dirty="0">
                <a:highlight>
                  <a:srgbClr val="FFFF00"/>
                </a:highlight>
              </a:rPr>
              <a:t>(iii) repeated offences related to bullying, or the imminent threat to commit such</a:t>
            </a:r>
          </a:p>
          <a:p>
            <a:r>
              <a:rPr lang="en-GB" u="sng" dirty="0">
                <a:highlight>
                  <a:srgbClr val="FFFF00"/>
                </a:highlight>
              </a:rPr>
              <a:t>an act;</a:t>
            </a:r>
          </a:p>
          <a:p>
            <a:r>
              <a:rPr lang="en-GB" u="sng" dirty="0">
                <a:highlight>
                  <a:srgbClr val="FFFF00"/>
                </a:highlight>
              </a:rPr>
              <a:t>(iv) the illegal possession of a drug or liquor;</a:t>
            </a:r>
          </a:p>
          <a:p>
            <a:r>
              <a:rPr lang="en-GB" u="sng" dirty="0">
                <a:highlight>
                  <a:srgbClr val="FFFF00"/>
                </a:highlight>
              </a:rPr>
              <a:t>(v) the repeated disruption of the school programme, or the imminent threat to</a:t>
            </a:r>
          </a:p>
          <a:p>
            <a:r>
              <a:rPr lang="en-GB" u="sng" dirty="0">
                <a:highlight>
                  <a:srgbClr val="FFFF00"/>
                </a:highlight>
              </a:rPr>
              <a:t>commit such an act;</a:t>
            </a:r>
          </a:p>
          <a:p>
            <a:r>
              <a:rPr lang="en-GB" u="sng" dirty="0">
                <a:highlight>
                  <a:srgbClr val="FFFF00"/>
                </a:highlight>
              </a:rPr>
              <a:t>(vi) serious transgressions relating to any test, examination or examination paper;</a:t>
            </a:r>
          </a:p>
          <a:p>
            <a:r>
              <a:rPr lang="en-GB" u="sng" dirty="0">
                <a:highlight>
                  <a:srgbClr val="FFFF00"/>
                </a:highlight>
              </a:rPr>
              <a:t>(vii) fraud;</a:t>
            </a:r>
          </a:p>
          <a:p>
            <a:r>
              <a:rPr lang="en-GB" u="sng" dirty="0">
                <a:highlight>
                  <a:srgbClr val="FFFF00"/>
                </a:highlight>
              </a:rPr>
              <a:t>(viii) theft or any other dishonest act to the prejudice of another person;</a:t>
            </a:r>
          </a:p>
        </p:txBody>
      </p:sp>
    </p:spTree>
    <p:extLst>
      <p:ext uri="{BB962C8B-B14F-4D97-AF65-F5344CB8AC3E}">
        <p14:creationId xmlns:p14="http://schemas.microsoft.com/office/powerpoint/2010/main" val="1652838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 calcmode="lin" valueType="num">
                                      <p:cBhvr additive="base">
                                        <p:cTn id="4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 calcmode="lin" valueType="num">
                                      <p:cBhvr additive="base">
                                        <p:cTn id="50"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8" end="8"/>
                                            </p:txEl>
                                          </p:spTgt>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 calcmode="lin" valueType="num">
                                      <p:cBhvr additive="base">
                                        <p:cTn id="54"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
                                            <p:txEl>
                                              <p:pRg st="10" end="10"/>
                                            </p:txEl>
                                          </p:spTgt>
                                        </p:tgtEl>
                                        <p:attrNameLst>
                                          <p:attrName>style.visibility</p:attrName>
                                        </p:attrNameLst>
                                      </p:cBhvr>
                                      <p:to>
                                        <p:strVal val="visible"/>
                                      </p:to>
                                    </p:set>
                                    <p:anim calcmode="lin" valueType="num">
                                      <p:cBhvr additive="base">
                                        <p:cTn id="58"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3">
                                            <p:txEl>
                                              <p:pRg st="11" end="11"/>
                                            </p:txEl>
                                          </p:spTgt>
                                        </p:tgtEl>
                                        <p:attrNameLst>
                                          <p:attrName>style.visibility</p:attrName>
                                        </p:attrNameLst>
                                      </p:cBhvr>
                                      <p:to>
                                        <p:strVal val="visible"/>
                                      </p:to>
                                    </p:set>
                                    <p:anim calcmode="lin" valueType="num">
                                      <p:cBhvr additive="base">
                                        <p:cTn id="64"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66" presetID="2" presetClass="entr" presetSubtype="4" fill="hold" nodeType="withEffect">
                                  <p:stCondLst>
                                    <p:cond delay="0"/>
                                  </p:stCondLst>
                                  <p:childTnLst>
                                    <p:set>
                                      <p:cBhvr>
                                        <p:cTn id="67" dur="1" fill="hold">
                                          <p:stCondLst>
                                            <p:cond delay="0"/>
                                          </p:stCondLst>
                                        </p:cTn>
                                        <p:tgtEl>
                                          <p:spTgt spid="3">
                                            <p:txEl>
                                              <p:pRg st="12" end="12"/>
                                            </p:txEl>
                                          </p:spTgt>
                                        </p:tgtEl>
                                        <p:attrNameLst>
                                          <p:attrName>style.visibility</p:attrName>
                                        </p:attrNameLst>
                                      </p:cBhvr>
                                      <p:to>
                                        <p:strVal val="visible"/>
                                      </p:to>
                                    </p:set>
                                    <p:anim calcmode="lin" valueType="num">
                                      <p:cBhvr additive="base">
                                        <p:cTn id="68"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3">
                                            <p:txEl>
                                              <p:pRg st="13" end="13"/>
                                            </p:txEl>
                                          </p:spTgt>
                                        </p:tgtEl>
                                        <p:attrNameLst>
                                          <p:attrName>style.visibility</p:attrName>
                                        </p:attrNameLst>
                                      </p:cBhvr>
                                      <p:to>
                                        <p:strVal val="visible"/>
                                      </p:to>
                                    </p:set>
                                    <p:anim calcmode="lin" valueType="num">
                                      <p:cBhvr additive="base">
                                        <p:cTn id="72"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nodeType="clickEffect">
                                  <p:stCondLst>
                                    <p:cond delay="0"/>
                                  </p:stCondLst>
                                  <p:childTnLst>
                                    <p:set>
                                      <p:cBhvr>
                                        <p:cTn id="77" dur="1" fill="hold">
                                          <p:stCondLst>
                                            <p:cond delay="0"/>
                                          </p:stCondLst>
                                        </p:cTn>
                                        <p:tgtEl>
                                          <p:spTgt spid="3">
                                            <p:txEl>
                                              <p:pRg st="14" end="14"/>
                                            </p:txEl>
                                          </p:spTgt>
                                        </p:tgtEl>
                                        <p:attrNameLst>
                                          <p:attrName>style.visibility</p:attrName>
                                        </p:attrNameLst>
                                      </p:cBhvr>
                                      <p:to>
                                        <p:strVal val="visible"/>
                                      </p:to>
                                    </p:set>
                                    <p:anim calcmode="lin" valueType="num">
                                      <p:cBhvr additive="base">
                                        <p:cTn id="78"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3">
                                            <p:txEl>
                                              <p:pRg st="15" end="15"/>
                                            </p:txEl>
                                          </p:spTgt>
                                        </p:tgtEl>
                                        <p:attrNameLst>
                                          <p:attrName>style.visibility</p:attrName>
                                        </p:attrNameLst>
                                      </p:cBhvr>
                                      <p:to>
                                        <p:strVal val="visible"/>
                                      </p:to>
                                    </p:set>
                                    <p:anim calcmode="lin" valueType="num">
                                      <p:cBhvr additive="base">
                                        <p:cTn id="82"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3"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4" fill="hold" nodeType="clickEffect">
                                  <p:stCondLst>
                                    <p:cond delay="0"/>
                                  </p:stCondLst>
                                  <p:childTnLst>
                                    <p:set>
                                      <p:cBhvr>
                                        <p:cTn id="87" dur="1" fill="hold">
                                          <p:stCondLst>
                                            <p:cond delay="0"/>
                                          </p:stCondLst>
                                        </p:cTn>
                                        <p:tgtEl>
                                          <p:spTgt spid="3">
                                            <p:txEl>
                                              <p:pRg st="16" end="16"/>
                                            </p:txEl>
                                          </p:spTgt>
                                        </p:tgtEl>
                                        <p:attrNameLst>
                                          <p:attrName>style.visibility</p:attrName>
                                        </p:attrNameLst>
                                      </p:cBhvr>
                                      <p:to>
                                        <p:strVal val="visible"/>
                                      </p:to>
                                    </p:set>
                                    <p:anim calcmode="lin" valueType="num">
                                      <p:cBhvr additive="base">
                                        <p:cTn id="88"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89"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fill="hold" nodeType="clickEffect">
                                  <p:stCondLst>
                                    <p:cond delay="0"/>
                                  </p:stCondLst>
                                  <p:childTnLst>
                                    <p:set>
                                      <p:cBhvr>
                                        <p:cTn id="93" dur="1" fill="hold">
                                          <p:stCondLst>
                                            <p:cond delay="0"/>
                                          </p:stCondLst>
                                        </p:cTn>
                                        <p:tgtEl>
                                          <p:spTgt spid="3">
                                            <p:txEl>
                                              <p:pRg st="17" end="17"/>
                                            </p:txEl>
                                          </p:spTgt>
                                        </p:tgtEl>
                                        <p:attrNameLst>
                                          <p:attrName>style.visibility</p:attrName>
                                        </p:attrNameLst>
                                      </p:cBhvr>
                                      <p:to>
                                        <p:strVal val="visible"/>
                                      </p:to>
                                    </p:set>
                                    <p:anim calcmode="lin" valueType="num">
                                      <p:cBhvr additive="base">
                                        <p:cTn id="94"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3">
                                            <p:txEl>
                                              <p:pRg st="18" end="18"/>
                                            </p:txEl>
                                          </p:spTgt>
                                        </p:tgtEl>
                                        <p:attrNameLst>
                                          <p:attrName>style.visibility</p:attrName>
                                        </p:attrNameLst>
                                      </p:cBhvr>
                                      <p:to>
                                        <p:strVal val="visible"/>
                                      </p:to>
                                    </p:set>
                                    <p:anim calcmode="lin" valueType="num">
                                      <p:cBhvr additive="base">
                                        <p:cTn id="98"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4" fill="hold" nodeType="clickEffect">
                                  <p:stCondLst>
                                    <p:cond delay="0"/>
                                  </p:stCondLst>
                                  <p:childTnLst>
                                    <p:set>
                                      <p:cBhvr>
                                        <p:cTn id="103" dur="1" fill="hold">
                                          <p:stCondLst>
                                            <p:cond delay="0"/>
                                          </p:stCondLst>
                                        </p:cTn>
                                        <p:tgtEl>
                                          <p:spTgt spid="3">
                                            <p:txEl>
                                              <p:pRg st="19" end="19"/>
                                            </p:txEl>
                                          </p:spTgt>
                                        </p:tgtEl>
                                        <p:attrNameLst>
                                          <p:attrName>style.visibility</p:attrName>
                                        </p:attrNameLst>
                                      </p:cBhvr>
                                      <p:to>
                                        <p:strVal val="visible"/>
                                      </p:to>
                                    </p:set>
                                    <p:anim calcmode="lin" valueType="num">
                                      <p:cBhvr additive="base">
                                        <p:cTn id="104"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05" dur="500" fill="hold"/>
                                        <p:tgtEl>
                                          <p:spTgt spid="3">
                                            <p:txEl>
                                              <p:pRg st="19" end="19"/>
                                            </p:txEl>
                                          </p:spTgt>
                                        </p:tgtEl>
                                        <p:attrNameLst>
                                          <p:attrName>ppt_y</p:attrName>
                                        </p:attrNameLst>
                                      </p:cBhvr>
                                      <p:tavLst>
                                        <p:tav tm="0">
                                          <p:val>
                                            <p:strVal val="1+#ppt_h/2"/>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2" presetClass="entr" presetSubtype="4" fill="hold" nodeType="clickEffect">
                                  <p:stCondLst>
                                    <p:cond delay="0"/>
                                  </p:stCondLst>
                                  <p:childTnLst>
                                    <p:set>
                                      <p:cBhvr>
                                        <p:cTn id="109" dur="1" fill="hold">
                                          <p:stCondLst>
                                            <p:cond delay="0"/>
                                          </p:stCondLst>
                                        </p:cTn>
                                        <p:tgtEl>
                                          <p:spTgt spid="3">
                                            <p:txEl>
                                              <p:pRg st="20" end="20"/>
                                            </p:txEl>
                                          </p:spTgt>
                                        </p:tgtEl>
                                        <p:attrNameLst>
                                          <p:attrName>style.visibility</p:attrName>
                                        </p:attrNameLst>
                                      </p:cBhvr>
                                      <p:to>
                                        <p:strVal val="visible"/>
                                      </p:to>
                                    </p:set>
                                    <p:anim calcmode="lin" valueType="num">
                                      <p:cBhvr additive="base">
                                        <p:cTn id="110"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11" dur="500" fill="hold"/>
                                        <p:tgtEl>
                                          <p:spTgt spid="3">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nodeType="clickEffect">
                                  <p:stCondLst>
                                    <p:cond delay="0"/>
                                  </p:stCondLst>
                                  <p:childTnLst>
                                    <p:set>
                                      <p:cBhvr>
                                        <p:cTn id="115" dur="1" fill="hold">
                                          <p:stCondLst>
                                            <p:cond delay="0"/>
                                          </p:stCondLst>
                                        </p:cTn>
                                        <p:tgtEl>
                                          <p:spTgt spid="3">
                                            <p:txEl>
                                              <p:pRg st="21" end="21"/>
                                            </p:txEl>
                                          </p:spTgt>
                                        </p:tgtEl>
                                        <p:attrNameLst>
                                          <p:attrName>style.visibility</p:attrName>
                                        </p:attrNameLst>
                                      </p:cBhvr>
                                      <p:to>
                                        <p:strVal val="visible"/>
                                      </p:to>
                                    </p:set>
                                    <p:anim calcmode="lin" valueType="num">
                                      <p:cBhvr additive="base">
                                        <p:cTn id="116"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17" dur="500" fill="hold"/>
                                        <p:tgtEl>
                                          <p:spTgt spid="3">
                                            <p:txEl>
                                              <p:pRg st="21" end="2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60BE529-5B1B-3B8B-B738-918FDF2A8E87}"/>
              </a:ext>
            </a:extLst>
          </p:cNvPr>
          <p:cNvSpPr txBox="1"/>
          <p:nvPr/>
        </p:nvSpPr>
        <p:spPr>
          <a:xfrm>
            <a:off x="1330960" y="194717"/>
            <a:ext cx="9387840" cy="5632311"/>
          </a:xfrm>
          <a:prstGeom prst="rect">
            <a:avLst/>
          </a:prstGeom>
          <a:noFill/>
        </p:spPr>
        <p:txBody>
          <a:bodyPr wrap="square">
            <a:spAutoFit/>
          </a:bodyPr>
          <a:lstStyle/>
          <a:p>
            <a:r>
              <a:rPr lang="en-GB" dirty="0"/>
              <a:t>(</a:t>
            </a:r>
            <a:r>
              <a:rPr lang="en-GB" dirty="0">
                <a:highlight>
                  <a:srgbClr val="FFFF00"/>
                </a:highlight>
              </a:rPr>
              <a:t>ix) </a:t>
            </a:r>
            <a:r>
              <a:rPr lang="en-GB" u="sng" dirty="0">
                <a:highlight>
                  <a:srgbClr val="FFFF00"/>
                </a:highlight>
              </a:rPr>
              <a:t>the possession of a dangerous object while on school premises, or during any</a:t>
            </a:r>
          </a:p>
          <a:p>
            <a:r>
              <a:rPr lang="en-GB" u="sng" dirty="0">
                <a:highlight>
                  <a:srgbClr val="FFFF00"/>
                </a:highlight>
              </a:rPr>
              <a:t>school activity, or in any circumstance that could reasonably be connected to</a:t>
            </a:r>
          </a:p>
          <a:p>
            <a:r>
              <a:rPr lang="en-GB" u="sng" dirty="0">
                <a:highlight>
                  <a:srgbClr val="FFFF00"/>
                </a:highlight>
              </a:rPr>
              <a:t>the school;</a:t>
            </a:r>
          </a:p>
          <a:p>
            <a:r>
              <a:rPr lang="en-GB" u="sng" dirty="0">
                <a:highlight>
                  <a:srgbClr val="FFFF00"/>
                </a:highlight>
              </a:rPr>
              <a:t>(x) the possession or distribution of pornographic material</a:t>
            </a:r>
          </a:p>
          <a:p>
            <a:r>
              <a:rPr lang="en-GB" u="sng" dirty="0">
                <a:highlight>
                  <a:srgbClr val="FFFF00"/>
                </a:highlight>
              </a:rPr>
              <a:t>(xi) engaging in sexual activity on school premises or committing an act of sexual</a:t>
            </a:r>
          </a:p>
          <a:p>
            <a:r>
              <a:rPr lang="en-GB" u="sng" dirty="0">
                <a:highlight>
                  <a:srgbClr val="FFFF00"/>
                </a:highlight>
              </a:rPr>
              <a:t>assault, or the imminent threat to commit such an act; and</a:t>
            </a:r>
          </a:p>
          <a:p>
            <a:r>
              <a:rPr lang="en-GB" u="sng" dirty="0">
                <a:highlight>
                  <a:srgbClr val="FFFF00"/>
                </a:highlight>
              </a:rPr>
              <a:t>(xii) any other serious act contemplated in Schedule 1 to the Criminal Procedure</a:t>
            </a:r>
          </a:p>
          <a:p>
            <a:r>
              <a:rPr lang="en-GB" u="sng" dirty="0">
                <a:highlight>
                  <a:srgbClr val="FFFF00"/>
                </a:highlight>
              </a:rPr>
              <a:t>Act that prejudices the constitutional rights of learners, employees, or other</a:t>
            </a:r>
          </a:p>
          <a:p>
            <a:r>
              <a:rPr lang="en-GB" u="sng" dirty="0">
                <a:highlight>
                  <a:srgbClr val="FFFF00"/>
                </a:highlight>
              </a:rPr>
              <a:t>persons related to the school,</a:t>
            </a:r>
          </a:p>
          <a:p>
            <a:r>
              <a:rPr lang="en-GB" u="sng" dirty="0">
                <a:highlight>
                  <a:srgbClr val="FFFF00"/>
                </a:highlight>
              </a:rPr>
              <a:t>such learner may be suspended only after the learner has been granted a reasonable</a:t>
            </a:r>
          </a:p>
          <a:p>
            <a:r>
              <a:rPr lang="en-GB" u="sng" dirty="0">
                <a:highlight>
                  <a:srgbClr val="FFFF00"/>
                </a:highlight>
              </a:rPr>
              <a:t>opportunity to make representations in relation to the accusation of such serious</a:t>
            </a:r>
          </a:p>
          <a:p>
            <a:r>
              <a:rPr lang="en-GB" u="sng" dirty="0">
                <a:highlight>
                  <a:srgbClr val="FFFF00"/>
                </a:highlight>
              </a:rPr>
              <a:t>misconduct; or</a:t>
            </a:r>
          </a:p>
          <a:p>
            <a:r>
              <a:rPr lang="en-GB" u="sng" dirty="0">
                <a:highlight>
                  <a:srgbClr val="FFFF00"/>
                </a:highlight>
              </a:rPr>
              <a:t>(b) where a learner is accused of committing the following acts of serious</a:t>
            </a:r>
          </a:p>
          <a:p>
            <a:r>
              <a:rPr lang="en-GB" u="sng" dirty="0">
                <a:highlight>
                  <a:srgbClr val="FFFF00"/>
                </a:highlight>
              </a:rPr>
              <a:t>misconduct—</a:t>
            </a:r>
          </a:p>
          <a:p>
            <a:r>
              <a:rPr lang="en-GB" u="sng" dirty="0">
                <a:highlight>
                  <a:srgbClr val="FFFF00"/>
                </a:highlight>
              </a:rPr>
              <a:t>(</a:t>
            </a:r>
            <a:r>
              <a:rPr lang="en-GB" u="sng" dirty="0" err="1">
                <a:highlight>
                  <a:srgbClr val="FFFF00"/>
                </a:highlight>
              </a:rPr>
              <a:t>i</a:t>
            </a:r>
            <a:r>
              <a:rPr lang="en-GB" u="sng" dirty="0">
                <a:highlight>
                  <a:srgbClr val="FFFF00"/>
                </a:highlight>
              </a:rPr>
              <a:t>) murder and attempted murder;</a:t>
            </a:r>
          </a:p>
          <a:p>
            <a:r>
              <a:rPr lang="en-GB" u="sng" dirty="0">
                <a:highlight>
                  <a:srgbClr val="FFFF00"/>
                </a:highlight>
              </a:rPr>
              <a:t>(ii) culpable homicide;</a:t>
            </a:r>
          </a:p>
          <a:p>
            <a:r>
              <a:rPr lang="en-GB" u="sng" dirty="0">
                <a:highlight>
                  <a:srgbClr val="FFFF00"/>
                </a:highlight>
              </a:rPr>
              <a:t>(iii) any sexual offence including rape;</a:t>
            </a:r>
          </a:p>
          <a:p>
            <a:r>
              <a:rPr lang="en-GB" u="sng" dirty="0">
                <a:highlight>
                  <a:srgbClr val="FFFF00"/>
                </a:highlight>
              </a:rPr>
              <a:t>(iv) robbery;</a:t>
            </a:r>
          </a:p>
          <a:p>
            <a:r>
              <a:rPr lang="en-GB" u="sng" dirty="0">
                <a:highlight>
                  <a:srgbClr val="FFFF00"/>
                </a:highlight>
              </a:rPr>
              <a:t>(v) theft;</a:t>
            </a:r>
          </a:p>
          <a:p>
            <a:r>
              <a:rPr lang="en-GB" u="sng" dirty="0">
                <a:highlight>
                  <a:srgbClr val="FFFF00"/>
                </a:highlight>
              </a:rPr>
              <a:t>(vi) assault with intent to do grievous bodily harm;</a:t>
            </a:r>
          </a:p>
        </p:txBody>
      </p:sp>
    </p:spTree>
    <p:extLst>
      <p:ext uri="{BB962C8B-B14F-4D97-AF65-F5344CB8AC3E}">
        <p14:creationId xmlns:p14="http://schemas.microsoft.com/office/powerpoint/2010/main" val="1518099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additive="base">
                                        <p:cTn id="4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10" end="10"/>
                                            </p:txEl>
                                          </p:spTgt>
                                        </p:tgtEl>
                                        <p:attrNameLst>
                                          <p:attrName>style.visibility</p:attrName>
                                        </p:attrNameLst>
                                      </p:cBhvr>
                                      <p:to>
                                        <p:strVal val="visible"/>
                                      </p:to>
                                    </p:set>
                                    <p:anim calcmode="lin" valueType="num">
                                      <p:cBhvr additive="base">
                                        <p:cTn id="5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3">
                                            <p:txEl>
                                              <p:pRg st="11" end="11"/>
                                            </p:txEl>
                                          </p:spTgt>
                                        </p:tgtEl>
                                        <p:attrNameLst>
                                          <p:attrName>style.visibility</p:attrName>
                                        </p:attrNameLst>
                                      </p:cBhvr>
                                      <p:to>
                                        <p:strVal val="visible"/>
                                      </p:to>
                                    </p:set>
                                    <p:anim calcmode="lin" valueType="num">
                                      <p:cBhvr additive="base">
                                        <p:cTn id="5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3">
                                            <p:txEl>
                                              <p:pRg st="12" end="12"/>
                                            </p:txEl>
                                          </p:spTgt>
                                        </p:tgtEl>
                                        <p:attrNameLst>
                                          <p:attrName>style.visibility</p:attrName>
                                        </p:attrNameLst>
                                      </p:cBhvr>
                                      <p:to>
                                        <p:strVal val="visible"/>
                                      </p:to>
                                    </p:set>
                                    <p:anim calcmode="lin" valueType="num">
                                      <p:cBhvr additive="base">
                                        <p:cTn id="63"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3">
                                            <p:txEl>
                                              <p:pRg st="13" end="13"/>
                                            </p:txEl>
                                          </p:spTgt>
                                        </p:tgtEl>
                                        <p:attrNameLst>
                                          <p:attrName>style.visibility</p:attrName>
                                        </p:attrNameLst>
                                      </p:cBhvr>
                                      <p:to>
                                        <p:strVal val="visible"/>
                                      </p:to>
                                    </p:set>
                                    <p:anim calcmode="lin" valueType="num">
                                      <p:cBhvr additive="base">
                                        <p:cTn id="67"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3">
                                            <p:txEl>
                                              <p:pRg st="14" end="14"/>
                                            </p:txEl>
                                          </p:spTgt>
                                        </p:tgtEl>
                                        <p:attrNameLst>
                                          <p:attrName>style.visibility</p:attrName>
                                        </p:attrNameLst>
                                      </p:cBhvr>
                                      <p:to>
                                        <p:strVal val="visible"/>
                                      </p:to>
                                    </p:set>
                                    <p:anim calcmode="lin" valueType="num">
                                      <p:cBhvr additive="base">
                                        <p:cTn id="71"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3">
                                            <p:txEl>
                                              <p:pRg st="15" end="15"/>
                                            </p:txEl>
                                          </p:spTgt>
                                        </p:tgtEl>
                                        <p:attrNameLst>
                                          <p:attrName>style.visibility</p:attrName>
                                        </p:attrNameLst>
                                      </p:cBhvr>
                                      <p:to>
                                        <p:strVal val="visible"/>
                                      </p:to>
                                    </p:set>
                                    <p:anim calcmode="lin" valueType="num">
                                      <p:cBhvr additive="base">
                                        <p:cTn id="75"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3">
                                            <p:txEl>
                                              <p:pRg st="16" end="16"/>
                                            </p:txEl>
                                          </p:spTgt>
                                        </p:tgtEl>
                                        <p:attrNameLst>
                                          <p:attrName>style.visibility</p:attrName>
                                        </p:attrNameLst>
                                      </p:cBhvr>
                                      <p:to>
                                        <p:strVal val="visible"/>
                                      </p:to>
                                    </p:set>
                                    <p:anim calcmode="lin" valueType="num">
                                      <p:cBhvr additive="base">
                                        <p:cTn id="79"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3">
                                            <p:txEl>
                                              <p:pRg st="17" end="17"/>
                                            </p:txEl>
                                          </p:spTgt>
                                        </p:tgtEl>
                                        <p:attrNameLst>
                                          <p:attrName>style.visibility</p:attrName>
                                        </p:attrNameLst>
                                      </p:cBhvr>
                                      <p:to>
                                        <p:strVal val="visible"/>
                                      </p:to>
                                    </p:set>
                                    <p:anim calcmode="lin" valueType="num">
                                      <p:cBhvr additive="base">
                                        <p:cTn id="83"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3">
                                            <p:txEl>
                                              <p:pRg st="18" end="18"/>
                                            </p:txEl>
                                          </p:spTgt>
                                        </p:tgtEl>
                                        <p:attrNameLst>
                                          <p:attrName>style.visibility</p:attrName>
                                        </p:attrNameLst>
                                      </p:cBhvr>
                                      <p:to>
                                        <p:strVal val="visible"/>
                                      </p:to>
                                    </p:set>
                                    <p:anim calcmode="lin" valueType="num">
                                      <p:cBhvr additive="base">
                                        <p:cTn id="87"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3">
                                            <p:txEl>
                                              <p:pRg st="19" end="19"/>
                                            </p:txEl>
                                          </p:spTgt>
                                        </p:tgtEl>
                                        <p:attrNameLst>
                                          <p:attrName>style.visibility</p:attrName>
                                        </p:attrNameLst>
                                      </p:cBhvr>
                                      <p:to>
                                        <p:strVal val="visible"/>
                                      </p:to>
                                    </p:set>
                                    <p:anim calcmode="lin" valueType="num">
                                      <p:cBhvr additive="base">
                                        <p:cTn id="91"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txEl>
                                              <p:pRg st="19" end="1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97084BE-E81B-A851-A00A-D9BABD44DE29}"/>
              </a:ext>
            </a:extLst>
          </p:cNvPr>
          <p:cNvSpPr txBox="1"/>
          <p:nvPr/>
        </p:nvSpPr>
        <p:spPr>
          <a:xfrm>
            <a:off x="975360" y="252899"/>
            <a:ext cx="9621520" cy="6555641"/>
          </a:xfrm>
          <a:prstGeom prst="rect">
            <a:avLst/>
          </a:prstGeom>
          <a:noFill/>
        </p:spPr>
        <p:txBody>
          <a:bodyPr wrap="square">
            <a:spAutoFit/>
          </a:bodyPr>
          <a:lstStyle/>
          <a:p>
            <a:r>
              <a:rPr lang="en-GB" dirty="0">
                <a:highlight>
                  <a:srgbClr val="FFFF00"/>
                </a:highlight>
              </a:rPr>
              <a:t>(vii) breaking or entering any premises with an intent to harm a person;</a:t>
            </a:r>
          </a:p>
          <a:p>
            <a:r>
              <a:rPr lang="en-GB" dirty="0">
                <a:highlight>
                  <a:srgbClr val="FFFF00"/>
                </a:highlight>
              </a:rPr>
              <a:t>(viii) any offence under any law relating to the illicit possession of any</a:t>
            </a:r>
          </a:p>
          <a:p>
            <a:r>
              <a:rPr lang="en-GB" dirty="0">
                <a:highlight>
                  <a:srgbClr val="FFFF00"/>
                </a:highlight>
              </a:rPr>
              <a:t>dependence-producing drugs; or</a:t>
            </a:r>
          </a:p>
          <a:p>
            <a:r>
              <a:rPr lang="en-GB" dirty="0">
                <a:highlight>
                  <a:srgbClr val="FFFF00"/>
                </a:highlight>
              </a:rPr>
              <a:t>(ix) the conveyance or supply of dependence-producing drugs at school and to</a:t>
            </a:r>
          </a:p>
          <a:p>
            <a:r>
              <a:rPr lang="en-GB" dirty="0">
                <a:highlight>
                  <a:srgbClr val="FFFF00"/>
                </a:highlight>
              </a:rPr>
              <a:t>learners,</a:t>
            </a:r>
          </a:p>
          <a:p>
            <a:r>
              <a:rPr lang="en-GB" dirty="0">
                <a:highlight>
                  <a:srgbClr val="FFFF00"/>
                </a:highlight>
              </a:rPr>
              <a:t>which occurs on a school premises or at a school activity, and the learner has been</a:t>
            </a:r>
          </a:p>
          <a:p>
            <a:r>
              <a:rPr lang="en-GB" dirty="0">
                <a:highlight>
                  <a:srgbClr val="FFFF00"/>
                </a:highlight>
              </a:rPr>
              <a:t>formally charged by the South African Police Service, the governing body must</a:t>
            </a:r>
          </a:p>
          <a:p>
            <a:r>
              <a:rPr lang="en-GB" dirty="0">
                <a:highlight>
                  <a:srgbClr val="FFFF00"/>
                </a:highlight>
              </a:rPr>
              <a:t>suspend such learner immediately without granting the learner an opportunity to</a:t>
            </a:r>
          </a:p>
          <a:p>
            <a:r>
              <a:rPr lang="en-GB" u="sng" dirty="0">
                <a:highlight>
                  <a:srgbClr val="FFFF00"/>
                </a:highlight>
              </a:rPr>
              <a:t>make representations in relation to the accusation of such serious misconduct</a:t>
            </a:r>
            <a:r>
              <a:rPr lang="en-GB" dirty="0">
                <a:highlight>
                  <a:srgbClr val="FFFF00"/>
                </a:highlight>
              </a:rPr>
              <a:t>.’’.</a:t>
            </a:r>
          </a:p>
          <a:p>
            <a:endParaRPr lang="en-GB" dirty="0">
              <a:highlight>
                <a:srgbClr val="FFFF00"/>
              </a:highlight>
            </a:endParaRPr>
          </a:p>
          <a:p>
            <a:r>
              <a:rPr lang="en-GB" b="1" dirty="0"/>
              <a:t>Amendment of section 10 of Act 84 of 1996</a:t>
            </a:r>
          </a:p>
          <a:p>
            <a:r>
              <a:rPr lang="en-GB" sz="2400" b="1" dirty="0">
                <a:solidFill>
                  <a:srgbClr val="FF0000"/>
                </a:solidFill>
              </a:rPr>
              <a:t>10. </a:t>
            </a:r>
            <a:r>
              <a:rPr lang="en-GB" b="1" dirty="0"/>
              <a:t>Section 10 of the South African Schools Act, 1996, is hereby amended</a:t>
            </a:r>
            <a:r>
              <a:rPr lang="en-GB" dirty="0"/>
              <a:t> by the</a:t>
            </a:r>
          </a:p>
          <a:p>
            <a:r>
              <a:rPr lang="en-GB" dirty="0"/>
              <a:t>substitution for subsections (1) and (2) of the following subsections:</a:t>
            </a:r>
          </a:p>
          <a:p>
            <a:r>
              <a:rPr lang="en-GB" dirty="0"/>
              <a:t>‘‘(1) [</a:t>
            </a:r>
            <a:r>
              <a:rPr lang="en-GB" b="1" dirty="0"/>
              <a:t>No</a:t>
            </a:r>
            <a:r>
              <a:rPr lang="en-GB" b="1" dirty="0">
                <a:highlight>
                  <a:srgbClr val="00FF00"/>
                </a:highlight>
              </a:rPr>
              <a:t>]</a:t>
            </a:r>
            <a:r>
              <a:rPr lang="en-GB" dirty="0">
                <a:highlight>
                  <a:srgbClr val="00FF00"/>
                </a:highlight>
              </a:rPr>
              <a:t> </a:t>
            </a:r>
            <a:r>
              <a:rPr lang="en-GB" b="1" u="sng" dirty="0">
                <a:highlight>
                  <a:srgbClr val="00FF00"/>
                </a:highlight>
              </a:rPr>
              <a:t>Corporal punishment is abolished</a:t>
            </a:r>
            <a:r>
              <a:rPr lang="en-GB" u="sng" dirty="0">
                <a:highlight>
                  <a:srgbClr val="00FF00"/>
                </a:highlight>
              </a:rPr>
              <a:t> and no </a:t>
            </a:r>
            <a:r>
              <a:rPr lang="en-GB" dirty="0">
                <a:highlight>
                  <a:srgbClr val="00FF00"/>
                </a:highlight>
              </a:rPr>
              <a:t>person may [</a:t>
            </a:r>
            <a:r>
              <a:rPr lang="en-GB" b="1" dirty="0">
                <a:highlight>
                  <a:srgbClr val="00FF00"/>
                </a:highlight>
              </a:rPr>
              <a:t>administe</a:t>
            </a:r>
            <a:r>
              <a:rPr lang="en-GB" dirty="0">
                <a:highlight>
                  <a:srgbClr val="00FF00"/>
                </a:highlight>
              </a:rPr>
              <a:t>r]</a:t>
            </a:r>
          </a:p>
          <a:p>
            <a:r>
              <a:rPr lang="en-GB" u="sng" dirty="0">
                <a:highlight>
                  <a:srgbClr val="00FF00"/>
                </a:highlight>
              </a:rPr>
              <a:t>inflict or impose </a:t>
            </a:r>
            <a:r>
              <a:rPr lang="en-GB" dirty="0">
                <a:highlight>
                  <a:srgbClr val="00FF00"/>
                </a:highlight>
              </a:rPr>
              <a:t>corporal punishment [</a:t>
            </a:r>
            <a:r>
              <a:rPr lang="en-GB" b="1" dirty="0">
                <a:highlight>
                  <a:srgbClr val="00FF00"/>
                </a:highlight>
              </a:rPr>
              <a:t>at a school</a:t>
            </a:r>
            <a:r>
              <a:rPr lang="en-GB" dirty="0">
                <a:highlight>
                  <a:srgbClr val="00FF00"/>
                </a:highlight>
              </a:rPr>
              <a:t>] to a learner </a:t>
            </a:r>
            <a:r>
              <a:rPr lang="en-GB" u="sng" dirty="0">
                <a:highlight>
                  <a:srgbClr val="00FF00"/>
                </a:highlight>
              </a:rPr>
              <a:t>at a school, during</a:t>
            </a:r>
          </a:p>
          <a:p>
            <a:r>
              <a:rPr lang="en-GB" u="sng" dirty="0">
                <a:highlight>
                  <a:srgbClr val="00FF00"/>
                </a:highlight>
              </a:rPr>
              <a:t>a school activity, or in a hostel accommodating learners of a school</a:t>
            </a:r>
            <a:r>
              <a:rPr lang="en-GB" dirty="0">
                <a:highlight>
                  <a:srgbClr val="00FF00"/>
                </a:highlight>
              </a:rPr>
              <a:t>.</a:t>
            </a:r>
          </a:p>
          <a:p>
            <a:r>
              <a:rPr lang="en-GB" dirty="0"/>
              <a:t>(2) Any person who contravenes subsection (1) </a:t>
            </a:r>
            <a:r>
              <a:rPr lang="en-GB" b="1" dirty="0">
                <a:highlight>
                  <a:srgbClr val="00FF00"/>
                </a:highlight>
              </a:rPr>
              <a:t>is guilty of an offence and liable</a:t>
            </a:r>
          </a:p>
          <a:p>
            <a:r>
              <a:rPr lang="en-GB" b="1" dirty="0">
                <a:highlight>
                  <a:srgbClr val="00FF00"/>
                </a:highlight>
              </a:rPr>
              <a:t>on conviction to a</a:t>
            </a:r>
            <a:r>
              <a:rPr lang="en-GB" dirty="0">
                <a:highlight>
                  <a:srgbClr val="00FF00"/>
                </a:highlight>
              </a:rPr>
              <a:t> [</a:t>
            </a:r>
            <a:r>
              <a:rPr lang="en-GB" b="1" dirty="0">
                <a:highlight>
                  <a:srgbClr val="00FF00"/>
                </a:highlight>
              </a:rPr>
              <a:t>sentence which could be imposed for assault</a:t>
            </a:r>
            <a:r>
              <a:rPr lang="en-GB" dirty="0">
                <a:highlight>
                  <a:srgbClr val="00FF00"/>
                </a:highlight>
              </a:rPr>
              <a:t>] </a:t>
            </a:r>
            <a:r>
              <a:rPr lang="en-GB" u="sng" dirty="0">
                <a:highlight>
                  <a:srgbClr val="00FF00"/>
                </a:highlight>
              </a:rPr>
              <a:t>fine or to</a:t>
            </a:r>
          </a:p>
          <a:p>
            <a:r>
              <a:rPr lang="en-GB" u="sng" dirty="0">
                <a:highlight>
                  <a:srgbClr val="00FF00"/>
                </a:highlight>
              </a:rPr>
              <a:t>imprisonment,</a:t>
            </a:r>
            <a:r>
              <a:rPr lang="en-GB" u="sng" dirty="0"/>
              <a:t> or to both such fine and imprisonment, which a court may, in its</a:t>
            </a:r>
          </a:p>
          <a:p>
            <a:r>
              <a:rPr lang="en-GB" u="sng" dirty="0"/>
              <a:t>discretion, determine after considering the circumstances of each case.’’.</a:t>
            </a:r>
          </a:p>
          <a:p>
            <a:endParaRPr lang="en-GB" u="sng" dirty="0"/>
          </a:p>
          <a:p>
            <a:r>
              <a:rPr lang="en-GB" b="1" dirty="0"/>
              <a:t>Amendment of section 10A of Act 84 of 1996, as inserted by section 5 of Act 50 of</a:t>
            </a:r>
          </a:p>
          <a:p>
            <a:r>
              <a:rPr lang="en-GB" b="1" dirty="0"/>
              <a:t>2002</a:t>
            </a:r>
          </a:p>
        </p:txBody>
      </p:sp>
    </p:spTree>
    <p:extLst>
      <p:ext uri="{BB962C8B-B14F-4D97-AF65-F5344CB8AC3E}">
        <p14:creationId xmlns:p14="http://schemas.microsoft.com/office/powerpoint/2010/main" val="1880153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 calcmode="lin" valueType="num">
                                      <p:cBhvr additive="base">
                                        <p:cTn id="4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3">
                                            <p:txEl>
                                              <p:pRg st="11" end="11"/>
                                            </p:txEl>
                                          </p:spTgt>
                                        </p:tgtEl>
                                        <p:attrNameLst>
                                          <p:attrName>style.visibility</p:attrName>
                                        </p:attrNameLst>
                                      </p:cBhvr>
                                      <p:to>
                                        <p:strVal val="visible"/>
                                      </p:to>
                                    </p:set>
                                    <p:animEffect transition="in" filter="fade">
                                      <p:cBhvr>
                                        <p:cTn id="53" dur="1000"/>
                                        <p:tgtEl>
                                          <p:spTgt spid="3">
                                            <p:txEl>
                                              <p:pRg st="11" end="11"/>
                                            </p:txEl>
                                          </p:spTgt>
                                        </p:tgtEl>
                                      </p:cBhvr>
                                    </p:animEffect>
                                    <p:anim calcmode="lin" valueType="num">
                                      <p:cBhvr>
                                        <p:cTn id="54"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55"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3">
                                            <p:txEl>
                                              <p:pRg st="12" end="12"/>
                                            </p:txEl>
                                          </p:spTgt>
                                        </p:tgtEl>
                                        <p:attrNameLst>
                                          <p:attrName>style.visibility</p:attrName>
                                        </p:attrNameLst>
                                      </p:cBhvr>
                                      <p:to>
                                        <p:strVal val="visible"/>
                                      </p:to>
                                    </p:set>
                                    <p:animEffect transition="in" filter="fade">
                                      <p:cBhvr>
                                        <p:cTn id="58" dur="1000"/>
                                        <p:tgtEl>
                                          <p:spTgt spid="3">
                                            <p:txEl>
                                              <p:pRg st="12" end="12"/>
                                            </p:txEl>
                                          </p:spTgt>
                                        </p:tgtEl>
                                      </p:cBhvr>
                                    </p:animEffect>
                                    <p:anim calcmode="lin" valueType="num">
                                      <p:cBhvr>
                                        <p:cTn id="59"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60"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animEffect transition="in" filter="fade">
                                      <p:cBhvr>
                                        <p:cTn id="63" dur="1000"/>
                                        <p:tgtEl>
                                          <p:spTgt spid="3">
                                            <p:txEl>
                                              <p:pRg st="13" end="13"/>
                                            </p:txEl>
                                          </p:spTgt>
                                        </p:tgtEl>
                                      </p:cBhvr>
                                    </p:animEffect>
                                    <p:anim calcmode="lin" valueType="num">
                                      <p:cBhvr>
                                        <p:cTn id="64"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3">
                                            <p:txEl>
                                              <p:pRg st="14" end="14"/>
                                            </p:txEl>
                                          </p:spTgt>
                                        </p:tgtEl>
                                        <p:attrNameLst>
                                          <p:attrName>style.visibility</p:attrName>
                                        </p:attrNameLst>
                                      </p:cBhvr>
                                      <p:to>
                                        <p:strVal val="visible"/>
                                      </p:to>
                                    </p:set>
                                    <p:animEffect transition="in" filter="fade">
                                      <p:cBhvr>
                                        <p:cTn id="68" dur="1000"/>
                                        <p:tgtEl>
                                          <p:spTgt spid="3">
                                            <p:txEl>
                                              <p:pRg st="14" end="14"/>
                                            </p:txEl>
                                          </p:spTgt>
                                        </p:tgtEl>
                                      </p:cBhvr>
                                    </p:animEffect>
                                    <p:anim calcmode="lin" valueType="num">
                                      <p:cBhvr>
                                        <p:cTn id="69"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3">
                                            <p:txEl>
                                              <p:pRg st="15" end="15"/>
                                            </p:txEl>
                                          </p:spTgt>
                                        </p:tgtEl>
                                        <p:attrNameLst>
                                          <p:attrName>style.visibility</p:attrName>
                                        </p:attrNameLst>
                                      </p:cBhvr>
                                      <p:to>
                                        <p:strVal val="visible"/>
                                      </p:to>
                                    </p:set>
                                    <p:animEffect transition="in" filter="fade">
                                      <p:cBhvr>
                                        <p:cTn id="73" dur="1000"/>
                                        <p:tgtEl>
                                          <p:spTgt spid="3">
                                            <p:txEl>
                                              <p:pRg st="15" end="15"/>
                                            </p:txEl>
                                          </p:spTgt>
                                        </p:tgtEl>
                                      </p:cBhvr>
                                    </p:animEffect>
                                    <p:anim calcmode="lin" valueType="num">
                                      <p:cBhvr>
                                        <p:cTn id="74"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75" dur="1000" fill="hold"/>
                                        <p:tgtEl>
                                          <p:spTgt spid="3">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3">
                                            <p:txEl>
                                              <p:pRg st="16" end="16"/>
                                            </p:txEl>
                                          </p:spTgt>
                                        </p:tgtEl>
                                        <p:attrNameLst>
                                          <p:attrName>style.visibility</p:attrName>
                                        </p:attrNameLst>
                                      </p:cBhvr>
                                      <p:to>
                                        <p:strVal val="visible"/>
                                      </p:to>
                                    </p:set>
                                    <p:animEffect transition="in" filter="fade">
                                      <p:cBhvr>
                                        <p:cTn id="80" dur="1000"/>
                                        <p:tgtEl>
                                          <p:spTgt spid="3">
                                            <p:txEl>
                                              <p:pRg st="16" end="16"/>
                                            </p:txEl>
                                          </p:spTgt>
                                        </p:tgtEl>
                                      </p:cBhvr>
                                    </p:animEffect>
                                    <p:anim calcmode="lin" valueType="num">
                                      <p:cBhvr>
                                        <p:cTn id="81"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82"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3">
                                            <p:txEl>
                                              <p:pRg st="17" end="17"/>
                                            </p:txEl>
                                          </p:spTgt>
                                        </p:tgtEl>
                                        <p:attrNameLst>
                                          <p:attrName>style.visibility</p:attrName>
                                        </p:attrNameLst>
                                      </p:cBhvr>
                                      <p:to>
                                        <p:strVal val="visible"/>
                                      </p:to>
                                    </p:set>
                                    <p:animEffect transition="in" filter="fade">
                                      <p:cBhvr>
                                        <p:cTn id="85" dur="1000"/>
                                        <p:tgtEl>
                                          <p:spTgt spid="3">
                                            <p:txEl>
                                              <p:pRg st="17" end="17"/>
                                            </p:txEl>
                                          </p:spTgt>
                                        </p:tgtEl>
                                      </p:cBhvr>
                                    </p:animEffect>
                                    <p:anim calcmode="lin" valueType="num">
                                      <p:cBhvr>
                                        <p:cTn id="86"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87"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3">
                                            <p:txEl>
                                              <p:pRg st="18" end="18"/>
                                            </p:txEl>
                                          </p:spTgt>
                                        </p:tgtEl>
                                        <p:attrNameLst>
                                          <p:attrName>style.visibility</p:attrName>
                                        </p:attrNameLst>
                                      </p:cBhvr>
                                      <p:to>
                                        <p:strVal val="visible"/>
                                      </p:to>
                                    </p:set>
                                    <p:animEffect transition="in" filter="fade">
                                      <p:cBhvr>
                                        <p:cTn id="90" dur="1000"/>
                                        <p:tgtEl>
                                          <p:spTgt spid="3">
                                            <p:txEl>
                                              <p:pRg st="18" end="18"/>
                                            </p:txEl>
                                          </p:spTgt>
                                        </p:tgtEl>
                                      </p:cBhvr>
                                    </p:animEffect>
                                    <p:anim calcmode="lin" valueType="num">
                                      <p:cBhvr>
                                        <p:cTn id="91"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92"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93" presetID="42" presetClass="entr" presetSubtype="0" fill="hold" nodeType="withEffect">
                                  <p:stCondLst>
                                    <p:cond delay="0"/>
                                  </p:stCondLst>
                                  <p:childTnLst>
                                    <p:set>
                                      <p:cBhvr>
                                        <p:cTn id="94" dur="1" fill="hold">
                                          <p:stCondLst>
                                            <p:cond delay="0"/>
                                          </p:stCondLst>
                                        </p:cTn>
                                        <p:tgtEl>
                                          <p:spTgt spid="3">
                                            <p:txEl>
                                              <p:pRg st="19" end="19"/>
                                            </p:txEl>
                                          </p:spTgt>
                                        </p:tgtEl>
                                        <p:attrNameLst>
                                          <p:attrName>style.visibility</p:attrName>
                                        </p:attrNameLst>
                                      </p:cBhvr>
                                      <p:to>
                                        <p:strVal val="visible"/>
                                      </p:to>
                                    </p:set>
                                    <p:animEffect transition="in" filter="fade">
                                      <p:cBhvr>
                                        <p:cTn id="95" dur="1000"/>
                                        <p:tgtEl>
                                          <p:spTgt spid="3">
                                            <p:txEl>
                                              <p:pRg st="19" end="19"/>
                                            </p:txEl>
                                          </p:spTgt>
                                        </p:tgtEl>
                                      </p:cBhvr>
                                    </p:animEffect>
                                    <p:anim calcmode="lin" valueType="num">
                                      <p:cBhvr>
                                        <p:cTn id="96"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97"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3">
                                            <p:txEl>
                                              <p:pRg st="21" end="21"/>
                                            </p:txEl>
                                          </p:spTgt>
                                        </p:tgtEl>
                                        <p:attrNameLst>
                                          <p:attrName>style.visibility</p:attrName>
                                        </p:attrNameLst>
                                      </p:cBhvr>
                                      <p:to>
                                        <p:strVal val="visible"/>
                                      </p:to>
                                    </p:set>
                                    <p:animEffect transition="in" filter="fade">
                                      <p:cBhvr>
                                        <p:cTn id="100" dur="1000"/>
                                        <p:tgtEl>
                                          <p:spTgt spid="3">
                                            <p:txEl>
                                              <p:pRg st="21" end="21"/>
                                            </p:txEl>
                                          </p:spTgt>
                                        </p:tgtEl>
                                      </p:cBhvr>
                                    </p:animEffect>
                                    <p:anim calcmode="lin" valueType="num">
                                      <p:cBhvr>
                                        <p:cTn id="101"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02" dur="1000" fill="hold"/>
                                        <p:tgtEl>
                                          <p:spTgt spid="3">
                                            <p:txEl>
                                              <p:pRg st="21" end="21"/>
                                            </p:txEl>
                                          </p:spTgt>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3">
                                            <p:txEl>
                                              <p:pRg st="22" end="22"/>
                                            </p:txEl>
                                          </p:spTgt>
                                        </p:tgtEl>
                                        <p:attrNameLst>
                                          <p:attrName>style.visibility</p:attrName>
                                        </p:attrNameLst>
                                      </p:cBhvr>
                                      <p:to>
                                        <p:strVal val="visible"/>
                                      </p:to>
                                    </p:set>
                                    <p:animEffect transition="in" filter="fade">
                                      <p:cBhvr>
                                        <p:cTn id="105" dur="1000"/>
                                        <p:tgtEl>
                                          <p:spTgt spid="3">
                                            <p:txEl>
                                              <p:pRg st="22" end="22"/>
                                            </p:txEl>
                                          </p:spTgt>
                                        </p:tgtEl>
                                      </p:cBhvr>
                                    </p:animEffect>
                                    <p:anim calcmode="lin" valueType="num">
                                      <p:cBhvr>
                                        <p:cTn id="106"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07" dur="1000" fill="hold"/>
                                        <p:tgtEl>
                                          <p:spTgt spid="3">
                                            <p:txEl>
                                              <p:pRg st="22" end="2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A1EC0E-FB83-4D37-4979-F7CAFAA78C89}"/>
              </a:ext>
            </a:extLst>
          </p:cNvPr>
          <p:cNvSpPr txBox="1"/>
          <p:nvPr/>
        </p:nvSpPr>
        <p:spPr>
          <a:xfrm>
            <a:off x="1280160" y="19878"/>
            <a:ext cx="9428480" cy="6924973"/>
          </a:xfrm>
          <a:prstGeom prst="rect">
            <a:avLst/>
          </a:prstGeom>
          <a:noFill/>
        </p:spPr>
        <p:txBody>
          <a:bodyPr wrap="square">
            <a:spAutoFit/>
          </a:bodyPr>
          <a:lstStyle/>
          <a:p>
            <a:r>
              <a:rPr lang="en-GB" sz="2000" b="1" dirty="0">
                <a:solidFill>
                  <a:srgbClr val="FF0000"/>
                </a:solidFill>
              </a:rPr>
              <a:t>11.</a:t>
            </a:r>
            <a:r>
              <a:rPr lang="en-GB" dirty="0"/>
              <a:t> Section 10A of the South African Schools Act, 1996, is hereby amended by the</a:t>
            </a:r>
          </a:p>
          <a:p>
            <a:r>
              <a:rPr lang="en-GB" dirty="0"/>
              <a:t>substitution for subsection (1) of the following subsection:</a:t>
            </a:r>
          </a:p>
          <a:p>
            <a:r>
              <a:rPr lang="en-GB" dirty="0"/>
              <a:t>‘‘(1</a:t>
            </a:r>
            <a:r>
              <a:rPr lang="en-GB" dirty="0">
                <a:highlight>
                  <a:srgbClr val="00FF00"/>
                </a:highlight>
              </a:rPr>
              <a:t>) A person </a:t>
            </a:r>
            <a:r>
              <a:rPr lang="en-GB" b="1" dirty="0">
                <a:highlight>
                  <a:srgbClr val="00FF00"/>
                </a:highlight>
              </a:rPr>
              <a:t>may not conduct or participate in any initiation practices </a:t>
            </a:r>
            <a:r>
              <a:rPr lang="en-GB" dirty="0">
                <a:highlight>
                  <a:srgbClr val="00FF00"/>
                </a:highlight>
              </a:rPr>
              <a:t>against</a:t>
            </a:r>
          </a:p>
          <a:p>
            <a:r>
              <a:rPr lang="en-GB" dirty="0">
                <a:highlight>
                  <a:srgbClr val="00FF00"/>
                </a:highlight>
              </a:rPr>
              <a:t>a learner</a:t>
            </a:r>
            <a:r>
              <a:rPr lang="en-GB" u="sng" dirty="0">
                <a:highlight>
                  <a:srgbClr val="00FF00"/>
                </a:highlight>
              </a:rPr>
              <a:t> </a:t>
            </a:r>
            <a:r>
              <a:rPr lang="en-GB" dirty="0">
                <a:highlight>
                  <a:srgbClr val="00FF00"/>
                </a:highlight>
              </a:rPr>
              <a:t>at a school</a:t>
            </a:r>
            <a:r>
              <a:rPr lang="en-GB" u="sng" dirty="0">
                <a:highlight>
                  <a:srgbClr val="00FF00"/>
                </a:highlight>
              </a:rPr>
              <a:t>, during a school activity, </a:t>
            </a:r>
            <a:r>
              <a:rPr lang="en-GB" dirty="0">
                <a:highlight>
                  <a:srgbClr val="00FF00"/>
                </a:highlight>
              </a:rPr>
              <a:t>or in a hostel accommodating</a:t>
            </a:r>
          </a:p>
          <a:p>
            <a:r>
              <a:rPr lang="en-GB" dirty="0">
                <a:highlight>
                  <a:srgbClr val="00FF00"/>
                </a:highlight>
              </a:rPr>
              <a:t>learners of a school.’’</a:t>
            </a:r>
          </a:p>
          <a:p>
            <a:endParaRPr lang="en-GB" dirty="0">
              <a:highlight>
                <a:srgbClr val="00FF00"/>
              </a:highlight>
            </a:endParaRPr>
          </a:p>
          <a:p>
            <a:r>
              <a:rPr lang="en-GB" b="1" dirty="0"/>
              <a:t>Amendment of section 12 of Act 84 of 1996, as amended by section 8 of Act 15 of</a:t>
            </a:r>
          </a:p>
          <a:p>
            <a:r>
              <a:rPr lang="en-GB" b="1" dirty="0"/>
              <a:t>2011</a:t>
            </a:r>
          </a:p>
          <a:p>
            <a:r>
              <a:rPr lang="en-GB" sz="2000" b="1" dirty="0">
                <a:solidFill>
                  <a:srgbClr val="FF0000"/>
                </a:solidFill>
              </a:rPr>
              <a:t>12.</a:t>
            </a:r>
            <a:r>
              <a:rPr lang="en-GB" sz="2400" b="1" dirty="0">
                <a:solidFill>
                  <a:srgbClr val="FF0000"/>
                </a:solidFill>
              </a:rPr>
              <a:t> </a:t>
            </a:r>
            <a:r>
              <a:rPr lang="en-GB" dirty="0"/>
              <a:t>Section 12 of the South African Schools Act, 1996, is hereby amended by the</a:t>
            </a:r>
          </a:p>
          <a:p>
            <a:r>
              <a:rPr lang="en-GB" dirty="0"/>
              <a:t>insertion after subsection (3) of the following subsections:</a:t>
            </a:r>
          </a:p>
          <a:p>
            <a:r>
              <a:rPr lang="en-GB" dirty="0"/>
              <a:t>‘‘(3A) </a:t>
            </a:r>
            <a:r>
              <a:rPr lang="en-GB" u="sng" dirty="0"/>
              <a:t>The governing body of a public school </a:t>
            </a:r>
            <a:r>
              <a:rPr lang="en-GB" u="sng" dirty="0">
                <a:highlight>
                  <a:srgbClr val="00FF00"/>
                </a:highlight>
              </a:rPr>
              <a:t>may, in writing, </a:t>
            </a:r>
            <a:r>
              <a:rPr lang="en-GB" b="1" u="sng" dirty="0">
                <a:highlight>
                  <a:srgbClr val="00FF00"/>
                </a:highlight>
              </a:rPr>
              <a:t>apply to the</a:t>
            </a:r>
          </a:p>
          <a:p>
            <a:r>
              <a:rPr lang="en-GB" b="1" dirty="0">
                <a:highlight>
                  <a:srgbClr val="00FF00"/>
                </a:highlight>
              </a:rPr>
              <a:t>Member of the Executive Council for the public school to be designated as a public</a:t>
            </a:r>
          </a:p>
          <a:p>
            <a:r>
              <a:rPr lang="en-GB" b="1" dirty="0">
                <a:highlight>
                  <a:srgbClr val="00FF00"/>
                </a:highlight>
              </a:rPr>
              <a:t>school with a specialised focus on talent</a:t>
            </a:r>
            <a:r>
              <a:rPr lang="en-GB" b="1" u="sng" dirty="0">
                <a:highlight>
                  <a:srgbClr val="00FF00"/>
                </a:highlight>
              </a:rPr>
              <a:t> </a:t>
            </a:r>
            <a:r>
              <a:rPr lang="en-GB" dirty="0">
                <a:highlight>
                  <a:srgbClr val="00FF00"/>
                </a:highlight>
              </a:rPr>
              <a:t>as contemplated in subsection </a:t>
            </a:r>
            <a:r>
              <a:rPr lang="en-GB" dirty="0"/>
              <a:t>(3)(a)(iii).</a:t>
            </a:r>
          </a:p>
          <a:p>
            <a:r>
              <a:rPr lang="en-GB" dirty="0"/>
              <a:t>(3B) The Head of Department may, after consultation with the governing body</a:t>
            </a:r>
          </a:p>
          <a:p>
            <a:r>
              <a:rPr lang="en-GB" dirty="0"/>
              <a:t>of a public school</a:t>
            </a:r>
            <a:r>
              <a:rPr lang="en-GB" dirty="0">
                <a:highlight>
                  <a:srgbClr val="00FF00"/>
                </a:highlight>
              </a:rPr>
              <a:t>, </a:t>
            </a:r>
            <a:r>
              <a:rPr lang="en-GB" b="1" dirty="0">
                <a:highlight>
                  <a:srgbClr val="00FF00"/>
                </a:highlight>
              </a:rPr>
              <a:t>identify the school and recommend to the Member of the</a:t>
            </a:r>
          </a:p>
          <a:p>
            <a:r>
              <a:rPr lang="en-GB" b="1" dirty="0">
                <a:highlight>
                  <a:srgbClr val="00FF00"/>
                </a:highlight>
              </a:rPr>
              <a:t>Executive Council that the school should be designated as a public school with a</a:t>
            </a:r>
          </a:p>
          <a:p>
            <a:r>
              <a:rPr lang="en-GB" b="1" dirty="0">
                <a:highlight>
                  <a:srgbClr val="00FF00"/>
                </a:highlight>
              </a:rPr>
              <a:t>specialised focus </a:t>
            </a:r>
            <a:r>
              <a:rPr lang="en-GB" dirty="0">
                <a:highlight>
                  <a:srgbClr val="00FF00"/>
                </a:highlight>
              </a:rPr>
              <a:t>on talent</a:t>
            </a:r>
            <a:r>
              <a:rPr lang="en-GB" dirty="0"/>
              <a:t> as contemplated in subsection (3)(a)(iii).</a:t>
            </a:r>
          </a:p>
          <a:p>
            <a:r>
              <a:rPr lang="en-GB" dirty="0"/>
              <a:t>(3C) The Member of the Executive Council </a:t>
            </a:r>
            <a:r>
              <a:rPr lang="en-GB" b="1" dirty="0">
                <a:highlight>
                  <a:srgbClr val="00FF00"/>
                </a:highlight>
              </a:rPr>
              <a:t>may, in writing, designate a public</a:t>
            </a:r>
          </a:p>
          <a:p>
            <a:r>
              <a:rPr lang="en-GB" b="1" dirty="0">
                <a:highlight>
                  <a:srgbClr val="00FF00"/>
                </a:highlight>
              </a:rPr>
              <a:t>school from which an application contemplated in subsection (3A) has been</a:t>
            </a:r>
          </a:p>
          <a:p>
            <a:r>
              <a:rPr lang="en-GB" b="1" dirty="0">
                <a:highlight>
                  <a:srgbClr val="00FF00"/>
                </a:highlight>
              </a:rPr>
              <a:t>received,</a:t>
            </a:r>
            <a:r>
              <a:rPr lang="en-GB" dirty="0">
                <a:highlight>
                  <a:srgbClr val="00FF00"/>
                </a:highlight>
              </a:rPr>
              <a:t> and a school identified and recommended as contemplated in subsection</a:t>
            </a:r>
          </a:p>
          <a:p>
            <a:r>
              <a:rPr lang="en-GB" dirty="0">
                <a:highlight>
                  <a:srgbClr val="00FF00"/>
                </a:highlight>
              </a:rPr>
              <a:t>(3B), as a school with a specialised focus on talent as contemplated in subsection</a:t>
            </a:r>
          </a:p>
          <a:p>
            <a:r>
              <a:rPr lang="en-GB" dirty="0">
                <a:highlight>
                  <a:srgbClr val="00FF00"/>
                </a:highlight>
              </a:rPr>
              <a:t>(3)(a)(iii), if it is in the interest of education in the province and if the school</a:t>
            </a:r>
          </a:p>
          <a:p>
            <a:r>
              <a:rPr lang="en-GB" dirty="0">
                <a:highlight>
                  <a:srgbClr val="00FF00"/>
                </a:highlight>
              </a:rPr>
              <a:t>complies with the norms and standards determined by the Minister in terms of</a:t>
            </a:r>
          </a:p>
          <a:p>
            <a:r>
              <a:rPr lang="en-GB" dirty="0">
                <a:highlight>
                  <a:srgbClr val="00FF00"/>
                </a:highlight>
              </a:rPr>
              <a:t>subsection (3)(b).</a:t>
            </a:r>
          </a:p>
        </p:txBody>
      </p:sp>
    </p:spTree>
    <p:extLst>
      <p:ext uri="{BB962C8B-B14F-4D97-AF65-F5344CB8AC3E}">
        <p14:creationId xmlns:p14="http://schemas.microsoft.com/office/powerpoint/2010/main" val="2668336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1000"/>
                                        <p:tgtEl>
                                          <p:spTgt spid="3">
                                            <p:txEl>
                                              <p:pRg st="6" end="6"/>
                                            </p:txEl>
                                          </p:spTgt>
                                        </p:tgtEl>
                                      </p:cBhvr>
                                    </p:animEffect>
                                    <p:anim calcmode="lin" valueType="num">
                                      <p:cBhvr>
                                        <p:cTn id="3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Effect transition="in" filter="fade">
                                      <p:cBhvr>
                                        <p:cTn id="34" dur="1000"/>
                                        <p:tgtEl>
                                          <p:spTgt spid="3">
                                            <p:txEl>
                                              <p:pRg st="7" end="7"/>
                                            </p:txEl>
                                          </p:spTgt>
                                        </p:tgtEl>
                                      </p:cBhvr>
                                    </p:animEffect>
                                    <p:anim calcmode="lin" valueType="num">
                                      <p:cBhvr>
                                        <p:cTn id="3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1000"/>
                                        <p:tgtEl>
                                          <p:spTgt spid="3">
                                            <p:txEl>
                                              <p:pRg st="8" end="8"/>
                                            </p:txEl>
                                          </p:spTgt>
                                        </p:tgtEl>
                                      </p:cBhvr>
                                    </p:animEffect>
                                    <p:anim calcmode="lin" valueType="num">
                                      <p:cBhvr>
                                        <p:cTn id="4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9" end="9"/>
                                            </p:txEl>
                                          </p:spTgt>
                                        </p:tgtEl>
                                        <p:attrNameLst>
                                          <p:attrName>style.visibility</p:attrName>
                                        </p:attrNameLst>
                                      </p:cBhvr>
                                      <p:to>
                                        <p:strVal val="visible"/>
                                      </p:to>
                                    </p:set>
                                    <p:animEffect transition="in" filter="fade">
                                      <p:cBhvr>
                                        <p:cTn id="44" dur="1000"/>
                                        <p:tgtEl>
                                          <p:spTgt spid="3">
                                            <p:txEl>
                                              <p:pRg st="9" end="9"/>
                                            </p:txEl>
                                          </p:spTgt>
                                        </p:tgtEl>
                                      </p:cBhvr>
                                    </p:animEffect>
                                    <p:anim calcmode="lin" valueType="num">
                                      <p:cBhvr>
                                        <p:cTn id="4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 calcmode="lin" valueType="num">
                                      <p:cBhvr additive="base">
                                        <p:cTn id="5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anim calcmode="lin" valueType="num">
                                      <p:cBhvr additive="base">
                                        <p:cTn id="5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anim calcmode="lin" valueType="num">
                                      <p:cBhvr additive="base">
                                        <p:cTn id="5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3">
                                            <p:txEl>
                                              <p:pRg st="13" end="13"/>
                                            </p:txEl>
                                          </p:spTgt>
                                        </p:tgtEl>
                                        <p:attrNameLst>
                                          <p:attrName>style.visibility</p:attrName>
                                        </p:attrNameLst>
                                      </p:cBhvr>
                                      <p:to>
                                        <p:strVal val="visible"/>
                                      </p:to>
                                    </p:set>
                                    <p:anim calcmode="lin" valueType="num">
                                      <p:cBhvr additive="base">
                                        <p:cTn id="65"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
                                            <p:txEl>
                                              <p:pRg st="14" end="14"/>
                                            </p:txEl>
                                          </p:spTgt>
                                        </p:tgtEl>
                                        <p:attrNameLst>
                                          <p:attrName>style.visibility</p:attrName>
                                        </p:attrNameLst>
                                      </p:cBhvr>
                                      <p:to>
                                        <p:strVal val="visible"/>
                                      </p:to>
                                    </p:set>
                                    <p:anim calcmode="lin" valueType="num">
                                      <p:cBhvr additive="base">
                                        <p:cTn id="69"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
                                            <p:txEl>
                                              <p:pRg st="15" end="15"/>
                                            </p:txEl>
                                          </p:spTgt>
                                        </p:tgtEl>
                                        <p:attrNameLst>
                                          <p:attrName>style.visibility</p:attrName>
                                        </p:attrNameLst>
                                      </p:cBhvr>
                                      <p:to>
                                        <p:strVal val="visible"/>
                                      </p:to>
                                    </p:set>
                                    <p:anim calcmode="lin" valueType="num">
                                      <p:cBhvr additive="base">
                                        <p:cTn id="73"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
                                            <p:txEl>
                                              <p:pRg st="16" end="16"/>
                                            </p:txEl>
                                          </p:spTgt>
                                        </p:tgtEl>
                                        <p:attrNameLst>
                                          <p:attrName>style.visibility</p:attrName>
                                        </p:attrNameLst>
                                      </p:cBhvr>
                                      <p:to>
                                        <p:strVal val="visible"/>
                                      </p:to>
                                    </p:set>
                                    <p:anim calcmode="lin" valueType="num">
                                      <p:cBhvr additive="base">
                                        <p:cTn id="77"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3">
                                            <p:txEl>
                                              <p:pRg st="17" end="17"/>
                                            </p:txEl>
                                          </p:spTgt>
                                        </p:tgtEl>
                                        <p:attrNameLst>
                                          <p:attrName>style.visibility</p:attrName>
                                        </p:attrNameLst>
                                      </p:cBhvr>
                                      <p:to>
                                        <p:strVal val="visible"/>
                                      </p:to>
                                    </p:set>
                                    <p:anim calcmode="lin" valueType="num">
                                      <p:cBhvr additive="base">
                                        <p:cTn id="83"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3">
                                            <p:txEl>
                                              <p:pRg st="18" end="18"/>
                                            </p:txEl>
                                          </p:spTgt>
                                        </p:tgtEl>
                                        <p:attrNameLst>
                                          <p:attrName>style.visibility</p:attrName>
                                        </p:attrNameLst>
                                      </p:cBhvr>
                                      <p:to>
                                        <p:strVal val="visible"/>
                                      </p:to>
                                    </p:set>
                                    <p:anim calcmode="lin" valueType="num">
                                      <p:cBhvr additive="base">
                                        <p:cTn id="87"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89" presetID="2" presetClass="entr" presetSubtype="4" fill="hold" nodeType="withEffect">
                                  <p:stCondLst>
                                    <p:cond delay="0"/>
                                  </p:stCondLst>
                                  <p:childTnLst>
                                    <p:set>
                                      <p:cBhvr>
                                        <p:cTn id="90" dur="1" fill="hold">
                                          <p:stCondLst>
                                            <p:cond delay="0"/>
                                          </p:stCondLst>
                                        </p:cTn>
                                        <p:tgtEl>
                                          <p:spTgt spid="3">
                                            <p:txEl>
                                              <p:pRg st="19" end="19"/>
                                            </p:txEl>
                                          </p:spTgt>
                                        </p:tgtEl>
                                        <p:attrNameLst>
                                          <p:attrName>style.visibility</p:attrName>
                                        </p:attrNameLst>
                                      </p:cBhvr>
                                      <p:to>
                                        <p:strVal val="visible"/>
                                      </p:to>
                                    </p:set>
                                    <p:anim calcmode="lin" valueType="num">
                                      <p:cBhvr additive="base">
                                        <p:cTn id="91"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3">
                                            <p:txEl>
                                              <p:pRg st="20" end="20"/>
                                            </p:txEl>
                                          </p:spTgt>
                                        </p:tgtEl>
                                        <p:attrNameLst>
                                          <p:attrName>style.visibility</p:attrName>
                                        </p:attrNameLst>
                                      </p:cBhvr>
                                      <p:to>
                                        <p:strVal val="visible"/>
                                      </p:to>
                                    </p:set>
                                    <p:anim calcmode="lin" valueType="num">
                                      <p:cBhvr additive="base">
                                        <p:cTn id="95"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3">
                                            <p:txEl>
                                              <p:pRg st="20" end="20"/>
                                            </p:txEl>
                                          </p:spTgt>
                                        </p:tgtEl>
                                        <p:attrNameLst>
                                          <p:attrName>ppt_y</p:attrName>
                                        </p:attrNameLst>
                                      </p:cBhvr>
                                      <p:tavLst>
                                        <p:tav tm="0">
                                          <p:val>
                                            <p:strVal val="1+#ppt_h/2"/>
                                          </p:val>
                                        </p:tav>
                                        <p:tav tm="100000">
                                          <p:val>
                                            <p:strVal val="#ppt_y"/>
                                          </p:val>
                                        </p:tav>
                                      </p:tavLst>
                                    </p:anim>
                                  </p:childTnLst>
                                </p:cTn>
                              </p:par>
                              <p:par>
                                <p:cTn id="97" presetID="2" presetClass="entr" presetSubtype="4" fill="hold" nodeType="withEffect">
                                  <p:stCondLst>
                                    <p:cond delay="0"/>
                                  </p:stCondLst>
                                  <p:childTnLst>
                                    <p:set>
                                      <p:cBhvr>
                                        <p:cTn id="98" dur="1" fill="hold">
                                          <p:stCondLst>
                                            <p:cond delay="0"/>
                                          </p:stCondLst>
                                        </p:cTn>
                                        <p:tgtEl>
                                          <p:spTgt spid="3">
                                            <p:txEl>
                                              <p:pRg st="21" end="21"/>
                                            </p:txEl>
                                          </p:spTgt>
                                        </p:tgtEl>
                                        <p:attrNameLst>
                                          <p:attrName>style.visibility</p:attrName>
                                        </p:attrNameLst>
                                      </p:cBhvr>
                                      <p:to>
                                        <p:strVal val="visible"/>
                                      </p:to>
                                    </p:set>
                                    <p:anim calcmode="lin" valueType="num">
                                      <p:cBhvr additive="base">
                                        <p:cTn id="99"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00"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01" presetID="2" presetClass="entr" presetSubtype="4" fill="hold" nodeType="withEffect">
                                  <p:stCondLst>
                                    <p:cond delay="0"/>
                                  </p:stCondLst>
                                  <p:childTnLst>
                                    <p:set>
                                      <p:cBhvr>
                                        <p:cTn id="102" dur="1" fill="hold">
                                          <p:stCondLst>
                                            <p:cond delay="0"/>
                                          </p:stCondLst>
                                        </p:cTn>
                                        <p:tgtEl>
                                          <p:spTgt spid="3">
                                            <p:txEl>
                                              <p:pRg st="22" end="22"/>
                                            </p:txEl>
                                          </p:spTgt>
                                        </p:tgtEl>
                                        <p:attrNameLst>
                                          <p:attrName>style.visibility</p:attrName>
                                        </p:attrNameLst>
                                      </p:cBhvr>
                                      <p:to>
                                        <p:strVal val="visible"/>
                                      </p:to>
                                    </p:set>
                                    <p:anim calcmode="lin" valueType="num">
                                      <p:cBhvr additive="base">
                                        <p:cTn id="103"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3">
                                            <p:txEl>
                                              <p:pRg st="22" end="22"/>
                                            </p:txEl>
                                          </p:spTgt>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3">
                                            <p:txEl>
                                              <p:pRg st="23" end="23"/>
                                            </p:txEl>
                                          </p:spTgt>
                                        </p:tgtEl>
                                        <p:attrNameLst>
                                          <p:attrName>style.visibility</p:attrName>
                                        </p:attrNameLst>
                                      </p:cBhvr>
                                      <p:to>
                                        <p:strVal val="visible"/>
                                      </p:to>
                                    </p:set>
                                    <p:anim calcmode="lin" valueType="num">
                                      <p:cBhvr additive="base">
                                        <p:cTn id="107" dur="500" fill="hold"/>
                                        <p:tgtEl>
                                          <p:spTgt spid="3">
                                            <p:txEl>
                                              <p:pRg st="23" end="23"/>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3">
                                            <p:txEl>
                                              <p:pRg st="23" end="2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49DD69-062D-511B-CD90-D51179999B0A}"/>
              </a:ext>
            </a:extLst>
          </p:cNvPr>
          <p:cNvSpPr txBox="1"/>
          <p:nvPr/>
        </p:nvSpPr>
        <p:spPr>
          <a:xfrm>
            <a:off x="1330960" y="19878"/>
            <a:ext cx="9235440" cy="7017306"/>
          </a:xfrm>
          <a:prstGeom prst="rect">
            <a:avLst/>
          </a:prstGeom>
          <a:noFill/>
        </p:spPr>
        <p:txBody>
          <a:bodyPr wrap="square">
            <a:spAutoFit/>
          </a:bodyPr>
          <a:lstStyle/>
          <a:p>
            <a:r>
              <a:rPr lang="en-GB" dirty="0"/>
              <a:t>(3D) Before designating a public school as a school with a specialised focus on</a:t>
            </a:r>
          </a:p>
          <a:p>
            <a:r>
              <a:rPr lang="en-GB" dirty="0"/>
              <a:t>talent as contemplated in subsection (3)(a)(iii), the Member of the Executive</a:t>
            </a:r>
          </a:p>
          <a:p>
            <a:r>
              <a:rPr lang="en-GB" dirty="0"/>
              <a:t>Council must—</a:t>
            </a:r>
          </a:p>
          <a:p>
            <a:r>
              <a:rPr lang="en-GB" dirty="0"/>
              <a:t>(a) </a:t>
            </a:r>
            <a:r>
              <a:rPr lang="en-GB" dirty="0">
                <a:highlight>
                  <a:srgbClr val="00FF00"/>
                </a:highlight>
              </a:rPr>
              <a:t>give written notice to the school in question, and to its governing body, of the</a:t>
            </a:r>
          </a:p>
          <a:p>
            <a:r>
              <a:rPr lang="en-GB" dirty="0">
                <a:highlight>
                  <a:srgbClr val="00FF00"/>
                </a:highlight>
              </a:rPr>
              <a:t>intention to designate the public school as a school with a specialised focus on</a:t>
            </a:r>
          </a:p>
          <a:p>
            <a:r>
              <a:rPr lang="en-GB" dirty="0">
                <a:highlight>
                  <a:srgbClr val="00FF00"/>
                </a:highlight>
              </a:rPr>
              <a:t>talent and of the reasons therefor;</a:t>
            </a:r>
          </a:p>
          <a:p>
            <a:r>
              <a:rPr lang="en-GB" dirty="0">
                <a:highlight>
                  <a:srgbClr val="00FF00"/>
                </a:highlight>
              </a:rPr>
              <a:t>(b) notify the parents associated with the school, and the community in which the</a:t>
            </a:r>
          </a:p>
          <a:p>
            <a:r>
              <a:rPr lang="en-GB" dirty="0">
                <a:highlight>
                  <a:srgbClr val="00FF00"/>
                </a:highlight>
              </a:rPr>
              <a:t>school is situated, of the intention to designate the public school as a school</a:t>
            </a:r>
          </a:p>
          <a:p>
            <a:r>
              <a:rPr lang="en-GB" dirty="0">
                <a:highlight>
                  <a:srgbClr val="00FF00"/>
                </a:highlight>
              </a:rPr>
              <a:t>with a specialised focus on talent and of the reasons therefor—</a:t>
            </a:r>
          </a:p>
          <a:p>
            <a:r>
              <a:rPr lang="en-GB" dirty="0">
                <a:highlight>
                  <a:srgbClr val="00FF00"/>
                </a:highlight>
              </a:rPr>
              <a:t>(</a:t>
            </a:r>
            <a:r>
              <a:rPr lang="en-GB" dirty="0" err="1">
                <a:highlight>
                  <a:srgbClr val="00FF00"/>
                </a:highlight>
              </a:rPr>
              <a:t>i</a:t>
            </a:r>
            <a:r>
              <a:rPr lang="en-GB" dirty="0">
                <a:highlight>
                  <a:srgbClr val="00FF00"/>
                </a:highlight>
              </a:rPr>
              <a:t>) by means of a notice in at least one newspaper circulating in the area</a:t>
            </a:r>
          </a:p>
          <a:p>
            <a:r>
              <a:rPr lang="en-GB" dirty="0">
                <a:highlight>
                  <a:srgbClr val="00FF00"/>
                </a:highlight>
              </a:rPr>
              <a:t>where the school in question is situated, if any newspapers circulate</a:t>
            </a:r>
          </a:p>
          <a:p>
            <a:r>
              <a:rPr lang="en-GB" dirty="0">
                <a:highlight>
                  <a:srgbClr val="00FF00"/>
                </a:highlight>
              </a:rPr>
              <a:t>in that area;</a:t>
            </a:r>
          </a:p>
          <a:p>
            <a:r>
              <a:rPr lang="en-GB" dirty="0">
                <a:highlight>
                  <a:srgbClr val="00FF00"/>
                </a:highlight>
              </a:rPr>
              <a:t>(ii</a:t>
            </a:r>
            <a:r>
              <a:rPr lang="en-GB" u="sng" dirty="0">
                <a:highlight>
                  <a:srgbClr val="00FF00"/>
                </a:highlight>
              </a:rPr>
              <a:t>) </a:t>
            </a:r>
            <a:r>
              <a:rPr lang="en-GB" dirty="0">
                <a:highlight>
                  <a:srgbClr val="00FF00"/>
                </a:highlight>
              </a:rPr>
              <a:t>by causing the principal of the school in question </a:t>
            </a:r>
            <a:r>
              <a:rPr lang="en-GB" u="sng" dirty="0">
                <a:highlight>
                  <a:srgbClr val="00FF00"/>
                </a:highlight>
              </a:rPr>
              <a:t>to</a:t>
            </a:r>
            <a:r>
              <a:rPr lang="en-GB" dirty="0">
                <a:highlight>
                  <a:srgbClr val="00FF00"/>
                </a:highlight>
              </a:rPr>
              <a:t>—</a:t>
            </a:r>
          </a:p>
          <a:p>
            <a:r>
              <a:rPr lang="en-GB" dirty="0">
                <a:highlight>
                  <a:srgbClr val="00FF00"/>
                </a:highlight>
              </a:rPr>
              <a:t>(aa) </a:t>
            </a:r>
            <a:r>
              <a:rPr lang="en-GB" dirty="0">
                <a:highlight>
                  <a:srgbClr val="00FFFF"/>
                </a:highlight>
              </a:rPr>
              <a:t>hand to every learner at the school a notice containing the</a:t>
            </a:r>
          </a:p>
          <a:p>
            <a:r>
              <a:rPr lang="en-GB" dirty="0">
                <a:highlight>
                  <a:srgbClr val="00FFFF"/>
                </a:highlight>
              </a:rPr>
              <a:t>relevant information</a:t>
            </a:r>
            <a:r>
              <a:rPr lang="en-GB" dirty="0">
                <a:highlight>
                  <a:srgbClr val="00FF00"/>
                </a:highlight>
              </a:rPr>
              <a:t>; and</a:t>
            </a:r>
          </a:p>
          <a:p>
            <a:r>
              <a:rPr lang="en-GB" dirty="0">
                <a:highlight>
                  <a:srgbClr val="00FF00"/>
                </a:highlight>
              </a:rPr>
              <a:t>(bb) </a:t>
            </a:r>
            <a:r>
              <a:rPr lang="en-GB" dirty="0">
                <a:highlight>
                  <a:srgbClr val="00FFFF"/>
                </a:highlight>
              </a:rPr>
              <a:t>instruct the learners to hand the notice to their parents</a:t>
            </a:r>
            <a:r>
              <a:rPr lang="en-GB" dirty="0">
                <a:highlight>
                  <a:srgbClr val="00FF00"/>
                </a:highlight>
              </a:rPr>
              <a:t>; and</a:t>
            </a:r>
          </a:p>
          <a:p>
            <a:r>
              <a:rPr lang="en-GB" dirty="0">
                <a:highlight>
                  <a:srgbClr val="00FF00"/>
                </a:highlight>
              </a:rPr>
              <a:t>(iii) </a:t>
            </a:r>
            <a:r>
              <a:rPr lang="en-GB" dirty="0">
                <a:highlight>
                  <a:srgbClr val="00FFFF"/>
                </a:highlight>
              </a:rPr>
              <a:t>by means of any other acceptable form of communication that will</a:t>
            </a:r>
          </a:p>
          <a:p>
            <a:r>
              <a:rPr lang="en-GB" dirty="0">
                <a:highlight>
                  <a:srgbClr val="00FFFF"/>
                </a:highlight>
              </a:rPr>
              <a:t>ensure that the information is spread as widely </a:t>
            </a:r>
            <a:r>
              <a:rPr lang="en-GB" dirty="0">
                <a:highlight>
                  <a:srgbClr val="00FF00"/>
                </a:highlight>
              </a:rPr>
              <a:t>as possible;</a:t>
            </a:r>
          </a:p>
          <a:p>
            <a:r>
              <a:rPr lang="en-GB" dirty="0">
                <a:highlight>
                  <a:srgbClr val="00FF00"/>
                </a:highlight>
              </a:rPr>
              <a:t>(c) </a:t>
            </a:r>
            <a:r>
              <a:rPr lang="en-GB" dirty="0">
                <a:highlight>
                  <a:srgbClr val="00FFFF"/>
                </a:highlight>
              </a:rPr>
              <a:t>give the school in question, and its governing body, and any other interested</a:t>
            </a:r>
          </a:p>
          <a:p>
            <a:r>
              <a:rPr lang="en-GB" dirty="0">
                <a:highlight>
                  <a:srgbClr val="00FFFF"/>
                </a:highlight>
              </a:rPr>
              <a:t>persons, an opportunity to make representations within a period of not less</a:t>
            </a:r>
          </a:p>
          <a:p>
            <a:r>
              <a:rPr lang="en-GB" dirty="0">
                <a:highlight>
                  <a:srgbClr val="00FFFF"/>
                </a:highlight>
              </a:rPr>
              <a:t>than 90 days </a:t>
            </a:r>
            <a:r>
              <a:rPr lang="en-GB" dirty="0">
                <a:highlight>
                  <a:srgbClr val="00FF00"/>
                </a:highlight>
              </a:rPr>
              <a:t>from the date of the notices and communication referred to in</a:t>
            </a:r>
          </a:p>
          <a:p>
            <a:r>
              <a:rPr lang="en-GB" dirty="0">
                <a:highlight>
                  <a:srgbClr val="00FF00"/>
                </a:highlight>
              </a:rPr>
              <a:t>paragraph (b);</a:t>
            </a:r>
          </a:p>
          <a:p>
            <a:r>
              <a:rPr lang="en-GB" dirty="0">
                <a:highlight>
                  <a:srgbClr val="00FF00"/>
                </a:highlight>
              </a:rPr>
              <a:t>(d) </a:t>
            </a:r>
            <a:r>
              <a:rPr lang="en-GB" dirty="0">
                <a:highlight>
                  <a:srgbClr val="00FFFF"/>
                </a:highlight>
              </a:rPr>
              <a:t>give due consideration to any such representations received</a:t>
            </a:r>
            <a:r>
              <a:rPr lang="en-GB" dirty="0">
                <a:highlight>
                  <a:srgbClr val="00FF00"/>
                </a:highlight>
              </a:rPr>
              <a:t>; and</a:t>
            </a:r>
          </a:p>
          <a:p>
            <a:r>
              <a:rPr lang="en-GB" dirty="0">
                <a:highlight>
                  <a:srgbClr val="00FF00"/>
                </a:highlight>
              </a:rPr>
              <a:t>(e) </a:t>
            </a:r>
            <a:r>
              <a:rPr lang="en-GB" dirty="0">
                <a:highlight>
                  <a:srgbClr val="00FFFF"/>
                </a:highlight>
              </a:rPr>
              <a:t>be satisfied that the employers of staff at the public school have complied with</a:t>
            </a:r>
          </a:p>
          <a:p>
            <a:r>
              <a:rPr lang="en-GB" u="sng" dirty="0">
                <a:highlight>
                  <a:srgbClr val="00FFFF"/>
                </a:highlight>
              </a:rPr>
              <a:t>their obligations in terms of the applicable labour law</a:t>
            </a:r>
            <a:r>
              <a:rPr lang="en-GB" u="sng" dirty="0">
                <a:highlight>
                  <a:srgbClr val="00FF00"/>
                </a:highlight>
              </a:rPr>
              <a:t>.’’.</a:t>
            </a:r>
            <a:endParaRPr lang="en-ZA" u="sng" dirty="0">
              <a:highlight>
                <a:srgbClr val="00FF00"/>
              </a:highlight>
            </a:endParaRPr>
          </a:p>
        </p:txBody>
      </p:sp>
    </p:spTree>
    <p:extLst>
      <p:ext uri="{BB962C8B-B14F-4D97-AF65-F5344CB8AC3E}">
        <p14:creationId xmlns:p14="http://schemas.microsoft.com/office/powerpoint/2010/main" val="3689778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 calcmode="lin" valueType="num">
                                      <p:cBhvr additive="base">
                                        <p:cTn id="32"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 calcmode="lin" valueType="num">
                                      <p:cBhvr additive="base">
                                        <p:cTn id="38"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additive="base">
                                        <p:cTn id="42"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 calcmode="lin" valueType="num">
                                      <p:cBhvr additive="base">
                                        <p:cTn id="46"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1000"/>
                                        <p:tgtEl>
                                          <p:spTgt spid="3">
                                            <p:txEl>
                                              <p:pRg st="9" end="9"/>
                                            </p:txEl>
                                          </p:spTgt>
                                        </p:tgtEl>
                                      </p:cBhvr>
                                    </p:animEffect>
                                    <p:anim calcmode="lin" valueType="num">
                                      <p:cBhvr>
                                        <p:cTn id="5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1000"/>
                                        <p:tgtEl>
                                          <p:spTgt spid="3">
                                            <p:txEl>
                                              <p:pRg st="10" end="10"/>
                                            </p:txEl>
                                          </p:spTgt>
                                        </p:tgtEl>
                                      </p:cBhvr>
                                    </p:animEffect>
                                    <p:anim calcmode="lin" valueType="num">
                                      <p:cBhvr>
                                        <p:cTn id="5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9"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fade">
                                      <p:cBhvr>
                                        <p:cTn id="62" dur="1000"/>
                                        <p:tgtEl>
                                          <p:spTgt spid="3">
                                            <p:txEl>
                                              <p:pRg st="11" end="11"/>
                                            </p:txEl>
                                          </p:spTgt>
                                        </p:tgtEl>
                                      </p:cBhvr>
                                    </p:animEffect>
                                    <p:anim calcmode="lin" valueType="num">
                                      <p:cBhvr>
                                        <p:cTn id="63"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4"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Effect transition="in" filter="fade">
                                      <p:cBhvr>
                                        <p:cTn id="69" dur="1000"/>
                                        <p:tgtEl>
                                          <p:spTgt spid="3">
                                            <p:txEl>
                                              <p:pRg st="12" end="12"/>
                                            </p:txEl>
                                          </p:spTgt>
                                        </p:tgtEl>
                                      </p:cBhvr>
                                    </p:animEffect>
                                    <p:anim calcmode="lin" valueType="num">
                                      <p:cBhvr>
                                        <p:cTn id="70"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1"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
                                            <p:txEl>
                                              <p:pRg st="13" end="13"/>
                                            </p:txEl>
                                          </p:spTgt>
                                        </p:tgtEl>
                                        <p:attrNameLst>
                                          <p:attrName>style.visibility</p:attrName>
                                        </p:attrNameLst>
                                      </p:cBhvr>
                                      <p:to>
                                        <p:strVal val="visible"/>
                                      </p:to>
                                    </p:set>
                                    <p:animEffect transition="in" filter="fade">
                                      <p:cBhvr>
                                        <p:cTn id="74" dur="1000"/>
                                        <p:tgtEl>
                                          <p:spTgt spid="3">
                                            <p:txEl>
                                              <p:pRg st="13" end="13"/>
                                            </p:txEl>
                                          </p:spTgt>
                                        </p:tgtEl>
                                      </p:cBhvr>
                                    </p:animEffect>
                                    <p:anim calcmode="lin" valueType="num">
                                      <p:cBhvr>
                                        <p:cTn id="75"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6"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3">
                                            <p:txEl>
                                              <p:pRg st="14" end="14"/>
                                            </p:txEl>
                                          </p:spTgt>
                                        </p:tgtEl>
                                        <p:attrNameLst>
                                          <p:attrName>style.visibility</p:attrName>
                                        </p:attrNameLst>
                                      </p:cBhvr>
                                      <p:to>
                                        <p:strVal val="visible"/>
                                      </p:to>
                                    </p:set>
                                    <p:animEffect transition="in" filter="fade">
                                      <p:cBhvr>
                                        <p:cTn id="79" dur="1000"/>
                                        <p:tgtEl>
                                          <p:spTgt spid="3">
                                            <p:txEl>
                                              <p:pRg st="14" end="14"/>
                                            </p:txEl>
                                          </p:spTgt>
                                        </p:tgtEl>
                                      </p:cBhvr>
                                    </p:animEffect>
                                    <p:anim calcmode="lin" valueType="num">
                                      <p:cBhvr>
                                        <p:cTn id="80"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1"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2" presetID="42" presetClass="entr" presetSubtype="0" fill="hold" nodeType="withEffect">
                                  <p:stCondLst>
                                    <p:cond delay="0"/>
                                  </p:stCondLst>
                                  <p:childTnLst>
                                    <p:set>
                                      <p:cBhvr>
                                        <p:cTn id="83" dur="1" fill="hold">
                                          <p:stCondLst>
                                            <p:cond delay="0"/>
                                          </p:stCondLst>
                                        </p:cTn>
                                        <p:tgtEl>
                                          <p:spTgt spid="3">
                                            <p:txEl>
                                              <p:pRg st="15" end="15"/>
                                            </p:txEl>
                                          </p:spTgt>
                                        </p:tgtEl>
                                        <p:attrNameLst>
                                          <p:attrName>style.visibility</p:attrName>
                                        </p:attrNameLst>
                                      </p:cBhvr>
                                      <p:to>
                                        <p:strVal val="visible"/>
                                      </p:to>
                                    </p:set>
                                    <p:animEffect transition="in" filter="fade">
                                      <p:cBhvr>
                                        <p:cTn id="84" dur="1000"/>
                                        <p:tgtEl>
                                          <p:spTgt spid="3">
                                            <p:txEl>
                                              <p:pRg st="15" end="15"/>
                                            </p:txEl>
                                          </p:spTgt>
                                        </p:tgtEl>
                                      </p:cBhvr>
                                    </p:animEffect>
                                    <p:anim calcmode="lin" valueType="num">
                                      <p:cBhvr>
                                        <p:cTn id="85"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3">
                                            <p:txEl>
                                              <p:pRg st="16" end="16"/>
                                            </p:txEl>
                                          </p:spTgt>
                                        </p:tgtEl>
                                        <p:attrNameLst>
                                          <p:attrName>style.visibility</p:attrName>
                                        </p:attrNameLst>
                                      </p:cBhvr>
                                      <p:to>
                                        <p:strVal val="visible"/>
                                      </p:to>
                                    </p:set>
                                    <p:animEffect transition="in" filter="fade">
                                      <p:cBhvr>
                                        <p:cTn id="91" dur="1000"/>
                                        <p:tgtEl>
                                          <p:spTgt spid="3">
                                            <p:txEl>
                                              <p:pRg st="16" end="16"/>
                                            </p:txEl>
                                          </p:spTgt>
                                        </p:tgtEl>
                                      </p:cBhvr>
                                    </p:animEffect>
                                    <p:anim calcmode="lin" valueType="num">
                                      <p:cBhvr>
                                        <p:cTn id="92"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3"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3">
                                            <p:txEl>
                                              <p:pRg st="17" end="17"/>
                                            </p:txEl>
                                          </p:spTgt>
                                        </p:tgtEl>
                                        <p:attrNameLst>
                                          <p:attrName>style.visibility</p:attrName>
                                        </p:attrNameLst>
                                      </p:cBhvr>
                                      <p:to>
                                        <p:strVal val="visible"/>
                                      </p:to>
                                    </p:set>
                                    <p:animEffect transition="in" filter="fade">
                                      <p:cBhvr>
                                        <p:cTn id="96" dur="1000"/>
                                        <p:tgtEl>
                                          <p:spTgt spid="3">
                                            <p:txEl>
                                              <p:pRg st="17" end="17"/>
                                            </p:txEl>
                                          </p:spTgt>
                                        </p:tgtEl>
                                      </p:cBhvr>
                                    </p:animEffect>
                                    <p:anim calcmode="lin" valueType="num">
                                      <p:cBhvr>
                                        <p:cTn id="97"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98" dur="1000" fill="hold"/>
                                        <p:tgtEl>
                                          <p:spTgt spid="3">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42" presetClass="entr" presetSubtype="0" fill="hold" nodeType="clickEffect">
                                  <p:stCondLst>
                                    <p:cond delay="0"/>
                                  </p:stCondLst>
                                  <p:childTnLst>
                                    <p:set>
                                      <p:cBhvr>
                                        <p:cTn id="102" dur="1" fill="hold">
                                          <p:stCondLst>
                                            <p:cond delay="0"/>
                                          </p:stCondLst>
                                        </p:cTn>
                                        <p:tgtEl>
                                          <p:spTgt spid="3">
                                            <p:txEl>
                                              <p:pRg st="18" end="18"/>
                                            </p:txEl>
                                          </p:spTgt>
                                        </p:tgtEl>
                                        <p:attrNameLst>
                                          <p:attrName>style.visibility</p:attrName>
                                        </p:attrNameLst>
                                      </p:cBhvr>
                                      <p:to>
                                        <p:strVal val="visible"/>
                                      </p:to>
                                    </p:set>
                                    <p:animEffect transition="in" filter="fade">
                                      <p:cBhvr>
                                        <p:cTn id="103" dur="1000"/>
                                        <p:tgtEl>
                                          <p:spTgt spid="3">
                                            <p:txEl>
                                              <p:pRg st="18" end="18"/>
                                            </p:txEl>
                                          </p:spTgt>
                                        </p:tgtEl>
                                      </p:cBhvr>
                                    </p:animEffect>
                                    <p:anim calcmode="lin" valueType="num">
                                      <p:cBhvr>
                                        <p:cTn id="104"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105"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0"/>
                                  </p:stCondLst>
                                  <p:childTnLst>
                                    <p:set>
                                      <p:cBhvr>
                                        <p:cTn id="107" dur="1" fill="hold">
                                          <p:stCondLst>
                                            <p:cond delay="0"/>
                                          </p:stCondLst>
                                        </p:cTn>
                                        <p:tgtEl>
                                          <p:spTgt spid="3">
                                            <p:txEl>
                                              <p:pRg st="19" end="19"/>
                                            </p:txEl>
                                          </p:spTgt>
                                        </p:tgtEl>
                                        <p:attrNameLst>
                                          <p:attrName>style.visibility</p:attrName>
                                        </p:attrNameLst>
                                      </p:cBhvr>
                                      <p:to>
                                        <p:strVal val="visible"/>
                                      </p:to>
                                    </p:set>
                                    <p:animEffect transition="in" filter="fade">
                                      <p:cBhvr>
                                        <p:cTn id="108" dur="1000"/>
                                        <p:tgtEl>
                                          <p:spTgt spid="3">
                                            <p:txEl>
                                              <p:pRg st="19" end="19"/>
                                            </p:txEl>
                                          </p:spTgt>
                                        </p:tgtEl>
                                      </p:cBhvr>
                                    </p:animEffect>
                                    <p:anim calcmode="lin" valueType="num">
                                      <p:cBhvr>
                                        <p:cTn id="109"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10"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11" presetID="42" presetClass="entr" presetSubtype="0" fill="hold" nodeType="withEffect">
                                  <p:stCondLst>
                                    <p:cond delay="0"/>
                                  </p:stCondLst>
                                  <p:childTnLst>
                                    <p:set>
                                      <p:cBhvr>
                                        <p:cTn id="112" dur="1" fill="hold">
                                          <p:stCondLst>
                                            <p:cond delay="0"/>
                                          </p:stCondLst>
                                        </p:cTn>
                                        <p:tgtEl>
                                          <p:spTgt spid="3">
                                            <p:txEl>
                                              <p:pRg st="20" end="20"/>
                                            </p:txEl>
                                          </p:spTgt>
                                        </p:tgtEl>
                                        <p:attrNameLst>
                                          <p:attrName>style.visibility</p:attrName>
                                        </p:attrNameLst>
                                      </p:cBhvr>
                                      <p:to>
                                        <p:strVal val="visible"/>
                                      </p:to>
                                    </p:set>
                                    <p:animEffect transition="in" filter="fade">
                                      <p:cBhvr>
                                        <p:cTn id="113" dur="1000"/>
                                        <p:tgtEl>
                                          <p:spTgt spid="3">
                                            <p:txEl>
                                              <p:pRg st="20" end="20"/>
                                            </p:txEl>
                                          </p:spTgt>
                                        </p:tgtEl>
                                      </p:cBhvr>
                                    </p:animEffect>
                                    <p:anim calcmode="lin" valueType="num">
                                      <p:cBhvr>
                                        <p:cTn id="114"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15"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16" presetID="42" presetClass="entr" presetSubtype="0" fill="hold" nodeType="withEffect">
                                  <p:stCondLst>
                                    <p:cond delay="0"/>
                                  </p:stCondLst>
                                  <p:childTnLst>
                                    <p:set>
                                      <p:cBhvr>
                                        <p:cTn id="117" dur="1" fill="hold">
                                          <p:stCondLst>
                                            <p:cond delay="0"/>
                                          </p:stCondLst>
                                        </p:cTn>
                                        <p:tgtEl>
                                          <p:spTgt spid="3">
                                            <p:txEl>
                                              <p:pRg st="21" end="21"/>
                                            </p:txEl>
                                          </p:spTgt>
                                        </p:tgtEl>
                                        <p:attrNameLst>
                                          <p:attrName>style.visibility</p:attrName>
                                        </p:attrNameLst>
                                      </p:cBhvr>
                                      <p:to>
                                        <p:strVal val="visible"/>
                                      </p:to>
                                    </p:set>
                                    <p:animEffect transition="in" filter="fade">
                                      <p:cBhvr>
                                        <p:cTn id="118" dur="1000"/>
                                        <p:tgtEl>
                                          <p:spTgt spid="3">
                                            <p:txEl>
                                              <p:pRg st="21" end="21"/>
                                            </p:txEl>
                                          </p:spTgt>
                                        </p:tgtEl>
                                      </p:cBhvr>
                                    </p:animEffect>
                                    <p:anim calcmode="lin" valueType="num">
                                      <p:cBhvr>
                                        <p:cTn id="119"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20" dur="1000" fill="hold"/>
                                        <p:tgtEl>
                                          <p:spTgt spid="3">
                                            <p:txEl>
                                              <p:pRg st="21" end="21"/>
                                            </p:txEl>
                                          </p:spTgt>
                                        </p:tgtEl>
                                        <p:attrNameLst>
                                          <p:attrName>ppt_y</p:attrName>
                                        </p:attrNameLst>
                                      </p:cBhvr>
                                      <p:tavLst>
                                        <p:tav tm="0">
                                          <p:val>
                                            <p:strVal val="#ppt_y+.1"/>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42" presetClass="entr" presetSubtype="0" fill="hold" nodeType="clickEffect">
                                  <p:stCondLst>
                                    <p:cond delay="0"/>
                                  </p:stCondLst>
                                  <p:childTnLst>
                                    <p:set>
                                      <p:cBhvr>
                                        <p:cTn id="124" dur="1" fill="hold">
                                          <p:stCondLst>
                                            <p:cond delay="0"/>
                                          </p:stCondLst>
                                        </p:cTn>
                                        <p:tgtEl>
                                          <p:spTgt spid="3">
                                            <p:txEl>
                                              <p:pRg st="22" end="22"/>
                                            </p:txEl>
                                          </p:spTgt>
                                        </p:tgtEl>
                                        <p:attrNameLst>
                                          <p:attrName>style.visibility</p:attrName>
                                        </p:attrNameLst>
                                      </p:cBhvr>
                                      <p:to>
                                        <p:strVal val="visible"/>
                                      </p:to>
                                    </p:set>
                                    <p:animEffect transition="in" filter="fade">
                                      <p:cBhvr>
                                        <p:cTn id="125" dur="1000"/>
                                        <p:tgtEl>
                                          <p:spTgt spid="3">
                                            <p:txEl>
                                              <p:pRg st="22" end="22"/>
                                            </p:txEl>
                                          </p:spTgt>
                                        </p:tgtEl>
                                      </p:cBhvr>
                                    </p:animEffect>
                                    <p:anim calcmode="lin" valueType="num">
                                      <p:cBhvr>
                                        <p:cTn id="126"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27" dur="1000" fill="hold"/>
                                        <p:tgtEl>
                                          <p:spTgt spid="3">
                                            <p:txEl>
                                              <p:pRg st="22" end="22"/>
                                            </p:txEl>
                                          </p:spTgt>
                                        </p:tgtEl>
                                        <p:attrNameLst>
                                          <p:attrName>ppt_y</p:attrName>
                                        </p:attrNameLst>
                                      </p:cBhvr>
                                      <p:tavLst>
                                        <p:tav tm="0">
                                          <p:val>
                                            <p:strVal val="#ppt_y+.1"/>
                                          </p:val>
                                        </p:tav>
                                        <p:tav tm="100000">
                                          <p:val>
                                            <p:strVal val="#ppt_y"/>
                                          </p:val>
                                        </p:tav>
                                      </p:tavLst>
                                    </p:anim>
                                  </p:childTnLst>
                                </p:cTn>
                              </p:par>
                            </p:childTnLst>
                          </p:cTn>
                        </p:par>
                      </p:childTnLst>
                    </p:cTn>
                  </p:par>
                  <p:par>
                    <p:cTn id="128" fill="hold">
                      <p:stCondLst>
                        <p:cond delay="indefinite"/>
                      </p:stCondLst>
                      <p:childTnLst>
                        <p:par>
                          <p:cTn id="129" fill="hold">
                            <p:stCondLst>
                              <p:cond delay="0"/>
                            </p:stCondLst>
                            <p:childTnLst>
                              <p:par>
                                <p:cTn id="130" presetID="42" presetClass="entr" presetSubtype="0" fill="hold" nodeType="clickEffect">
                                  <p:stCondLst>
                                    <p:cond delay="0"/>
                                  </p:stCondLst>
                                  <p:childTnLst>
                                    <p:set>
                                      <p:cBhvr>
                                        <p:cTn id="131" dur="1" fill="hold">
                                          <p:stCondLst>
                                            <p:cond delay="0"/>
                                          </p:stCondLst>
                                        </p:cTn>
                                        <p:tgtEl>
                                          <p:spTgt spid="3">
                                            <p:txEl>
                                              <p:pRg st="23" end="23"/>
                                            </p:txEl>
                                          </p:spTgt>
                                        </p:tgtEl>
                                        <p:attrNameLst>
                                          <p:attrName>style.visibility</p:attrName>
                                        </p:attrNameLst>
                                      </p:cBhvr>
                                      <p:to>
                                        <p:strVal val="visible"/>
                                      </p:to>
                                    </p:set>
                                    <p:animEffect transition="in" filter="fade">
                                      <p:cBhvr>
                                        <p:cTn id="132" dur="1000"/>
                                        <p:tgtEl>
                                          <p:spTgt spid="3">
                                            <p:txEl>
                                              <p:pRg st="23" end="23"/>
                                            </p:txEl>
                                          </p:spTgt>
                                        </p:tgtEl>
                                      </p:cBhvr>
                                    </p:animEffect>
                                    <p:anim calcmode="lin" valueType="num">
                                      <p:cBhvr>
                                        <p:cTn id="133" dur="1000" fill="hold"/>
                                        <p:tgtEl>
                                          <p:spTgt spid="3">
                                            <p:txEl>
                                              <p:pRg st="23" end="23"/>
                                            </p:txEl>
                                          </p:spTgt>
                                        </p:tgtEl>
                                        <p:attrNameLst>
                                          <p:attrName>ppt_x</p:attrName>
                                        </p:attrNameLst>
                                      </p:cBhvr>
                                      <p:tavLst>
                                        <p:tav tm="0">
                                          <p:val>
                                            <p:strVal val="#ppt_x"/>
                                          </p:val>
                                        </p:tav>
                                        <p:tav tm="100000">
                                          <p:val>
                                            <p:strVal val="#ppt_x"/>
                                          </p:val>
                                        </p:tav>
                                      </p:tavLst>
                                    </p:anim>
                                    <p:anim calcmode="lin" valueType="num">
                                      <p:cBhvr>
                                        <p:cTn id="134" dur="1000" fill="hold"/>
                                        <p:tgtEl>
                                          <p:spTgt spid="3">
                                            <p:txEl>
                                              <p:pRg st="23" end="23"/>
                                            </p:txEl>
                                          </p:spTgt>
                                        </p:tgtEl>
                                        <p:attrNameLst>
                                          <p:attrName>ppt_y</p:attrName>
                                        </p:attrNameLst>
                                      </p:cBhvr>
                                      <p:tavLst>
                                        <p:tav tm="0">
                                          <p:val>
                                            <p:strVal val="#ppt_y+.1"/>
                                          </p:val>
                                        </p:tav>
                                        <p:tav tm="100000">
                                          <p:val>
                                            <p:strVal val="#ppt_y"/>
                                          </p:val>
                                        </p:tav>
                                      </p:tavLst>
                                    </p:anim>
                                  </p:childTnLst>
                                </p:cTn>
                              </p:par>
                              <p:par>
                                <p:cTn id="135" presetID="42" presetClass="entr" presetSubtype="0" fill="hold" nodeType="withEffect">
                                  <p:stCondLst>
                                    <p:cond delay="0"/>
                                  </p:stCondLst>
                                  <p:childTnLst>
                                    <p:set>
                                      <p:cBhvr>
                                        <p:cTn id="136" dur="1" fill="hold">
                                          <p:stCondLst>
                                            <p:cond delay="0"/>
                                          </p:stCondLst>
                                        </p:cTn>
                                        <p:tgtEl>
                                          <p:spTgt spid="3">
                                            <p:txEl>
                                              <p:pRg st="24" end="24"/>
                                            </p:txEl>
                                          </p:spTgt>
                                        </p:tgtEl>
                                        <p:attrNameLst>
                                          <p:attrName>style.visibility</p:attrName>
                                        </p:attrNameLst>
                                      </p:cBhvr>
                                      <p:to>
                                        <p:strVal val="visible"/>
                                      </p:to>
                                    </p:set>
                                    <p:animEffect transition="in" filter="fade">
                                      <p:cBhvr>
                                        <p:cTn id="137" dur="1000"/>
                                        <p:tgtEl>
                                          <p:spTgt spid="3">
                                            <p:txEl>
                                              <p:pRg st="24" end="24"/>
                                            </p:txEl>
                                          </p:spTgt>
                                        </p:tgtEl>
                                      </p:cBhvr>
                                    </p:animEffect>
                                    <p:anim calcmode="lin" valueType="num">
                                      <p:cBhvr>
                                        <p:cTn id="138" dur="1000" fill="hold"/>
                                        <p:tgtEl>
                                          <p:spTgt spid="3">
                                            <p:txEl>
                                              <p:pRg st="24" end="24"/>
                                            </p:txEl>
                                          </p:spTgt>
                                        </p:tgtEl>
                                        <p:attrNameLst>
                                          <p:attrName>ppt_x</p:attrName>
                                        </p:attrNameLst>
                                      </p:cBhvr>
                                      <p:tavLst>
                                        <p:tav tm="0">
                                          <p:val>
                                            <p:strVal val="#ppt_x"/>
                                          </p:val>
                                        </p:tav>
                                        <p:tav tm="100000">
                                          <p:val>
                                            <p:strVal val="#ppt_x"/>
                                          </p:val>
                                        </p:tav>
                                      </p:tavLst>
                                    </p:anim>
                                    <p:anim calcmode="lin" valueType="num">
                                      <p:cBhvr>
                                        <p:cTn id="139" dur="1000" fill="hold"/>
                                        <p:tgtEl>
                                          <p:spTgt spid="3">
                                            <p:txEl>
                                              <p:pRg st="24" end="2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C9C70B0-A5F1-0EE1-9ED2-41266C88767D}"/>
              </a:ext>
            </a:extLst>
          </p:cNvPr>
          <p:cNvSpPr txBox="1"/>
          <p:nvPr/>
        </p:nvSpPr>
        <p:spPr>
          <a:xfrm>
            <a:off x="1605059" y="217224"/>
            <a:ext cx="9977120" cy="6555641"/>
          </a:xfrm>
          <a:prstGeom prst="rect">
            <a:avLst/>
          </a:prstGeom>
          <a:noFill/>
        </p:spPr>
        <p:txBody>
          <a:bodyPr wrap="square">
            <a:spAutoFit/>
          </a:bodyPr>
          <a:lstStyle/>
          <a:p>
            <a:r>
              <a:rPr lang="en-GB" b="1" dirty="0"/>
              <a:t>Amendment of section 12A of Act 84 of 1996, as inserted by section 8 of Act 48 of</a:t>
            </a:r>
          </a:p>
          <a:p>
            <a:r>
              <a:rPr lang="en-GB" b="1" dirty="0"/>
              <a:t>1999</a:t>
            </a:r>
          </a:p>
          <a:p>
            <a:r>
              <a:rPr lang="en-GB" sz="2000" b="1" dirty="0">
                <a:solidFill>
                  <a:srgbClr val="FF0000"/>
                </a:solidFill>
              </a:rPr>
              <a:t>13.</a:t>
            </a:r>
            <a:r>
              <a:rPr lang="en-GB" sz="2400" b="1" dirty="0">
                <a:solidFill>
                  <a:srgbClr val="FF0000"/>
                </a:solidFill>
              </a:rPr>
              <a:t> </a:t>
            </a:r>
            <a:r>
              <a:rPr lang="en-GB" dirty="0"/>
              <a:t>Section 12A of the South African Schools Act, 1996, is hereby amended—</a:t>
            </a:r>
          </a:p>
          <a:p>
            <a:r>
              <a:rPr lang="en-GB" dirty="0"/>
              <a:t>(a) by the substitution for subsection (2) of the following subsection:</a:t>
            </a:r>
          </a:p>
          <a:p>
            <a:r>
              <a:rPr lang="en-GB" dirty="0"/>
              <a:t>‘‘(2) </a:t>
            </a:r>
            <a:r>
              <a:rPr lang="en-GB" dirty="0">
                <a:highlight>
                  <a:srgbClr val="FFFF00"/>
                </a:highlight>
              </a:rPr>
              <a:t>Before merging two or more public schools, the Member of the</a:t>
            </a:r>
          </a:p>
          <a:p>
            <a:r>
              <a:rPr lang="en-GB" dirty="0">
                <a:highlight>
                  <a:srgbClr val="FFFF00"/>
                </a:highlight>
              </a:rPr>
              <a:t>Executive Council must</a:t>
            </a:r>
            <a:r>
              <a:rPr lang="en-GB" dirty="0"/>
              <a:t>—</a:t>
            </a:r>
          </a:p>
          <a:p>
            <a:r>
              <a:rPr lang="en-GB" dirty="0"/>
              <a:t>(a) </a:t>
            </a:r>
            <a:r>
              <a:rPr lang="en-GB" dirty="0">
                <a:highlight>
                  <a:srgbClr val="FFFF00"/>
                </a:highlight>
              </a:rPr>
              <a:t>give written notice to the schools in question, </a:t>
            </a:r>
            <a:r>
              <a:rPr lang="en-GB" u="sng" dirty="0">
                <a:highlight>
                  <a:srgbClr val="FFFF00"/>
                </a:highlight>
              </a:rPr>
              <a:t>and to their governing</a:t>
            </a:r>
          </a:p>
          <a:p>
            <a:r>
              <a:rPr lang="en-GB" u="sng" dirty="0">
                <a:highlight>
                  <a:srgbClr val="FFFF00"/>
                </a:highlight>
              </a:rPr>
              <a:t>bodies, </a:t>
            </a:r>
            <a:r>
              <a:rPr lang="en-GB" dirty="0">
                <a:highlight>
                  <a:srgbClr val="FFFF00"/>
                </a:highlight>
              </a:rPr>
              <a:t>of the intention to merge them </a:t>
            </a:r>
            <a:r>
              <a:rPr lang="en-GB" u="sng" dirty="0">
                <a:highlight>
                  <a:srgbClr val="FFFF00"/>
                </a:highlight>
              </a:rPr>
              <a:t>and of the reasons therefor</a:t>
            </a:r>
            <a:r>
              <a:rPr lang="en-GB" dirty="0">
                <a:highlight>
                  <a:srgbClr val="FFFF00"/>
                </a:highlight>
              </a:rPr>
              <a:t>;</a:t>
            </a:r>
          </a:p>
          <a:p>
            <a:r>
              <a:rPr lang="en-GB" dirty="0">
                <a:highlight>
                  <a:srgbClr val="FFFF00"/>
                </a:highlight>
              </a:rPr>
              <a:t>(b) </a:t>
            </a:r>
            <a:r>
              <a:rPr lang="en-GB" b="1" dirty="0">
                <a:highlight>
                  <a:srgbClr val="FFFF00"/>
                </a:highlight>
              </a:rPr>
              <a:t>[publish a notice giving the reasons for the proposed merger in</a:t>
            </a:r>
          </a:p>
          <a:p>
            <a:r>
              <a:rPr lang="en-GB" b="1" dirty="0">
                <a:highlight>
                  <a:srgbClr val="FFFF00"/>
                </a:highlight>
              </a:rPr>
              <a:t>one or more newspapers circulating in the area where the</a:t>
            </a:r>
          </a:p>
          <a:p>
            <a:r>
              <a:rPr lang="en-GB" b="1" dirty="0">
                <a:highlight>
                  <a:srgbClr val="FFFF00"/>
                </a:highlight>
              </a:rPr>
              <a:t>Schools in question are situated]</a:t>
            </a:r>
            <a:r>
              <a:rPr lang="en-GB" dirty="0">
                <a:highlight>
                  <a:srgbClr val="FFFF00"/>
                </a:highlight>
              </a:rPr>
              <a:t> </a:t>
            </a:r>
            <a:r>
              <a:rPr lang="en-GB" u="sng" dirty="0">
                <a:highlight>
                  <a:srgbClr val="FFFF00"/>
                </a:highlight>
              </a:rPr>
              <a:t>notify the parents associated with</a:t>
            </a:r>
          </a:p>
          <a:p>
            <a:r>
              <a:rPr lang="en-GB" dirty="0">
                <a:highlight>
                  <a:srgbClr val="FFFF00"/>
                </a:highlight>
              </a:rPr>
              <a:t>the schools, and the communities in which the schools are situated,</a:t>
            </a:r>
          </a:p>
          <a:p>
            <a:r>
              <a:rPr lang="en-GB" dirty="0">
                <a:highlight>
                  <a:srgbClr val="FFFF00"/>
                </a:highlight>
              </a:rPr>
              <a:t>of the intention to merge the schools and of the reasons therefor—</a:t>
            </a:r>
          </a:p>
          <a:p>
            <a:r>
              <a:rPr lang="en-GB" dirty="0">
                <a:highlight>
                  <a:srgbClr val="FFFF00"/>
                </a:highlight>
              </a:rPr>
              <a:t>(</a:t>
            </a:r>
            <a:r>
              <a:rPr lang="en-GB" dirty="0" err="1">
                <a:highlight>
                  <a:srgbClr val="FFFF00"/>
                </a:highlight>
              </a:rPr>
              <a:t>i</a:t>
            </a:r>
            <a:r>
              <a:rPr lang="en-GB" dirty="0">
                <a:highlight>
                  <a:srgbClr val="FFFF00"/>
                </a:highlight>
              </a:rPr>
              <a:t>) by means of a notice in at least one newspaper circulating in</a:t>
            </a:r>
          </a:p>
          <a:p>
            <a:r>
              <a:rPr lang="en-GB" dirty="0">
                <a:highlight>
                  <a:srgbClr val="FFFF00"/>
                </a:highlight>
              </a:rPr>
              <a:t>the area where the schools in question are situated, if any</a:t>
            </a:r>
          </a:p>
          <a:p>
            <a:r>
              <a:rPr lang="en-GB" dirty="0">
                <a:highlight>
                  <a:srgbClr val="FFFF00"/>
                </a:highlight>
              </a:rPr>
              <a:t>newspapers circulate in that area; and</a:t>
            </a:r>
          </a:p>
          <a:p>
            <a:r>
              <a:rPr lang="en-GB" dirty="0">
                <a:highlight>
                  <a:srgbClr val="FFFF00"/>
                </a:highlight>
              </a:rPr>
              <a:t>(ii) by causing the principals of the schools in question to—</a:t>
            </a:r>
          </a:p>
          <a:p>
            <a:r>
              <a:rPr lang="en-GB" dirty="0">
                <a:highlight>
                  <a:srgbClr val="FFFF00"/>
                </a:highlight>
              </a:rPr>
              <a:t>(aa) hand to every learner at each school a notice containing</a:t>
            </a:r>
          </a:p>
          <a:p>
            <a:r>
              <a:rPr lang="en-GB" dirty="0">
                <a:highlight>
                  <a:srgbClr val="FFFF00"/>
                </a:highlight>
              </a:rPr>
              <a:t>the relevant information; and</a:t>
            </a:r>
          </a:p>
          <a:p>
            <a:r>
              <a:rPr lang="en-GB" dirty="0">
                <a:highlight>
                  <a:srgbClr val="FFFF00"/>
                </a:highlight>
              </a:rPr>
              <a:t>(bb) instruct the learners to hand the notice to their parents;</a:t>
            </a:r>
          </a:p>
          <a:p>
            <a:r>
              <a:rPr lang="en-GB" dirty="0">
                <a:highlight>
                  <a:srgbClr val="FFFF00"/>
                </a:highlight>
              </a:rPr>
              <a:t>and</a:t>
            </a:r>
          </a:p>
          <a:p>
            <a:r>
              <a:rPr lang="en-GB" dirty="0">
                <a:highlight>
                  <a:srgbClr val="FFFF00"/>
                </a:highlight>
              </a:rPr>
              <a:t>(iii) by means of any other acceptable form of communication that</a:t>
            </a:r>
          </a:p>
          <a:p>
            <a:r>
              <a:rPr lang="en-GB" u="sng" dirty="0">
                <a:highlight>
                  <a:srgbClr val="FFFF00"/>
                </a:highlight>
              </a:rPr>
              <a:t>will ensure that the information is spread as widely as possible</a:t>
            </a:r>
            <a:r>
              <a:rPr lang="en-GB" dirty="0">
                <a:highlight>
                  <a:srgbClr val="FFFF00"/>
                </a:highlight>
              </a:rPr>
              <a:t>;</a:t>
            </a:r>
          </a:p>
        </p:txBody>
      </p:sp>
    </p:spTree>
    <p:extLst>
      <p:ext uri="{BB962C8B-B14F-4D97-AF65-F5344CB8AC3E}">
        <p14:creationId xmlns:p14="http://schemas.microsoft.com/office/powerpoint/2010/main" val="2738994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Effect transition="in" filter="fade">
                                      <p:cBhvr>
                                        <p:cTn id="54" dur="1000"/>
                                        <p:tgtEl>
                                          <p:spTgt spid="3">
                                            <p:txEl>
                                              <p:pRg st="9" end="9"/>
                                            </p:txEl>
                                          </p:spTgt>
                                        </p:tgtEl>
                                      </p:cBhvr>
                                    </p:animEffect>
                                    <p:anim calcmode="lin" valueType="num">
                                      <p:cBhvr>
                                        <p:cTn id="5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Effect transition="in" filter="fade">
                                      <p:cBhvr>
                                        <p:cTn id="59" dur="1000"/>
                                        <p:tgtEl>
                                          <p:spTgt spid="3">
                                            <p:txEl>
                                              <p:pRg st="10" end="10"/>
                                            </p:txEl>
                                          </p:spTgt>
                                        </p:tgtEl>
                                      </p:cBhvr>
                                    </p:animEffect>
                                    <p:anim calcmode="lin" valueType="num">
                                      <p:cBhvr>
                                        <p:cTn id="60"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
                                            <p:txEl>
                                              <p:pRg st="11" end="11"/>
                                            </p:txEl>
                                          </p:spTgt>
                                        </p:tgtEl>
                                        <p:attrNameLst>
                                          <p:attrName>style.visibility</p:attrName>
                                        </p:attrNameLst>
                                      </p:cBhvr>
                                      <p:to>
                                        <p:strVal val="visible"/>
                                      </p:to>
                                    </p:set>
                                    <p:animEffect transition="in" filter="fade">
                                      <p:cBhvr>
                                        <p:cTn id="64" dur="1000"/>
                                        <p:tgtEl>
                                          <p:spTgt spid="3">
                                            <p:txEl>
                                              <p:pRg st="11" end="11"/>
                                            </p:txEl>
                                          </p:spTgt>
                                        </p:tgtEl>
                                      </p:cBhvr>
                                    </p:animEffect>
                                    <p:anim calcmode="lin" valueType="num">
                                      <p:cBhvr>
                                        <p:cTn id="65"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6"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Effect transition="in" filter="fade">
                                      <p:cBhvr>
                                        <p:cTn id="69" dur="1000"/>
                                        <p:tgtEl>
                                          <p:spTgt spid="3">
                                            <p:txEl>
                                              <p:pRg st="12" end="12"/>
                                            </p:txEl>
                                          </p:spTgt>
                                        </p:tgtEl>
                                      </p:cBhvr>
                                    </p:animEffect>
                                    <p:anim calcmode="lin" valueType="num">
                                      <p:cBhvr>
                                        <p:cTn id="70"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1"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4" fill="hold" nodeType="clickEffect">
                                  <p:stCondLst>
                                    <p:cond delay="0"/>
                                  </p:stCondLst>
                                  <p:childTnLst>
                                    <p:set>
                                      <p:cBhvr>
                                        <p:cTn id="75" dur="1" fill="hold">
                                          <p:stCondLst>
                                            <p:cond delay="0"/>
                                          </p:stCondLst>
                                        </p:cTn>
                                        <p:tgtEl>
                                          <p:spTgt spid="3">
                                            <p:txEl>
                                              <p:pRg st="13" end="13"/>
                                            </p:txEl>
                                          </p:spTgt>
                                        </p:tgtEl>
                                        <p:attrNameLst>
                                          <p:attrName>style.visibility</p:attrName>
                                        </p:attrNameLst>
                                      </p:cBhvr>
                                      <p:to>
                                        <p:strVal val="visible"/>
                                      </p:to>
                                    </p:set>
                                    <p:anim calcmode="lin" valueType="num">
                                      <p:cBhvr additive="base">
                                        <p:cTn id="76"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7"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78" presetID="2" presetClass="entr" presetSubtype="4" fill="hold" nodeType="withEffect">
                                  <p:stCondLst>
                                    <p:cond delay="0"/>
                                  </p:stCondLst>
                                  <p:childTnLst>
                                    <p:set>
                                      <p:cBhvr>
                                        <p:cTn id="79" dur="1" fill="hold">
                                          <p:stCondLst>
                                            <p:cond delay="0"/>
                                          </p:stCondLst>
                                        </p:cTn>
                                        <p:tgtEl>
                                          <p:spTgt spid="3">
                                            <p:txEl>
                                              <p:pRg st="14" end="14"/>
                                            </p:txEl>
                                          </p:spTgt>
                                        </p:tgtEl>
                                        <p:attrNameLst>
                                          <p:attrName>style.visibility</p:attrName>
                                        </p:attrNameLst>
                                      </p:cBhvr>
                                      <p:to>
                                        <p:strVal val="visible"/>
                                      </p:to>
                                    </p:set>
                                    <p:anim calcmode="lin" valueType="num">
                                      <p:cBhvr additive="base">
                                        <p:cTn id="80"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81"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82" presetID="2" presetClass="entr" presetSubtype="4" fill="hold" nodeType="withEffect">
                                  <p:stCondLst>
                                    <p:cond delay="0"/>
                                  </p:stCondLst>
                                  <p:childTnLst>
                                    <p:set>
                                      <p:cBhvr>
                                        <p:cTn id="83" dur="1" fill="hold">
                                          <p:stCondLst>
                                            <p:cond delay="0"/>
                                          </p:stCondLst>
                                        </p:cTn>
                                        <p:tgtEl>
                                          <p:spTgt spid="3">
                                            <p:txEl>
                                              <p:pRg st="15" end="15"/>
                                            </p:txEl>
                                          </p:spTgt>
                                        </p:tgtEl>
                                        <p:attrNameLst>
                                          <p:attrName>style.visibility</p:attrName>
                                        </p:attrNameLst>
                                      </p:cBhvr>
                                      <p:to>
                                        <p:strVal val="visible"/>
                                      </p:to>
                                    </p:set>
                                    <p:anim calcmode="lin" valueType="num">
                                      <p:cBhvr additive="base">
                                        <p:cTn id="84"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 presetClass="entr" presetSubtype="4" fill="hold" nodeType="clickEffect">
                                  <p:stCondLst>
                                    <p:cond delay="0"/>
                                  </p:stCondLst>
                                  <p:childTnLst>
                                    <p:set>
                                      <p:cBhvr>
                                        <p:cTn id="89" dur="1" fill="hold">
                                          <p:stCondLst>
                                            <p:cond delay="0"/>
                                          </p:stCondLst>
                                        </p:cTn>
                                        <p:tgtEl>
                                          <p:spTgt spid="3">
                                            <p:txEl>
                                              <p:pRg st="16" end="16"/>
                                            </p:txEl>
                                          </p:spTgt>
                                        </p:tgtEl>
                                        <p:attrNameLst>
                                          <p:attrName>style.visibility</p:attrName>
                                        </p:attrNameLst>
                                      </p:cBhvr>
                                      <p:to>
                                        <p:strVal val="visible"/>
                                      </p:to>
                                    </p:set>
                                    <p:anim calcmode="lin" valueType="num">
                                      <p:cBhvr additive="base">
                                        <p:cTn id="90"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3">
                                            <p:txEl>
                                              <p:pRg st="17" end="17"/>
                                            </p:txEl>
                                          </p:spTgt>
                                        </p:tgtEl>
                                        <p:attrNameLst>
                                          <p:attrName>style.visibility</p:attrName>
                                        </p:attrNameLst>
                                      </p:cBhvr>
                                      <p:to>
                                        <p:strVal val="visible"/>
                                      </p:to>
                                    </p:set>
                                    <p:anim calcmode="lin" valueType="num">
                                      <p:cBhvr additive="base">
                                        <p:cTn id="94"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3">
                                            <p:txEl>
                                              <p:pRg st="18" end="18"/>
                                            </p:txEl>
                                          </p:spTgt>
                                        </p:tgtEl>
                                        <p:attrNameLst>
                                          <p:attrName>style.visibility</p:attrName>
                                        </p:attrNameLst>
                                      </p:cBhvr>
                                      <p:to>
                                        <p:strVal val="visible"/>
                                      </p:to>
                                    </p:set>
                                    <p:anim calcmode="lin" valueType="num">
                                      <p:cBhvr additive="base">
                                        <p:cTn id="98"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4" fill="hold" nodeType="clickEffect">
                                  <p:stCondLst>
                                    <p:cond delay="0"/>
                                  </p:stCondLst>
                                  <p:childTnLst>
                                    <p:set>
                                      <p:cBhvr>
                                        <p:cTn id="103" dur="1" fill="hold">
                                          <p:stCondLst>
                                            <p:cond delay="0"/>
                                          </p:stCondLst>
                                        </p:cTn>
                                        <p:tgtEl>
                                          <p:spTgt spid="3">
                                            <p:txEl>
                                              <p:pRg st="19" end="19"/>
                                            </p:txEl>
                                          </p:spTgt>
                                        </p:tgtEl>
                                        <p:attrNameLst>
                                          <p:attrName>style.visibility</p:attrName>
                                        </p:attrNameLst>
                                      </p:cBhvr>
                                      <p:to>
                                        <p:strVal val="visible"/>
                                      </p:to>
                                    </p:set>
                                    <p:anim calcmode="lin" valueType="num">
                                      <p:cBhvr additive="base">
                                        <p:cTn id="104"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05"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3">
                                            <p:txEl>
                                              <p:pRg st="20" end="20"/>
                                            </p:txEl>
                                          </p:spTgt>
                                        </p:tgtEl>
                                        <p:attrNameLst>
                                          <p:attrName>style.visibility</p:attrName>
                                        </p:attrNameLst>
                                      </p:cBhvr>
                                      <p:to>
                                        <p:strVal val="visible"/>
                                      </p:to>
                                    </p:set>
                                    <p:anim calcmode="lin" valueType="num">
                                      <p:cBhvr additive="base">
                                        <p:cTn id="108"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09" dur="500" fill="hold"/>
                                        <p:tgtEl>
                                          <p:spTgt spid="3">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4" fill="hold" nodeType="clickEffect">
                                  <p:stCondLst>
                                    <p:cond delay="0"/>
                                  </p:stCondLst>
                                  <p:childTnLst>
                                    <p:set>
                                      <p:cBhvr>
                                        <p:cTn id="113" dur="1" fill="hold">
                                          <p:stCondLst>
                                            <p:cond delay="0"/>
                                          </p:stCondLst>
                                        </p:cTn>
                                        <p:tgtEl>
                                          <p:spTgt spid="3">
                                            <p:txEl>
                                              <p:pRg st="21" end="21"/>
                                            </p:txEl>
                                          </p:spTgt>
                                        </p:tgtEl>
                                        <p:attrNameLst>
                                          <p:attrName>style.visibility</p:attrName>
                                        </p:attrNameLst>
                                      </p:cBhvr>
                                      <p:to>
                                        <p:strVal val="visible"/>
                                      </p:to>
                                    </p:set>
                                    <p:anim calcmode="lin" valueType="num">
                                      <p:cBhvr additive="base">
                                        <p:cTn id="114"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15"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16" presetID="2" presetClass="entr" presetSubtype="4" fill="hold" nodeType="withEffect">
                                  <p:stCondLst>
                                    <p:cond delay="0"/>
                                  </p:stCondLst>
                                  <p:childTnLst>
                                    <p:set>
                                      <p:cBhvr>
                                        <p:cTn id="117" dur="1" fill="hold">
                                          <p:stCondLst>
                                            <p:cond delay="0"/>
                                          </p:stCondLst>
                                        </p:cTn>
                                        <p:tgtEl>
                                          <p:spTgt spid="3">
                                            <p:txEl>
                                              <p:pRg st="22" end="22"/>
                                            </p:txEl>
                                          </p:spTgt>
                                        </p:tgtEl>
                                        <p:attrNameLst>
                                          <p:attrName>style.visibility</p:attrName>
                                        </p:attrNameLst>
                                      </p:cBhvr>
                                      <p:to>
                                        <p:strVal val="visible"/>
                                      </p:to>
                                    </p:set>
                                    <p:anim calcmode="lin" valueType="num">
                                      <p:cBhvr additive="base">
                                        <p:cTn id="118"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19" dur="500" fill="hold"/>
                                        <p:tgtEl>
                                          <p:spTgt spid="3">
                                            <p:txEl>
                                              <p:pRg st="22" end="2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DFF939-1B46-58AA-D58A-58291179C946}"/>
              </a:ext>
            </a:extLst>
          </p:cNvPr>
          <p:cNvSpPr txBox="1"/>
          <p:nvPr/>
        </p:nvSpPr>
        <p:spPr>
          <a:xfrm>
            <a:off x="985520" y="0"/>
            <a:ext cx="9875520" cy="7017306"/>
          </a:xfrm>
          <a:prstGeom prst="rect">
            <a:avLst/>
          </a:prstGeom>
          <a:noFill/>
        </p:spPr>
        <p:txBody>
          <a:bodyPr wrap="square">
            <a:spAutoFit/>
          </a:bodyPr>
          <a:lstStyle/>
          <a:p>
            <a:r>
              <a:rPr lang="en-GB" dirty="0"/>
              <a:t>(c) </a:t>
            </a:r>
            <a:r>
              <a:rPr lang="en-GB" dirty="0">
                <a:highlight>
                  <a:srgbClr val="FFFF00"/>
                </a:highlight>
              </a:rPr>
              <a:t>give the [governing bodies of the] schools in question, </a:t>
            </a:r>
            <a:r>
              <a:rPr lang="en-GB" u="sng" dirty="0">
                <a:highlight>
                  <a:srgbClr val="FFFF00"/>
                </a:highlight>
              </a:rPr>
              <a:t>and their</a:t>
            </a:r>
          </a:p>
          <a:p>
            <a:r>
              <a:rPr lang="en-GB" u="sng" dirty="0">
                <a:highlight>
                  <a:srgbClr val="FFFF00"/>
                </a:highlight>
              </a:rPr>
              <a:t>governing bodies</a:t>
            </a:r>
            <a:r>
              <a:rPr lang="en-GB" dirty="0">
                <a:highlight>
                  <a:srgbClr val="FFFF00"/>
                </a:highlight>
              </a:rPr>
              <a:t>, and any other interested persons an opportunity</a:t>
            </a:r>
          </a:p>
          <a:p>
            <a:r>
              <a:rPr lang="en-GB" dirty="0">
                <a:highlight>
                  <a:srgbClr val="FFFF00"/>
                </a:highlight>
              </a:rPr>
              <a:t>to make representations within a period of not less than 90 days</a:t>
            </a:r>
          </a:p>
          <a:p>
            <a:r>
              <a:rPr lang="en-GB" dirty="0">
                <a:highlight>
                  <a:srgbClr val="FFFF00"/>
                </a:highlight>
              </a:rPr>
              <a:t>from the date of the </a:t>
            </a:r>
            <a:r>
              <a:rPr lang="en-GB" b="1" dirty="0">
                <a:highlight>
                  <a:srgbClr val="FFFF00"/>
                </a:highlight>
              </a:rPr>
              <a:t>[notice]</a:t>
            </a:r>
            <a:r>
              <a:rPr lang="en-GB" dirty="0">
                <a:highlight>
                  <a:srgbClr val="FFFF00"/>
                </a:highlight>
              </a:rPr>
              <a:t> </a:t>
            </a:r>
            <a:r>
              <a:rPr lang="en-GB" u="sng" dirty="0">
                <a:highlight>
                  <a:srgbClr val="FFFF00"/>
                </a:highlight>
              </a:rPr>
              <a:t>notices and communication </a:t>
            </a:r>
            <a:r>
              <a:rPr lang="en-GB" dirty="0">
                <a:highlight>
                  <a:srgbClr val="FFFF00"/>
                </a:highlight>
              </a:rPr>
              <a:t>referred to</a:t>
            </a:r>
          </a:p>
          <a:p>
            <a:r>
              <a:rPr lang="en-GB" dirty="0">
                <a:highlight>
                  <a:srgbClr val="FFFF00"/>
                </a:highlight>
              </a:rPr>
              <a:t>in paragraph (b);</a:t>
            </a:r>
          </a:p>
          <a:p>
            <a:r>
              <a:rPr lang="en-GB" dirty="0">
                <a:highlight>
                  <a:srgbClr val="FFFF00"/>
                </a:highlight>
              </a:rPr>
              <a:t>(d) [consider] give due consideration to any such representations</a:t>
            </a:r>
          </a:p>
          <a:p>
            <a:r>
              <a:rPr lang="en-GB" dirty="0">
                <a:highlight>
                  <a:srgbClr val="FFFF00"/>
                </a:highlight>
              </a:rPr>
              <a:t>received; and</a:t>
            </a:r>
          </a:p>
          <a:p>
            <a:r>
              <a:rPr lang="en-GB" dirty="0">
                <a:highlight>
                  <a:srgbClr val="FFFF00"/>
                </a:highlight>
              </a:rPr>
              <a:t>(e</a:t>
            </a:r>
            <a:r>
              <a:rPr lang="en-GB" u="sng" dirty="0">
                <a:highlight>
                  <a:srgbClr val="FFFF00"/>
                </a:highlight>
              </a:rPr>
              <a:t>) </a:t>
            </a:r>
            <a:r>
              <a:rPr lang="en-GB" dirty="0">
                <a:highlight>
                  <a:srgbClr val="FFFF00"/>
                </a:highlight>
              </a:rPr>
              <a:t>be satisfied that the employers of staff at the public schools have</a:t>
            </a:r>
          </a:p>
          <a:p>
            <a:r>
              <a:rPr lang="en-GB" dirty="0">
                <a:highlight>
                  <a:srgbClr val="FFFF00"/>
                </a:highlight>
              </a:rPr>
              <a:t>complied with their obligations in terms of the applicable labour</a:t>
            </a:r>
          </a:p>
          <a:p>
            <a:r>
              <a:rPr lang="en-GB" dirty="0">
                <a:highlight>
                  <a:srgbClr val="FFFF00"/>
                </a:highlight>
              </a:rPr>
              <a:t>law.’’;</a:t>
            </a:r>
          </a:p>
          <a:p>
            <a:r>
              <a:rPr lang="en-GB" dirty="0">
                <a:highlight>
                  <a:srgbClr val="FFFF00"/>
                </a:highlight>
              </a:rPr>
              <a:t>(b) by the insertion after subsection (2) of the following subsection:</a:t>
            </a:r>
          </a:p>
          <a:p>
            <a:r>
              <a:rPr lang="en-GB" dirty="0">
                <a:highlight>
                  <a:srgbClr val="FFFF00"/>
                </a:highlight>
              </a:rPr>
              <a:t>‘‘(</a:t>
            </a:r>
            <a:r>
              <a:rPr lang="en-GB" u="sng" dirty="0">
                <a:highlight>
                  <a:srgbClr val="FFFF00"/>
                </a:highlight>
              </a:rPr>
              <a:t>2A)(a) The Member of the Executive Council must, within 30 days</a:t>
            </a:r>
          </a:p>
          <a:p>
            <a:r>
              <a:rPr lang="en-GB" dirty="0">
                <a:highlight>
                  <a:srgbClr val="FFFF00"/>
                </a:highlight>
              </a:rPr>
              <a:t>after receiving the representations referred to in subsection (2)(c), take a</a:t>
            </a:r>
          </a:p>
          <a:p>
            <a:r>
              <a:rPr lang="en-GB" dirty="0">
                <a:highlight>
                  <a:srgbClr val="FFFF00"/>
                </a:highlight>
              </a:rPr>
              <a:t>decision on whether or not to go ahead with the merger, and—</a:t>
            </a:r>
          </a:p>
          <a:p>
            <a:r>
              <a:rPr lang="en-GB" dirty="0">
                <a:highlight>
                  <a:srgbClr val="FFFF00"/>
                </a:highlight>
              </a:rPr>
              <a:t>(</a:t>
            </a:r>
            <a:r>
              <a:rPr lang="en-GB" dirty="0" err="1">
                <a:highlight>
                  <a:srgbClr val="FFFF00"/>
                </a:highlight>
              </a:rPr>
              <a:t>i</a:t>
            </a:r>
            <a:r>
              <a:rPr lang="en-GB" dirty="0">
                <a:highlight>
                  <a:srgbClr val="FFFF00"/>
                </a:highlight>
              </a:rPr>
              <a:t>) in writing, inform the schools in question, and their governing</a:t>
            </a:r>
          </a:p>
          <a:p>
            <a:r>
              <a:rPr lang="en-GB" dirty="0">
                <a:highlight>
                  <a:srgbClr val="FFFF00"/>
                </a:highlight>
              </a:rPr>
              <a:t>bodies, of the decision; and</a:t>
            </a:r>
          </a:p>
          <a:p>
            <a:r>
              <a:rPr lang="en-GB" dirty="0">
                <a:highlight>
                  <a:srgbClr val="FFFF00"/>
                </a:highlight>
              </a:rPr>
              <a:t>(ii) by means of the methods listed in subsection (2)(b), notify the</a:t>
            </a:r>
          </a:p>
          <a:p>
            <a:r>
              <a:rPr lang="en-GB" dirty="0">
                <a:highlight>
                  <a:srgbClr val="FFFF00"/>
                </a:highlight>
              </a:rPr>
              <a:t>parents associated with the schools, and the communities in which</a:t>
            </a:r>
          </a:p>
          <a:p>
            <a:r>
              <a:rPr lang="en-GB" dirty="0">
                <a:highlight>
                  <a:srgbClr val="FFFF00"/>
                </a:highlight>
              </a:rPr>
              <a:t>the schools are situated, of the decision.</a:t>
            </a:r>
          </a:p>
          <a:p>
            <a:r>
              <a:rPr lang="en-GB" dirty="0">
                <a:highlight>
                  <a:srgbClr val="FFFF00"/>
                </a:highlight>
              </a:rPr>
              <a:t>(b) If the Member of the Executive Council </a:t>
            </a:r>
            <a:r>
              <a:rPr lang="en-GB" b="1" dirty="0">
                <a:highlight>
                  <a:srgbClr val="FFFF00"/>
                </a:highlight>
              </a:rPr>
              <a:t>fails to act in terms of</a:t>
            </a:r>
          </a:p>
          <a:p>
            <a:r>
              <a:rPr lang="en-GB" b="1" dirty="0">
                <a:highlight>
                  <a:srgbClr val="FFFF00"/>
                </a:highlight>
              </a:rPr>
              <a:t>paragraph (a), the contemplated merger will be deemed to have lapsed.</a:t>
            </a:r>
          </a:p>
          <a:p>
            <a:r>
              <a:rPr lang="en-GB" dirty="0">
                <a:highlight>
                  <a:srgbClr val="FFFF00"/>
                </a:highlight>
              </a:rPr>
              <a:t>(c) If the decision of the Member of the Executive Council is to go</a:t>
            </a:r>
          </a:p>
          <a:p>
            <a:r>
              <a:rPr lang="en-GB" dirty="0">
                <a:highlight>
                  <a:srgbClr val="FFFF00"/>
                </a:highlight>
              </a:rPr>
              <a:t>ahead with the merger, he or she must ensure that the merger is proceeded</a:t>
            </a:r>
          </a:p>
          <a:p>
            <a:r>
              <a:rPr lang="en-GB" dirty="0">
                <a:highlight>
                  <a:srgbClr val="FFFF00"/>
                </a:highlight>
              </a:rPr>
              <a:t>with within 30 days after giving notice as contemplated in paragraph</a:t>
            </a:r>
          </a:p>
          <a:p>
            <a:r>
              <a:rPr lang="en-GB" dirty="0">
                <a:highlight>
                  <a:srgbClr val="FFFF00"/>
                </a:highlight>
              </a:rPr>
              <a:t>(a).’’;</a:t>
            </a:r>
          </a:p>
        </p:txBody>
      </p:sp>
    </p:spTree>
    <p:extLst>
      <p:ext uri="{BB962C8B-B14F-4D97-AF65-F5344CB8AC3E}">
        <p14:creationId xmlns:p14="http://schemas.microsoft.com/office/powerpoint/2010/main" val="2174114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9" end="9"/>
                                            </p:txEl>
                                          </p:spTgt>
                                        </p:tgtEl>
                                        <p:attrNameLst>
                                          <p:attrName>style.visibility</p:attrName>
                                        </p:attrNameLst>
                                      </p:cBhvr>
                                      <p:to>
                                        <p:strVal val="visible"/>
                                      </p:to>
                                    </p:set>
                                    <p:anim calcmode="lin" valueType="num">
                                      <p:cBhvr additive="base">
                                        <p:cTn id="4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 calcmode="lin" valueType="num">
                                      <p:cBhvr additive="base">
                                        <p:cTn id="5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
                                            <p:txEl>
                                              <p:pRg st="11" end="11"/>
                                            </p:txEl>
                                          </p:spTgt>
                                        </p:tgtEl>
                                        <p:attrNameLst>
                                          <p:attrName>style.visibility</p:attrName>
                                        </p:attrNameLst>
                                      </p:cBhvr>
                                      <p:to>
                                        <p:strVal val="visible"/>
                                      </p:to>
                                    </p:set>
                                    <p:anim calcmode="lin" valueType="num">
                                      <p:cBhvr additive="base">
                                        <p:cTn id="5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anim calcmode="lin" valueType="num">
                                      <p:cBhvr additive="base">
                                        <p:cTn id="5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
                                            <p:txEl>
                                              <p:pRg st="13" end="13"/>
                                            </p:txEl>
                                          </p:spTgt>
                                        </p:tgtEl>
                                        <p:attrNameLst>
                                          <p:attrName>style.visibility</p:attrName>
                                        </p:attrNameLst>
                                      </p:cBhvr>
                                      <p:to>
                                        <p:strVal val="visible"/>
                                      </p:to>
                                    </p:set>
                                    <p:anim calcmode="lin" valueType="num">
                                      <p:cBhvr additive="base">
                                        <p:cTn id="63"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3">
                                            <p:txEl>
                                              <p:pRg st="14" end="14"/>
                                            </p:txEl>
                                          </p:spTgt>
                                        </p:tgtEl>
                                        <p:attrNameLst>
                                          <p:attrName>style.visibility</p:attrName>
                                        </p:attrNameLst>
                                      </p:cBhvr>
                                      <p:to>
                                        <p:strVal val="visible"/>
                                      </p:to>
                                    </p:set>
                                    <p:anim calcmode="lin" valueType="num">
                                      <p:cBhvr additive="base">
                                        <p:cTn id="69"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
                                            <p:txEl>
                                              <p:pRg st="15" end="15"/>
                                            </p:txEl>
                                          </p:spTgt>
                                        </p:tgtEl>
                                        <p:attrNameLst>
                                          <p:attrName>style.visibility</p:attrName>
                                        </p:attrNameLst>
                                      </p:cBhvr>
                                      <p:to>
                                        <p:strVal val="visible"/>
                                      </p:to>
                                    </p:set>
                                    <p:anim calcmode="lin" valueType="num">
                                      <p:cBhvr additive="base">
                                        <p:cTn id="73"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3">
                                            <p:txEl>
                                              <p:pRg st="16" end="16"/>
                                            </p:txEl>
                                          </p:spTgt>
                                        </p:tgtEl>
                                        <p:attrNameLst>
                                          <p:attrName>style.visibility</p:attrName>
                                        </p:attrNameLst>
                                      </p:cBhvr>
                                      <p:to>
                                        <p:strVal val="visible"/>
                                      </p:to>
                                    </p:set>
                                    <p:anim calcmode="lin" valueType="num">
                                      <p:cBhvr additive="base">
                                        <p:cTn id="79"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81" presetID="2" presetClass="entr" presetSubtype="4" fill="hold" nodeType="withEffect">
                                  <p:stCondLst>
                                    <p:cond delay="0"/>
                                  </p:stCondLst>
                                  <p:childTnLst>
                                    <p:set>
                                      <p:cBhvr>
                                        <p:cTn id="82" dur="1" fill="hold">
                                          <p:stCondLst>
                                            <p:cond delay="0"/>
                                          </p:stCondLst>
                                        </p:cTn>
                                        <p:tgtEl>
                                          <p:spTgt spid="3">
                                            <p:txEl>
                                              <p:pRg st="17" end="17"/>
                                            </p:txEl>
                                          </p:spTgt>
                                        </p:tgtEl>
                                        <p:attrNameLst>
                                          <p:attrName>style.visibility</p:attrName>
                                        </p:attrNameLst>
                                      </p:cBhvr>
                                      <p:to>
                                        <p:strVal val="visible"/>
                                      </p:to>
                                    </p:set>
                                    <p:anim calcmode="lin" valueType="num">
                                      <p:cBhvr additive="base">
                                        <p:cTn id="83"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3">
                                            <p:txEl>
                                              <p:pRg st="18" end="18"/>
                                            </p:txEl>
                                          </p:spTgt>
                                        </p:tgtEl>
                                        <p:attrNameLst>
                                          <p:attrName>style.visibility</p:attrName>
                                        </p:attrNameLst>
                                      </p:cBhvr>
                                      <p:to>
                                        <p:strVal val="visible"/>
                                      </p:to>
                                    </p:set>
                                    <p:anim calcmode="lin" valueType="num">
                                      <p:cBhvr additive="base">
                                        <p:cTn id="87"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4" fill="hold" nodeType="clickEffect">
                                  <p:stCondLst>
                                    <p:cond delay="0"/>
                                  </p:stCondLst>
                                  <p:childTnLst>
                                    <p:set>
                                      <p:cBhvr>
                                        <p:cTn id="92" dur="1" fill="hold">
                                          <p:stCondLst>
                                            <p:cond delay="0"/>
                                          </p:stCondLst>
                                        </p:cTn>
                                        <p:tgtEl>
                                          <p:spTgt spid="3">
                                            <p:txEl>
                                              <p:pRg st="19" end="19"/>
                                            </p:txEl>
                                          </p:spTgt>
                                        </p:tgtEl>
                                        <p:attrNameLst>
                                          <p:attrName>style.visibility</p:attrName>
                                        </p:attrNameLst>
                                      </p:cBhvr>
                                      <p:to>
                                        <p:strVal val="visible"/>
                                      </p:to>
                                    </p:set>
                                    <p:anim calcmode="lin" valueType="num">
                                      <p:cBhvr additive="base">
                                        <p:cTn id="93"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3">
                                            <p:txEl>
                                              <p:pRg st="20" end="20"/>
                                            </p:txEl>
                                          </p:spTgt>
                                        </p:tgtEl>
                                        <p:attrNameLst>
                                          <p:attrName>style.visibility</p:attrName>
                                        </p:attrNameLst>
                                      </p:cBhvr>
                                      <p:to>
                                        <p:strVal val="visible"/>
                                      </p:to>
                                    </p:set>
                                    <p:anim calcmode="lin" valueType="num">
                                      <p:cBhvr additive="base">
                                        <p:cTn id="97"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3">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nodeType="clickEffect">
                                  <p:stCondLst>
                                    <p:cond delay="0"/>
                                  </p:stCondLst>
                                  <p:childTnLst>
                                    <p:set>
                                      <p:cBhvr>
                                        <p:cTn id="102" dur="1" fill="hold">
                                          <p:stCondLst>
                                            <p:cond delay="0"/>
                                          </p:stCondLst>
                                        </p:cTn>
                                        <p:tgtEl>
                                          <p:spTgt spid="3">
                                            <p:txEl>
                                              <p:pRg st="21" end="21"/>
                                            </p:txEl>
                                          </p:spTgt>
                                        </p:tgtEl>
                                        <p:attrNameLst>
                                          <p:attrName>style.visibility</p:attrName>
                                        </p:attrNameLst>
                                      </p:cBhvr>
                                      <p:to>
                                        <p:strVal val="visible"/>
                                      </p:to>
                                    </p:set>
                                    <p:anim calcmode="lin" valueType="num">
                                      <p:cBhvr additive="base">
                                        <p:cTn id="103"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04"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3">
                                            <p:txEl>
                                              <p:pRg st="22" end="22"/>
                                            </p:txEl>
                                          </p:spTgt>
                                        </p:tgtEl>
                                        <p:attrNameLst>
                                          <p:attrName>style.visibility</p:attrName>
                                        </p:attrNameLst>
                                      </p:cBhvr>
                                      <p:to>
                                        <p:strVal val="visible"/>
                                      </p:to>
                                    </p:set>
                                    <p:anim calcmode="lin" valueType="num">
                                      <p:cBhvr additive="base">
                                        <p:cTn id="107"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3">
                                            <p:txEl>
                                              <p:pRg st="22" end="22"/>
                                            </p:txEl>
                                          </p:spTgt>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3">
                                            <p:txEl>
                                              <p:pRg st="23" end="23"/>
                                            </p:txEl>
                                          </p:spTgt>
                                        </p:tgtEl>
                                        <p:attrNameLst>
                                          <p:attrName>style.visibility</p:attrName>
                                        </p:attrNameLst>
                                      </p:cBhvr>
                                      <p:to>
                                        <p:strVal val="visible"/>
                                      </p:to>
                                    </p:set>
                                    <p:anim calcmode="lin" valueType="num">
                                      <p:cBhvr additive="base">
                                        <p:cTn id="111" dur="500" fill="hold"/>
                                        <p:tgtEl>
                                          <p:spTgt spid="3">
                                            <p:txEl>
                                              <p:pRg st="23" end="23"/>
                                            </p:txEl>
                                          </p:spTgt>
                                        </p:tgtEl>
                                        <p:attrNameLst>
                                          <p:attrName>ppt_x</p:attrName>
                                        </p:attrNameLst>
                                      </p:cBhvr>
                                      <p:tavLst>
                                        <p:tav tm="0">
                                          <p:val>
                                            <p:strVal val="#ppt_x"/>
                                          </p:val>
                                        </p:tav>
                                        <p:tav tm="100000">
                                          <p:val>
                                            <p:strVal val="#ppt_x"/>
                                          </p:val>
                                        </p:tav>
                                      </p:tavLst>
                                    </p:anim>
                                    <p:anim calcmode="lin" valueType="num">
                                      <p:cBhvr additive="base">
                                        <p:cTn id="112" dur="500" fill="hold"/>
                                        <p:tgtEl>
                                          <p:spTgt spid="3">
                                            <p:txEl>
                                              <p:pRg st="23" end="23"/>
                                            </p:txEl>
                                          </p:spTgt>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3">
                                            <p:txEl>
                                              <p:pRg st="24" end="24"/>
                                            </p:txEl>
                                          </p:spTgt>
                                        </p:tgtEl>
                                        <p:attrNameLst>
                                          <p:attrName>style.visibility</p:attrName>
                                        </p:attrNameLst>
                                      </p:cBhvr>
                                      <p:to>
                                        <p:strVal val="visible"/>
                                      </p:to>
                                    </p:set>
                                    <p:anim calcmode="lin" valueType="num">
                                      <p:cBhvr additive="base">
                                        <p:cTn id="115" dur="500" fill="hold"/>
                                        <p:tgtEl>
                                          <p:spTgt spid="3">
                                            <p:txEl>
                                              <p:pRg st="24" end="24"/>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3">
                                            <p:txEl>
                                              <p:pRg st="24" end="2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A82FB10-100A-1F0C-82FC-5DAB289BE34D}"/>
              </a:ext>
            </a:extLst>
          </p:cNvPr>
          <p:cNvSpPr txBox="1"/>
          <p:nvPr/>
        </p:nvSpPr>
        <p:spPr>
          <a:xfrm>
            <a:off x="894080" y="0"/>
            <a:ext cx="9723120" cy="6463308"/>
          </a:xfrm>
          <a:prstGeom prst="rect">
            <a:avLst/>
          </a:prstGeom>
          <a:noFill/>
        </p:spPr>
        <p:txBody>
          <a:bodyPr wrap="square">
            <a:spAutoFit/>
          </a:bodyPr>
          <a:lstStyle/>
          <a:p>
            <a:r>
              <a:rPr lang="en-GB" dirty="0"/>
              <a:t>(c) by the substitution for subsection (4) of the following subsection:</a:t>
            </a:r>
          </a:p>
          <a:p>
            <a:r>
              <a:rPr lang="en-GB" dirty="0"/>
              <a:t>‘‘(4)(</a:t>
            </a:r>
            <a:r>
              <a:rPr lang="en-GB" u="sng" dirty="0"/>
              <a:t>a) If the Member of the Executive Council </a:t>
            </a:r>
            <a:r>
              <a:rPr lang="en-GB" u="sng" dirty="0">
                <a:highlight>
                  <a:srgbClr val="FFFF00"/>
                </a:highlight>
              </a:rPr>
              <a:t>decides to merge the</a:t>
            </a:r>
          </a:p>
          <a:p>
            <a:r>
              <a:rPr lang="en-GB" dirty="0">
                <a:highlight>
                  <a:srgbClr val="FFFF00"/>
                </a:highlight>
              </a:rPr>
              <a:t>public schools in question, he or she must, after consultation with the</a:t>
            </a:r>
          </a:p>
          <a:p>
            <a:r>
              <a:rPr lang="en-GB" dirty="0">
                <a:highlight>
                  <a:srgbClr val="FFFF00"/>
                </a:highlight>
              </a:rPr>
              <a:t>governing bodies of the public schools that are to be merged, determine,</a:t>
            </a:r>
          </a:p>
          <a:p>
            <a:r>
              <a:rPr lang="en-GB" dirty="0">
                <a:highlight>
                  <a:srgbClr val="FFFF00"/>
                </a:highlight>
              </a:rPr>
              <a:t>by notice</a:t>
            </a:r>
            <a:r>
              <a:rPr lang="en-GB" dirty="0"/>
              <a:t> contemplated in subsection (1)—</a:t>
            </a:r>
          </a:p>
          <a:p>
            <a:r>
              <a:rPr lang="en-GB" dirty="0"/>
              <a:t>(</a:t>
            </a:r>
            <a:r>
              <a:rPr lang="en-GB" dirty="0" err="1"/>
              <a:t>i</a:t>
            </a:r>
            <a:r>
              <a:rPr lang="en-GB" dirty="0"/>
              <a:t>) the date of establishment of the public school;</a:t>
            </a:r>
          </a:p>
          <a:p>
            <a:r>
              <a:rPr lang="en-GB" dirty="0"/>
              <a:t>(ii) the name of the public school; and</a:t>
            </a:r>
          </a:p>
          <a:p>
            <a:r>
              <a:rPr lang="en-GB" u="sng" dirty="0"/>
              <a:t>(iii) the physical location and official address of the public school.</a:t>
            </a:r>
          </a:p>
          <a:p>
            <a:r>
              <a:rPr lang="en-GB" dirty="0"/>
              <a:t>(b) The </a:t>
            </a:r>
            <a:r>
              <a:rPr lang="en-GB" b="1" dirty="0"/>
              <a:t>single school contemplated in subsection (1) must be regarded</a:t>
            </a:r>
          </a:p>
          <a:p>
            <a:r>
              <a:rPr lang="en-GB" b="1" dirty="0"/>
              <a:t>as a new public school</a:t>
            </a:r>
            <a:r>
              <a:rPr lang="en-GB" dirty="0"/>
              <a:t>.’’;</a:t>
            </a:r>
          </a:p>
          <a:p>
            <a:r>
              <a:rPr lang="en-GB" dirty="0"/>
              <a:t>(d) by the substitution for subsection (6) of the following subsection:</a:t>
            </a:r>
          </a:p>
          <a:p>
            <a:r>
              <a:rPr lang="en-GB" dirty="0"/>
              <a:t>‘‘(6)(a) </a:t>
            </a:r>
            <a:r>
              <a:rPr lang="en-GB" b="1" dirty="0"/>
              <a:t>[The</a:t>
            </a:r>
            <a:r>
              <a:rPr lang="en-GB" dirty="0"/>
              <a:t>] </a:t>
            </a:r>
            <a:r>
              <a:rPr lang="en-GB" u="sng" dirty="0"/>
              <a:t>After the notice as contemplated in subsection (4)(a)</a:t>
            </a:r>
          </a:p>
          <a:p>
            <a:r>
              <a:rPr lang="en-GB" u="sng" dirty="0"/>
              <a:t>has been published</a:t>
            </a:r>
            <a:r>
              <a:rPr lang="en-GB" dirty="0"/>
              <a:t>, </a:t>
            </a:r>
            <a:r>
              <a:rPr lang="en-GB" dirty="0">
                <a:highlight>
                  <a:srgbClr val="FFFF00"/>
                </a:highlight>
              </a:rPr>
              <a:t>the governing bodies of the schools that are to be</a:t>
            </a:r>
          </a:p>
          <a:p>
            <a:r>
              <a:rPr lang="en-GB" dirty="0">
                <a:highlight>
                  <a:srgbClr val="FFFF00"/>
                </a:highlight>
              </a:rPr>
              <a:t>merged must have a meeting </a:t>
            </a:r>
            <a:r>
              <a:rPr lang="en-GB" b="1" dirty="0">
                <a:highlight>
                  <a:srgbClr val="FFFF00"/>
                </a:highlight>
              </a:rPr>
              <a:t>[before the merger</a:t>
            </a:r>
            <a:r>
              <a:rPr lang="en-GB" dirty="0">
                <a:highlight>
                  <a:srgbClr val="FFFF00"/>
                </a:highlight>
              </a:rPr>
              <a:t>] to constitute a single</a:t>
            </a:r>
          </a:p>
          <a:p>
            <a:r>
              <a:rPr lang="en-GB" dirty="0">
                <a:highlight>
                  <a:srgbClr val="FFFF00"/>
                </a:highlight>
              </a:rPr>
              <a:t>interim governing body comprising </a:t>
            </a:r>
            <a:r>
              <a:rPr lang="en-GB" b="1" dirty="0">
                <a:highlight>
                  <a:srgbClr val="FFFF00"/>
                </a:highlight>
              </a:rPr>
              <a:t>[of] </a:t>
            </a:r>
            <a:r>
              <a:rPr lang="en-GB" dirty="0">
                <a:highlight>
                  <a:srgbClr val="FFFF00"/>
                </a:highlight>
              </a:rPr>
              <a:t>all the members of the governing</a:t>
            </a:r>
          </a:p>
          <a:p>
            <a:r>
              <a:rPr lang="en-GB" dirty="0">
                <a:highlight>
                  <a:srgbClr val="FFFF00"/>
                </a:highlight>
              </a:rPr>
              <a:t>bodies concerned, </a:t>
            </a:r>
            <a:r>
              <a:rPr lang="en-GB" u="sng" dirty="0">
                <a:highlight>
                  <a:srgbClr val="FFFF00"/>
                </a:highlight>
              </a:rPr>
              <a:t>which single interim governing body will govern the</a:t>
            </a:r>
          </a:p>
          <a:p>
            <a:r>
              <a:rPr lang="en-GB" u="sng" dirty="0">
                <a:highlight>
                  <a:srgbClr val="FFFF00"/>
                </a:highlight>
              </a:rPr>
              <a:t>new school for a period not exceeding three months</a:t>
            </a:r>
            <a:r>
              <a:rPr lang="en-GB" u="sng" dirty="0"/>
              <a:t>.</a:t>
            </a:r>
          </a:p>
          <a:p>
            <a:r>
              <a:rPr lang="en-GB" dirty="0"/>
              <a:t>(b) The interim governing body must—</a:t>
            </a:r>
          </a:p>
          <a:p>
            <a:r>
              <a:rPr lang="en-GB" dirty="0"/>
              <a:t>(</a:t>
            </a:r>
            <a:r>
              <a:rPr lang="en-GB" dirty="0" err="1"/>
              <a:t>i</a:t>
            </a:r>
            <a:r>
              <a:rPr lang="en-GB" dirty="0"/>
              <a:t>) </a:t>
            </a:r>
            <a:r>
              <a:rPr lang="en-GB" u="sng" dirty="0"/>
              <a:t>elect office bearers;</a:t>
            </a:r>
          </a:p>
          <a:p>
            <a:r>
              <a:rPr lang="en-GB" dirty="0"/>
              <a:t>(ii) decide on the budget [and];</a:t>
            </a:r>
          </a:p>
          <a:p>
            <a:r>
              <a:rPr lang="en-GB" dirty="0"/>
              <a:t>(iii) </a:t>
            </a:r>
            <a:r>
              <a:rPr lang="en-GB" u="sng" dirty="0"/>
              <a:t>reach consensus about </a:t>
            </a:r>
            <a:r>
              <a:rPr lang="en-GB" dirty="0"/>
              <a:t>differences in codes of conduct and school</a:t>
            </a:r>
          </a:p>
          <a:p>
            <a:r>
              <a:rPr lang="en-GB" dirty="0"/>
              <a:t>fees</a:t>
            </a:r>
            <a:r>
              <a:rPr lang="en-GB" b="1" dirty="0"/>
              <a:t>[,]</a:t>
            </a:r>
            <a:r>
              <a:rPr lang="en-GB" dirty="0"/>
              <a:t> </a:t>
            </a:r>
            <a:r>
              <a:rPr lang="en-GB" u="sng" dirty="0"/>
              <a:t>and, if applicable, about contractual obligations and the</a:t>
            </a:r>
          </a:p>
          <a:p>
            <a:r>
              <a:rPr lang="en-GB" u="sng" dirty="0"/>
              <a:t>utilisation and disposal of movable assets; and</a:t>
            </a:r>
          </a:p>
        </p:txBody>
      </p:sp>
    </p:spTree>
    <p:extLst>
      <p:ext uri="{BB962C8B-B14F-4D97-AF65-F5344CB8AC3E}">
        <p14:creationId xmlns:p14="http://schemas.microsoft.com/office/powerpoint/2010/main" val="3251134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additive="base">
                                        <p:cTn id="4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 calcmode="lin" valueType="num">
                                      <p:cBhvr additive="base">
                                        <p:cTn id="46"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3">
                                            <p:txEl>
                                              <p:pRg st="8" end="8"/>
                                            </p:txEl>
                                          </p:spTgt>
                                        </p:tgtEl>
                                        <p:attrNameLst>
                                          <p:attrName>style.visibility</p:attrName>
                                        </p:attrNameLst>
                                      </p:cBhvr>
                                      <p:to>
                                        <p:strVal val="visible"/>
                                      </p:to>
                                    </p:set>
                                    <p:animEffect transition="in" filter="fade">
                                      <p:cBhvr>
                                        <p:cTn id="52" dur="1000"/>
                                        <p:tgtEl>
                                          <p:spTgt spid="3">
                                            <p:txEl>
                                              <p:pRg st="8" end="8"/>
                                            </p:txEl>
                                          </p:spTgt>
                                        </p:tgtEl>
                                      </p:cBhvr>
                                    </p:animEffect>
                                    <p:anim calcmode="lin" valueType="num">
                                      <p:cBhvr>
                                        <p:cTn id="5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
                                            <p:txEl>
                                              <p:pRg st="9" end="9"/>
                                            </p:txEl>
                                          </p:spTgt>
                                        </p:tgtEl>
                                        <p:attrNameLst>
                                          <p:attrName>style.visibility</p:attrName>
                                        </p:attrNameLst>
                                      </p:cBhvr>
                                      <p:to>
                                        <p:strVal val="visible"/>
                                      </p:to>
                                    </p:set>
                                    <p:animEffect transition="in" filter="fade">
                                      <p:cBhvr>
                                        <p:cTn id="57" dur="1000"/>
                                        <p:tgtEl>
                                          <p:spTgt spid="3">
                                            <p:txEl>
                                              <p:pRg st="9" end="9"/>
                                            </p:txEl>
                                          </p:spTgt>
                                        </p:tgtEl>
                                      </p:cBhvr>
                                    </p:animEffect>
                                    <p:anim calcmode="lin" valueType="num">
                                      <p:cBhvr>
                                        <p:cTn id="5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3">
                                            <p:txEl>
                                              <p:pRg st="10" end="10"/>
                                            </p:txEl>
                                          </p:spTgt>
                                        </p:tgtEl>
                                        <p:attrNameLst>
                                          <p:attrName>style.visibility</p:attrName>
                                        </p:attrNameLst>
                                      </p:cBhvr>
                                      <p:to>
                                        <p:strVal val="visible"/>
                                      </p:to>
                                    </p:set>
                                    <p:animEffect transition="in" filter="fade">
                                      <p:cBhvr>
                                        <p:cTn id="64" dur="1000"/>
                                        <p:tgtEl>
                                          <p:spTgt spid="3">
                                            <p:txEl>
                                              <p:pRg st="10" end="10"/>
                                            </p:txEl>
                                          </p:spTgt>
                                        </p:tgtEl>
                                      </p:cBhvr>
                                    </p:animEffect>
                                    <p:anim calcmode="lin" valueType="num">
                                      <p:cBhvr>
                                        <p:cTn id="65"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6"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3">
                                            <p:txEl>
                                              <p:pRg st="11" end="11"/>
                                            </p:txEl>
                                          </p:spTgt>
                                        </p:tgtEl>
                                        <p:attrNameLst>
                                          <p:attrName>style.visibility</p:attrName>
                                        </p:attrNameLst>
                                      </p:cBhvr>
                                      <p:to>
                                        <p:strVal val="visible"/>
                                      </p:to>
                                    </p:set>
                                    <p:animEffect transition="in" filter="fade">
                                      <p:cBhvr>
                                        <p:cTn id="69" dur="1000"/>
                                        <p:tgtEl>
                                          <p:spTgt spid="3">
                                            <p:txEl>
                                              <p:pRg st="11" end="11"/>
                                            </p:txEl>
                                          </p:spTgt>
                                        </p:tgtEl>
                                      </p:cBhvr>
                                    </p:animEffect>
                                    <p:anim calcmode="lin" valueType="num">
                                      <p:cBhvr>
                                        <p:cTn id="70"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1"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
                                            <p:txEl>
                                              <p:pRg st="12" end="12"/>
                                            </p:txEl>
                                          </p:spTgt>
                                        </p:tgtEl>
                                        <p:attrNameLst>
                                          <p:attrName>style.visibility</p:attrName>
                                        </p:attrNameLst>
                                      </p:cBhvr>
                                      <p:to>
                                        <p:strVal val="visible"/>
                                      </p:to>
                                    </p:set>
                                    <p:animEffect transition="in" filter="fade">
                                      <p:cBhvr>
                                        <p:cTn id="74" dur="1000"/>
                                        <p:tgtEl>
                                          <p:spTgt spid="3">
                                            <p:txEl>
                                              <p:pRg st="12" end="12"/>
                                            </p:txEl>
                                          </p:spTgt>
                                        </p:tgtEl>
                                      </p:cBhvr>
                                    </p:animEffect>
                                    <p:anim calcmode="lin" valueType="num">
                                      <p:cBhvr>
                                        <p:cTn id="75"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6"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3">
                                            <p:txEl>
                                              <p:pRg st="13" end="13"/>
                                            </p:txEl>
                                          </p:spTgt>
                                        </p:tgtEl>
                                        <p:attrNameLst>
                                          <p:attrName>style.visibility</p:attrName>
                                        </p:attrNameLst>
                                      </p:cBhvr>
                                      <p:to>
                                        <p:strVal val="visible"/>
                                      </p:to>
                                    </p:set>
                                    <p:animEffect transition="in" filter="fade">
                                      <p:cBhvr>
                                        <p:cTn id="79" dur="1000"/>
                                        <p:tgtEl>
                                          <p:spTgt spid="3">
                                            <p:txEl>
                                              <p:pRg st="13" end="13"/>
                                            </p:txEl>
                                          </p:spTgt>
                                        </p:tgtEl>
                                      </p:cBhvr>
                                    </p:animEffect>
                                    <p:anim calcmode="lin" valueType="num">
                                      <p:cBhvr>
                                        <p:cTn id="80"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81"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82" presetID="42" presetClass="entr" presetSubtype="0" fill="hold" nodeType="withEffect">
                                  <p:stCondLst>
                                    <p:cond delay="0"/>
                                  </p:stCondLst>
                                  <p:childTnLst>
                                    <p:set>
                                      <p:cBhvr>
                                        <p:cTn id="83" dur="1" fill="hold">
                                          <p:stCondLst>
                                            <p:cond delay="0"/>
                                          </p:stCondLst>
                                        </p:cTn>
                                        <p:tgtEl>
                                          <p:spTgt spid="3">
                                            <p:txEl>
                                              <p:pRg st="14" end="14"/>
                                            </p:txEl>
                                          </p:spTgt>
                                        </p:tgtEl>
                                        <p:attrNameLst>
                                          <p:attrName>style.visibility</p:attrName>
                                        </p:attrNameLst>
                                      </p:cBhvr>
                                      <p:to>
                                        <p:strVal val="visible"/>
                                      </p:to>
                                    </p:set>
                                    <p:animEffect transition="in" filter="fade">
                                      <p:cBhvr>
                                        <p:cTn id="84" dur="1000"/>
                                        <p:tgtEl>
                                          <p:spTgt spid="3">
                                            <p:txEl>
                                              <p:pRg st="14" end="14"/>
                                            </p:txEl>
                                          </p:spTgt>
                                        </p:tgtEl>
                                      </p:cBhvr>
                                    </p:animEffect>
                                    <p:anim calcmode="lin" valueType="num">
                                      <p:cBhvr>
                                        <p:cTn id="85"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7" presetID="42" presetClass="entr" presetSubtype="0" fill="hold" nodeType="withEffect">
                                  <p:stCondLst>
                                    <p:cond delay="0"/>
                                  </p:stCondLst>
                                  <p:childTnLst>
                                    <p:set>
                                      <p:cBhvr>
                                        <p:cTn id="88" dur="1" fill="hold">
                                          <p:stCondLst>
                                            <p:cond delay="0"/>
                                          </p:stCondLst>
                                        </p:cTn>
                                        <p:tgtEl>
                                          <p:spTgt spid="3">
                                            <p:txEl>
                                              <p:pRg st="15" end="15"/>
                                            </p:txEl>
                                          </p:spTgt>
                                        </p:tgtEl>
                                        <p:attrNameLst>
                                          <p:attrName>style.visibility</p:attrName>
                                        </p:attrNameLst>
                                      </p:cBhvr>
                                      <p:to>
                                        <p:strVal val="visible"/>
                                      </p:to>
                                    </p:set>
                                    <p:animEffect transition="in" filter="fade">
                                      <p:cBhvr>
                                        <p:cTn id="89" dur="1000"/>
                                        <p:tgtEl>
                                          <p:spTgt spid="3">
                                            <p:txEl>
                                              <p:pRg st="15" end="15"/>
                                            </p:txEl>
                                          </p:spTgt>
                                        </p:tgtEl>
                                      </p:cBhvr>
                                    </p:animEffect>
                                    <p:anim calcmode="lin" valueType="num">
                                      <p:cBhvr>
                                        <p:cTn id="90"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91"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3">
                                            <p:txEl>
                                              <p:pRg st="16" end="16"/>
                                            </p:txEl>
                                          </p:spTgt>
                                        </p:tgtEl>
                                        <p:attrNameLst>
                                          <p:attrName>style.visibility</p:attrName>
                                        </p:attrNameLst>
                                      </p:cBhvr>
                                      <p:to>
                                        <p:strVal val="visible"/>
                                      </p:to>
                                    </p:set>
                                    <p:animEffect transition="in" filter="fade">
                                      <p:cBhvr>
                                        <p:cTn id="94" dur="1000"/>
                                        <p:tgtEl>
                                          <p:spTgt spid="3">
                                            <p:txEl>
                                              <p:pRg st="16" end="16"/>
                                            </p:txEl>
                                          </p:spTgt>
                                        </p:tgtEl>
                                      </p:cBhvr>
                                    </p:animEffect>
                                    <p:anim calcmode="lin" valueType="num">
                                      <p:cBhvr>
                                        <p:cTn id="95"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6" dur="1000" fill="hold"/>
                                        <p:tgtEl>
                                          <p:spTgt spid="3">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nodeType="clickEffect">
                                  <p:stCondLst>
                                    <p:cond delay="0"/>
                                  </p:stCondLst>
                                  <p:childTnLst>
                                    <p:set>
                                      <p:cBhvr>
                                        <p:cTn id="100" dur="1" fill="hold">
                                          <p:stCondLst>
                                            <p:cond delay="0"/>
                                          </p:stCondLst>
                                        </p:cTn>
                                        <p:tgtEl>
                                          <p:spTgt spid="3">
                                            <p:txEl>
                                              <p:pRg st="17" end="17"/>
                                            </p:txEl>
                                          </p:spTgt>
                                        </p:tgtEl>
                                        <p:attrNameLst>
                                          <p:attrName>style.visibility</p:attrName>
                                        </p:attrNameLst>
                                      </p:cBhvr>
                                      <p:to>
                                        <p:strVal val="visible"/>
                                      </p:to>
                                    </p:set>
                                    <p:anim calcmode="lin" valueType="num">
                                      <p:cBhvr additive="base">
                                        <p:cTn id="101"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3">
                                            <p:txEl>
                                              <p:pRg st="18" end="18"/>
                                            </p:txEl>
                                          </p:spTgt>
                                        </p:tgtEl>
                                        <p:attrNameLst>
                                          <p:attrName>style.visibility</p:attrName>
                                        </p:attrNameLst>
                                      </p:cBhvr>
                                      <p:to>
                                        <p:strVal val="visible"/>
                                      </p:to>
                                    </p:set>
                                    <p:anim calcmode="lin" valueType="num">
                                      <p:cBhvr additive="base">
                                        <p:cTn id="105"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106"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3">
                                            <p:txEl>
                                              <p:pRg st="19" end="19"/>
                                            </p:txEl>
                                          </p:spTgt>
                                        </p:tgtEl>
                                        <p:attrNameLst>
                                          <p:attrName>style.visibility</p:attrName>
                                        </p:attrNameLst>
                                      </p:cBhvr>
                                      <p:to>
                                        <p:strVal val="visible"/>
                                      </p:to>
                                    </p:set>
                                    <p:anim calcmode="lin" valueType="num">
                                      <p:cBhvr additive="base">
                                        <p:cTn id="109"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3">
                                            <p:txEl>
                                              <p:pRg st="20" end="20"/>
                                            </p:txEl>
                                          </p:spTgt>
                                        </p:tgtEl>
                                        <p:attrNameLst>
                                          <p:attrName>style.visibility</p:attrName>
                                        </p:attrNameLst>
                                      </p:cBhvr>
                                      <p:to>
                                        <p:strVal val="visible"/>
                                      </p:to>
                                    </p:set>
                                    <p:anim calcmode="lin" valueType="num">
                                      <p:cBhvr additive="base">
                                        <p:cTn id="113"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14" dur="500" fill="hold"/>
                                        <p:tgtEl>
                                          <p:spTgt spid="3">
                                            <p:txEl>
                                              <p:pRg st="20" end="20"/>
                                            </p:txEl>
                                          </p:spTgt>
                                        </p:tgtEl>
                                        <p:attrNameLst>
                                          <p:attrName>ppt_y</p:attrName>
                                        </p:attrNameLst>
                                      </p:cBhvr>
                                      <p:tavLst>
                                        <p:tav tm="0">
                                          <p:val>
                                            <p:strVal val="1+#ppt_h/2"/>
                                          </p:val>
                                        </p:tav>
                                        <p:tav tm="100000">
                                          <p:val>
                                            <p:strVal val="#ppt_y"/>
                                          </p:val>
                                        </p:tav>
                                      </p:tavLst>
                                    </p:anim>
                                  </p:childTnLst>
                                </p:cTn>
                              </p:par>
                              <p:par>
                                <p:cTn id="115" presetID="2" presetClass="entr" presetSubtype="4" fill="hold" nodeType="withEffect">
                                  <p:stCondLst>
                                    <p:cond delay="0"/>
                                  </p:stCondLst>
                                  <p:childTnLst>
                                    <p:set>
                                      <p:cBhvr>
                                        <p:cTn id="116" dur="1" fill="hold">
                                          <p:stCondLst>
                                            <p:cond delay="0"/>
                                          </p:stCondLst>
                                        </p:cTn>
                                        <p:tgtEl>
                                          <p:spTgt spid="3">
                                            <p:txEl>
                                              <p:pRg st="21" end="21"/>
                                            </p:txEl>
                                          </p:spTgt>
                                        </p:tgtEl>
                                        <p:attrNameLst>
                                          <p:attrName>style.visibility</p:attrName>
                                        </p:attrNameLst>
                                      </p:cBhvr>
                                      <p:to>
                                        <p:strVal val="visible"/>
                                      </p:to>
                                    </p:set>
                                    <p:anim calcmode="lin" valueType="num">
                                      <p:cBhvr additive="base">
                                        <p:cTn id="117"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18"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19" presetID="2" presetClass="entr" presetSubtype="4" fill="hold" nodeType="withEffect">
                                  <p:stCondLst>
                                    <p:cond delay="0"/>
                                  </p:stCondLst>
                                  <p:childTnLst>
                                    <p:set>
                                      <p:cBhvr>
                                        <p:cTn id="120" dur="1" fill="hold">
                                          <p:stCondLst>
                                            <p:cond delay="0"/>
                                          </p:stCondLst>
                                        </p:cTn>
                                        <p:tgtEl>
                                          <p:spTgt spid="3">
                                            <p:txEl>
                                              <p:pRg st="22" end="22"/>
                                            </p:txEl>
                                          </p:spTgt>
                                        </p:tgtEl>
                                        <p:attrNameLst>
                                          <p:attrName>style.visibility</p:attrName>
                                        </p:attrNameLst>
                                      </p:cBhvr>
                                      <p:to>
                                        <p:strVal val="visible"/>
                                      </p:to>
                                    </p:set>
                                    <p:anim calcmode="lin" valueType="num">
                                      <p:cBhvr additive="base">
                                        <p:cTn id="121"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22" dur="500" fill="hold"/>
                                        <p:tgtEl>
                                          <p:spTgt spid="3">
                                            <p:txEl>
                                              <p:pRg st="22" end="2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84B2159-1277-8646-786E-518B1ABDB5E7}"/>
              </a:ext>
            </a:extLst>
          </p:cNvPr>
          <p:cNvSpPr txBox="1"/>
          <p:nvPr/>
        </p:nvSpPr>
        <p:spPr>
          <a:xfrm>
            <a:off x="772160" y="0"/>
            <a:ext cx="10505440" cy="6740307"/>
          </a:xfrm>
          <a:prstGeom prst="rect">
            <a:avLst/>
          </a:prstGeom>
          <a:noFill/>
        </p:spPr>
        <p:txBody>
          <a:bodyPr wrap="square">
            <a:spAutoFit/>
          </a:bodyPr>
          <a:lstStyle/>
          <a:p>
            <a:r>
              <a:rPr lang="en-GB" dirty="0"/>
              <a:t>(iv</a:t>
            </a:r>
            <a:r>
              <a:rPr lang="en-GB" u="sng" dirty="0"/>
              <a:t>) make recommendations to the Head of Department on personnel</a:t>
            </a:r>
          </a:p>
          <a:p>
            <a:r>
              <a:rPr lang="en-GB" u="sng" dirty="0"/>
              <a:t>matters,</a:t>
            </a:r>
            <a:r>
              <a:rPr lang="en-GB" dirty="0"/>
              <a:t> as well as </a:t>
            </a:r>
            <a:r>
              <a:rPr lang="en-GB" u="sng" dirty="0"/>
              <a:t>on </a:t>
            </a:r>
            <a:r>
              <a:rPr lang="en-GB" dirty="0"/>
              <a:t>any issue that is relevant to the merger or</a:t>
            </a:r>
          </a:p>
          <a:p>
            <a:r>
              <a:rPr lang="en-GB" dirty="0"/>
              <a:t>which is prescribed </a:t>
            </a:r>
            <a:r>
              <a:rPr lang="en-GB" u="sng" dirty="0"/>
              <a:t>in terms of this Act</a:t>
            </a:r>
            <a:r>
              <a:rPr lang="en-GB" dirty="0"/>
              <a:t>,</a:t>
            </a:r>
          </a:p>
          <a:p>
            <a:r>
              <a:rPr lang="en-GB" dirty="0"/>
              <a:t>until a new governing body is constituted in terms of sections 23 and 28.</a:t>
            </a:r>
          </a:p>
          <a:p>
            <a:r>
              <a:rPr lang="en-GB" dirty="0"/>
              <a:t>(c) </a:t>
            </a:r>
            <a:r>
              <a:rPr lang="en-GB" u="sng" dirty="0"/>
              <a:t>The Member of the Executive Council may extend the period</a:t>
            </a:r>
          </a:p>
          <a:p>
            <a:r>
              <a:rPr lang="en-GB" u="sng" dirty="0"/>
              <a:t>referred to in paragraph (a) once for a further period not exceeding three</a:t>
            </a:r>
          </a:p>
          <a:p>
            <a:r>
              <a:rPr lang="en-GB" u="sng" dirty="0"/>
              <a:t>months</a:t>
            </a:r>
            <a:r>
              <a:rPr lang="en-GB" dirty="0"/>
              <a:t>.’’; and</a:t>
            </a:r>
          </a:p>
          <a:p>
            <a:r>
              <a:rPr lang="en-GB" dirty="0"/>
              <a:t>(e) by the addition of the following subsections:</a:t>
            </a:r>
          </a:p>
          <a:p>
            <a:r>
              <a:rPr lang="en-GB" dirty="0"/>
              <a:t>‘‘(8) </a:t>
            </a:r>
            <a:r>
              <a:rPr lang="en-GB" u="sng" dirty="0"/>
              <a:t>A merger contemplated in subsection (1) does not affect the</a:t>
            </a:r>
          </a:p>
          <a:p>
            <a:r>
              <a:rPr lang="en-GB" dirty="0"/>
              <a:t>liability of any person to be disciplined or prosecuted for any</a:t>
            </a:r>
          </a:p>
          <a:p>
            <a:r>
              <a:rPr lang="en-GB" dirty="0"/>
              <a:t>misconduct, crime or offence.</a:t>
            </a:r>
          </a:p>
          <a:p>
            <a:r>
              <a:rPr lang="en-GB" dirty="0"/>
              <a:t>(9) A learner is subject to the code of conduct applicable to the new</a:t>
            </a:r>
          </a:p>
          <a:p>
            <a:r>
              <a:rPr lang="en-GB" dirty="0"/>
              <a:t>single public school as from the date of the merger contemplated in</a:t>
            </a:r>
          </a:p>
          <a:p>
            <a:r>
              <a:rPr lang="en-GB" dirty="0"/>
              <a:t>subsection (1), but if any proceedings in respect of a charge of</a:t>
            </a:r>
          </a:p>
          <a:p>
            <a:r>
              <a:rPr lang="en-GB" dirty="0"/>
              <a:t>misconduct had been instituted or commenced before the date of the</a:t>
            </a:r>
          </a:p>
          <a:p>
            <a:r>
              <a:rPr lang="en-GB" dirty="0"/>
              <a:t>merger, such proceedings must continue in terms of the code of conduct</a:t>
            </a:r>
          </a:p>
          <a:p>
            <a:r>
              <a:rPr lang="en-GB" dirty="0"/>
              <a:t>relevant to the public school immediately before the merger.</a:t>
            </a:r>
          </a:p>
          <a:p>
            <a:r>
              <a:rPr lang="en-GB" dirty="0"/>
              <a:t>(10) </a:t>
            </a:r>
            <a:r>
              <a:rPr lang="en-GB" dirty="0">
                <a:highlight>
                  <a:srgbClr val="FFFF00"/>
                </a:highlight>
              </a:rPr>
              <a:t>The new single public school or the Head of Department, as the</a:t>
            </a:r>
          </a:p>
          <a:p>
            <a:r>
              <a:rPr lang="en-GB" dirty="0">
                <a:highlight>
                  <a:srgbClr val="FFFF00"/>
                </a:highlight>
              </a:rPr>
              <a:t>case may be, may undertake rationalisation or redeployment of its</a:t>
            </a:r>
          </a:p>
          <a:p>
            <a:r>
              <a:rPr lang="en-GB" dirty="0">
                <a:highlight>
                  <a:srgbClr val="FFFF00"/>
                </a:highlight>
              </a:rPr>
              <a:t>workforce according to operational requirements in accordance with</a:t>
            </a:r>
          </a:p>
          <a:p>
            <a:r>
              <a:rPr lang="en-GB" dirty="0">
                <a:highlight>
                  <a:srgbClr val="FFFF00"/>
                </a:highlight>
              </a:rPr>
              <a:t>sections 189 and 189A of the Labour Relations Act, 1995 (Act No. 66 of</a:t>
            </a:r>
          </a:p>
          <a:p>
            <a:r>
              <a:rPr lang="en-GB" dirty="0">
                <a:highlight>
                  <a:srgbClr val="FFFF00"/>
                </a:highlight>
              </a:rPr>
              <a:t>1995), the Employment of Educators Act, 1998 (Act No. 76 of 1998),</a:t>
            </a:r>
          </a:p>
          <a:p>
            <a:r>
              <a:rPr lang="en-GB" dirty="0">
                <a:highlight>
                  <a:srgbClr val="FFFF00"/>
                </a:highlight>
              </a:rPr>
              <a:t>and any ratified collective agreement that deals with the rationalisation or</a:t>
            </a:r>
          </a:p>
          <a:p>
            <a:r>
              <a:rPr lang="en-GB" dirty="0">
                <a:highlight>
                  <a:srgbClr val="FFFF00"/>
                </a:highlight>
              </a:rPr>
              <a:t>redeployment of a workforce.</a:t>
            </a:r>
          </a:p>
        </p:txBody>
      </p:sp>
    </p:spTree>
    <p:extLst>
      <p:ext uri="{BB962C8B-B14F-4D97-AF65-F5344CB8AC3E}">
        <p14:creationId xmlns:p14="http://schemas.microsoft.com/office/powerpoint/2010/main" val="315534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 calcmode="lin" valueType="num">
                                      <p:cBhvr additive="base">
                                        <p:cTn id="4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 calcmode="lin" valueType="num">
                                      <p:cBhvr additive="base">
                                        <p:cTn id="5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3">
                                            <p:txEl>
                                              <p:pRg st="11" end="11"/>
                                            </p:txEl>
                                          </p:spTgt>
                                        </p:tgtEl>
                                        <p:attrNameLst>
                                          <p:attrName>style.visibility</p:attrName>
                                        </p:attrNameLst>
                                      </p:cBhvr>
                                      <p:to>
                                        <p:strVal val="visible"/>
                                      </p:to>
                                    </p:set>
                                    <p:anim calcmode="lin" valueType="num">
                                      <p:cBhvr additive="base">
                                        <p:cTn id="5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3">
                                            <p:txEl>
                                              <p:pRg st="12" end="12"/>
                                            </p:txEl>
                                          </p:spTgt>
                                        </p:tgtEl>
                                        <p:attrNameLst>
                                          <p:attrName>style.visibility</p:attrName>
                                        </p:attrNameLst>
                                      </p:cBhvr>
                                      <p:to>
                                        <p:strVal val="visible"/>
                                      </p:to>
                                    </p:set>
                                    <p:anim calcmode="lin" valueType="num">
                                      <p:cBhvr additive="base">
                                        <p:cTn id="61"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
                                            <p:txEl>
                                              <p:pRg st="13" end="13"/>
                                            </p:txEl>
                                          </p:spTgt>
                                        </p:tgtEl>
                                        <p:attrNameLst>
                                          <p:attrName>style.visibility</p:attrName>
                                        </p:attrNameLst>
                                      </p:cBhvr>
                                      <p:to>
                                        <p:strVal val="visible"/>
                                      </p:to>
                                    </p:set>
                                    <p:anim calcmode="lin" valueType="num">
                                      <p:cBhvr additive="base">
                                        <p:cTn id="65"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
                                            <p:txEl>
                                              <p:pRg st="14" end="14"/>
                                            </p:txEl>
                                          </p:spTgt>
                                        </p:tgtEl>
                                        <p:attrNameLst>
                                          <p:attrName>style.visibility</p:attrName>
                                        </p:attrNameLst>
                                      </p:cBhvr>
                                      <p:to>
                                        <p:strVal val="visible"/>
                                      </p:to>
                                    </p:set>
                                    <p:anim calcmode="lin" valueType="num">
                                      <p:cBhvr additive="base">
                                        <p:cTn id="69"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
                                            <p:txEl>
                                              <p:pRg st="15" end="15"/>
                                            </p:txEl>
                                          </p:spTgt>
                                        </p:tgtEl>
                                        <p:attrNameLst>
                                          <p:attrName>style.visibility</p:attrName>
                                        </p:attrNameLst>
                                      </p:cBhvr>
                                      <p:to>
                                        <p:strVal val="visible"/>
                                      </p:to>
                                    </p:set>
                                    <p:anim calcmode="lin" valueType="num">
                                      <p:cBhvr additive="base">
                                        <p:cTn id="73"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
                                            <p:txEl>
                                              <p:pRg st="16" end="16"/>
                                            </p:txEl>
                                          </p:spTgt>
                                        </p:tgtEl>
                                        <p:attrNameLst>
                                          <p:attrName>style.visibility</p:attrName>
                                        </p:attrNameLst>
                                      </p:cBhvr>
                                      <p:to>
                                        <p:strVal val="visible"/>
                                      </p:to>
                                    </p:set>
                                    <p:anim calcmode="lin" valueType="num">
                                      <p:cBhvr additive="base">
                                        <p:cTn id="77"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42" presetClass="entr" presetSubtype="0" fill="hold" nodeType="clickEffect">
                                  <p:stCondLst>
                                    <p:cond delay="0"/>
                                  </p:stCondLst>
                                  <p:childTnLst>
                                    <p:set>
                                      <p:cBhvr>
                                        <p:cTn id="82" dur="1" fill="hold">
                                          <p:stCondLst>
                                            <p:cond delay="0"/>
                                          </p:stCondLst>
                                        </p:cTn>
                                        <p:tgtEl>
                                          <p:spTgt spid="3">
                                            <p:txEl>
                                              <p:pRg st="17" end="17"/>
                                            </p:txEl>
                                          </p:spTgt>
                                        </p:tgtEl>
                                        <p:attrNameLst>
                                          <p:attrName>style.visibility</p:attrName>
                                        </p:attrNameLst>
                                      </p:cBhvr>
                                      <p:to>
                                        <p:strVal val="visible"/>
                                      </p:to>
                                    </p:set>
                                    <p:animEffect transition="in" filter="fade">
                                      <p:cBhvr>
                                        <p:cTn id="83" dur="1000"/>
                                        <p:tgtEl>
                                          <p:spTgt spid="3">
                                            <p:txEl>
                                              <p:pRg st="17" end="17"/>
                                            </p:txEl>
                                          </p:spTgt>
                                        </p:tgtEl>
                                      </p:cBhvr>
                                    </p:animEffect>
                                    <p:anim calcmode="lin" valueType="num">
                                      <p:cBhvr>
                                        <p:cTn id="84"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85"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3">
                                            <p:txEl>
                                              <p:pRg st="18" end="18"/>
                                            </p:txEl>
                                          </p:spTgt>
                                        </p:tgtEl>
                                        <p:attrNameLst>
                                          <p:attrName>style.visibility</p:attrName>
                                        </p:attrNameLst>
                                      </p:cBhvr>
                                      <p:to>
                                        <p:strVal val="visible"/>
                                      </p:to>
                                    </p:set>
                                    <p:animEffect transition="in" filter="fade">
                                      <p:cBhvr>
                                        <p:cTn id="88" dur="1000"/>
                                        <p:tgtEl>
                                          <p:spTgt spid="3">
                                            <p:txEl>
                                              <p:pRg st="18" end="18"/>
                                            </p:txEl>
                                          </p:spTgt>
                                        </p:tgtEl>
                                      </p:cBhvr>
                                    </p:animEffect>
                                    <p:anim calcmode="lin" valueType="num">
                                      <p:cBhvr>
                                        <p:cTn id="89"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90"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3">
                                            <p:txEl>
                                              <p:pRg st="19" end="19"/>
                                            </p:txEl>
                                          </p:spTgt>
                                        </p:tgtEl>
                                        <p:attrNameLst>
                                          <p:attrName>style.visibility</p:attrName>
                                        </p:attrNameLst>
                                      </p:cBhvr>
                                      <p:to>
                                        <p:strVal val="visible"/>
                                      </p:to>
                                    </p:set>
                                    <p:animEffect transition="in" filter="fade">
                                      <p:cBhvr>
                                        <p:cTn id="93" dur="1000"/>
                                        <p:tgtEl>
                                          <p:spTgt spid="3">
                                            <p:txEl>
                                              <p:pRg st="19" end="19"/>
                                            </p:txEl>
                                          </p:spTgt>
                                        </p:tgtEl>
                                      </p:cBhvr>
                                    </p:animEffect>
                                    <p:anim calcmode="lin" valueType="num">
                                      <p:cBhvr>
                                        <p:cTn id="94"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95"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3">
                                            <p:txEl>
                                              <p:pRg st="20" end="20"/>
                                            </p:txEl>
                                          </p:spTgt>
                                        </p:tgtEl>
                                        <p:attrNameLst>
                                          <p:attrName>style.visibility</p:attrName>
                                        </p:attrNameLst>
                                      </p:cBhvr>
                                      <p:to>
                                        <p:strVal val="visible"/>
                                      </p:to>
                                    </p:set>
                                    <p:animEffect transition="in" filter="fade">
                                      <p:cBhvr>
                                        <p:cTn id="98" dur="1000"/>
                                        <p:tgtEl>
                                          <p:spTgt spid="3">
                                            <p:txEl>
                                              <p:pRg st="20" end="20"/>
                                            </p:txEl>
                                          </p:spTgt>
                                        </p:tgtEl>
                                      </p:cBhvr>
                                    </p:animEffect>
                                    <p:anim calcmode="lin" valueType="num">
                                      <p:cBhvr>
                                        <p:cTn id="99"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00"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3">
                                            <p:txEl>
                                              <p:pRg st="21" end="21"/>
                                            </p:txEl>
                                          </p:spTgt>
                                        </p:tgtEl>
                                        <p:attrNameLst>
                                          <p:attrName>style.visibility</p:attrName>
                                        </p:attrNameLst>
                                      </p:cBhvr>
                                      <p:to>
                                        <p:strVal val="visible"/>
                                      </p:to>
                                    </p:set>
                                    <p:animEffect transition="in" filter="fade">
                                      <p:cBhvr>
                                        <p:cTn id="103" dur="1000"/>
                                        <p:tgtEl>
                                          <p:spTgt spid="3">
                                            <p:txEl>
                                              <p:pRg st="21" end="21"/>
                                            </p:txEl>
                                          </p:spTgt>
                                        </p:tgtEl>
                                      </p:cBhvr>
                                    </p:animEffect>
                                    <p:anim calcmode="lin" valueType="num">
                                      <p:cBhvr>
                                        <p:cTn id="104"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05" dur="1000" fill="hold"/>
                                        <p:tgtEl>
                                          <p:spTgt spid="3">
                                            <p:txEl>
                                              <p:pRg st="21" end="21"/>
                                            </p:txEl>
                                          </p:spTgt>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0"/>
                                  </p:stCondLst>
                                  <p:childTnLst>
                                    <p:set>
                                      <p:cBhvr>
                                        <p:cTn id="107" dur="1" fill="hold">
                                          <p:stCondLst>
                                            <p:cond delay="0"/>
                                          </p:stCondLst>
                                        </p:cTn>
                                        <p:tgtEl>
                                          <p:spTgt spid="3">
                                            <p:txEl>
                                              <p:pRg st="22" end="22"/>
                                            </p:txEl>
                                          </p:spTgt>
                                        </p:tgtEl>
                                        <p:attrNameLst>
                                          <p:attrName>style.visibility</p:attrName>
                                        </p:attrNameLst>
                                      </p:cBhvr>
                                      <p:to>
                                        <p:strVal val="visible"/>
                                      </p:to>
                                    </p:set>
                                    <p:animEffect transition="in" filter="fade">
                                      <p:cBhvr>
                                        <p:cTn id="108" dur="1000"/>
                                        <p:tgtEl>
                                          <p:spTgt spid="3">
                                            <p:txEl>
                                              <p:pRg st="22" end="22"/>
                                            </p:txEl>
                                          </p:spTgt>
                                        </p:tgtEl>
                                      </p:cBhvr>
                                    </p:animEffect>
                                    <p:anim calcmode="lin" valueType="num">
                                      <p:cBhvr>
                                        <p:cTn id="109"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10" dur="1000" fill="hold"/>
                                        <p:tgtEl>
                                          <p:spTgt spid="3">
                                            <p:txEl>
                                              <p:pRg st="22" end="22"/>
                                            </p:txEl>
                                          </p:spTgt>
                                        </p:tgtEl>
                                        <p:attrNameLst>
                                          <p:attrName>ppt_y</p:attrName>
                                        </p:attrNameLst>
                                      </p:cBhvr>
                                      <p:tavLst>
                                        <p:tav tm="0">
                                          <p:val>
                                            <p:strVal val="#ppt_y+.1"/>
                                          </p:val>
                                        </p:tav>
                                        <p:tav tm="100000">
                                          <p:val>
                                            <p:strVal val="#ppt_y"/>
                                          </p:val>
                                        </p:tav>
                                      </p:tavLst>
                                    </p:anim>
                                  </p:childTnLst>
                                </p:cTn>
                              </p:par>
                              <p:par>
                                <p:cTn id="111" presetID="42" presetClass="entr" presetSubtype="0" fill="hold" nodeType="withEffect">
                                  <p:stCondLst>
                                    <p:cond delay="0"/>
                                  </p:stCondLst>
                                  <p:childTnLst>
                                    <p:set>
                                      <p:cBhvr>
                                        <p:cTn id="112" dur="1" fill="hold">
                                          <p:stCondLst>
                                            <p:cond delay="0"/>
                                          </p:stCondLst>
                                        </p:cTn>
                                        <p:tgtEl>
                                          <p:spTgt spid="3">
                                            <p:txEl>
                                              <p:pRg st="23" end="23"/>
                                            </p:txEl>
                                          </p:spTgt>
                                        </p:tgtEl>
                                        <p:attrNameLst>
                                          <p:attrName>style.visibility</p:attrName>
                                        </p:attrNameLst>
                                      </p:cBhvr>
                                      <p:to>
                                        <p:strVal val="visible"/>
                                      </p:to>
                                    </p:set>
                                    <p:animEffect transition="in" filter="fade">
                                      <p:cBhvr>
                                        <p:cTn id="113" dur="1000"/>
                                        <p:tgtEl>
                                          <p:spTgt spid="3">
                                            <p:txEl>
                                              <p:pRg st="23" end="23"/>
                                            </p:txEl>
                                          </p:spTgt>
                                        </p:tgtEl>
                                      </p:cBhvr>
                                    </p:animEffect>
                                    <p:anim calcmode="lin" valueType="num">
                                      <p:cBhvr>
                                        <p:cTn id="114" dur="1000" fill="hold"/>
                                        <p:tgtEl>
                                          <p:spTgt spid="3">
                                            <p:txEl>
                                              <p:pRg st="23" end="23"/>
                                            </p:txEl>
                                          </p:spTgt>
                                        </p:tgtEl>
                                        <p:attrNameLst>
                                          <p:attrName>ppt_x</p:attrName>
                                        </p:attrNameLst>
                                      </p:cBhvr>
                                      <p:tavLst>
                                        <p:tav tm="0">
                                          <p:val>
                                            <p:strVal val="#ppt_x"/>
                                          </p:val>
                                        </p:tav>
                                        <p:tav tm="100000">
                                          <p:val>
                                            <p:strVal val="#ppt_x"/>
                                          </p:val>
                                        </p:tav>
                                      </p:tavLst>
                                    </p:anim>
                                    <p:anim calcmode="lin" valueType="num">
                                      <p:cBhvr>
                                        <p:cTn id="115" dur="1000" fill="hold"/>
                                        <p:tgtEl>
                                          <p:spTgt spid="3">
                                            <p:txEl>
                                              <p:pRg st="23" end="2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02E16D3-2172-270C-4B17-6F549F578366}"/>
              </a:ext>
            </a:extLst>
          </p:cNvPr>
          <p:cNvSpPr txBox="1"/>
          <p:nvPr/>
        </p:nvSpPr>
        <p:spPr>
          <a:xfrm>
            <a:off x="1036320" y="197346"/>
            <a:ext cx="9977120" cy="6740307"/>
          </a:xfrm>
          <a:prstGeom prst="rect">
            <a:avLst/>
          </a:prstGeom>
          <a:noFill/>
        </p:spPr>
        <p:txBody>
          <a:bodyPr wrap="square">
            <a:spAutoFit/>
          </a:bodyPr>
          <a:lstStyle/>
          <a:p>
            <a:r>
              <a:rPr lang="en-GB" dirty="0"/>
              <a:t>(11) If two or more public schools are merged into a single public</a:t>
            </a:r>
          </a:p>
          <a:p>
            <a:r>
              <a:rPr lang="en-GB" dirty="0"/>
              <a:t>school in terms of subsection (1), </a:t>
            </a:r>
            <a:r>
              <a:rPr lang="en-GB" dirty="0">
                <a:highlight>
                  <a:srgbClr val="FFFF00"/>
                </a:highlight>
              </a:rPr>
              <a:t>the new single public school continues</a:t>
            </a:r>
          </a:p>
          <a:p>
            <a:r>
              <a:rPr lang="en-GB" dirty="0">
                <a:highlight>
                  <a:srgbClr val="FFFF00"/>
                </a:highlight>
              </a:rPr>
              <a:t>with all academic programmes offered by the former public schools</a:t>
            </a:r>
          </a:p>
          <a:p>
            <a:r>
              <a:rPr lang="en-GB" dirty="0">
                <a:highlight>
                  <a:srgbClr val="FFFF00"/>
                </a:highlight>
              </a:rPr>
              <a:t>under the programmes applicable to the respective public schools</a:t>
            </a:r>
          </a:p>
          <a:p>
            <a:r>
              <a:rPr lang="en-GB" dirty="0">
                <a:highlight>
                  <a:srgbClr val="FFFF00"/>
                </a:highlight>
              </a:rPr>
              <a:t>immediately before the date of the merger</a:t>
            </a:r>
            <a:r>
              <a:rPr lang="en-GB" dirty="0"/>
              <a:t>, until such programmes are</a:t>
            </a:r>
          </a:p>
          <a:p>
            <a:r>
              <a:rPr lang="en-GB" dirty="0"/>
              <a:t>amended or restructured by the governing body or education department,</a:t>
            </a:r>
          </a:p>
          <a:p>
            <a:r>
              <a:rPr lang="en-GB" dirty="0"/>
              <a:t>where applicable.’’.</a:t>
            </a:r>
          </a:p>
          <a:p>
            <a:endParaRPr lang="en-GB" dirty="0"/>
          </a:p>
          <a:p>
            <a:r>
              <a:rPr lang="en-GB" b="1" dirty="0"/>
              <a:t>Amendment of section 21 of Act 84 of 1996, as amended by section 10 of Act 48 of</a:t>
            </a:r>
          </a:p>
          <a:p>
            <a:r>
              <a:rPr lang="en-GB" b="1" dirty="0"/>
              <a:t>1999</a:t>
            </a:r>
          </a:p>
          <a:p>
            <a:r>
              <a:rPr lang="en-GB" dirty="0">
                <a:solidFill>
                  <a:srgbClr val="FF0000"/>
                </a:solidFill>
              </a:rPr>
              <a:t>14. </a:t>
            </a:r>
            <a:r>
              <a:rPr lang="en-GB" dirty="0"/>
              <a:t>Section 21 of the South African Schools Act, 1996, is hereby amended by the</a:t>
            </a:r>
          </a:p>
          <a:p>
            <a:r>
              <a:rPr lang="en-GB" dirty="0"/>
              <a:t>insertion after subsection (3) of the following subsection:</a:t>
            </a:r>
          </a:p>
          <a:p>
            <a:r>
              <a:rPr lang="en-GB" dirty="0"/>
              <a:t>‘‘(3A) Notwithstanding the provisions of subsections (1)(c) and (3) and section</a:t>
            </a:r>
          </a:p>
          <a:p>
            <a:r>
              <a:rPr lang="en-GB" dirty="0"/>
              <a:t>22, the Head of Department </a:t>
            </a:r>
            <a:r>
              <a:rPr lang="en-GB" dirty="0">
                <a:highlight>
                  <a:srgbClr val="FFFF00"/>
                </a:highlight>
              </a:rPr>
              <a:t>may, in consultation with the governing body, </a:t>
            </a:r>
            <a:r>
              <a:rPr lang="en-GB" b="1" u="sng" dirty="0">
                <a:highlight>
                  <a:srgbClr val="FFFF00"/>
                </a:highlight>
              </a:rPr>
              <a:t>centrally</a:t>
            </a:r>
          </a:p>
          <a:p>
            <a:r>
              <a:rPr lang="en-GB" b="1" u="sng" dirty="0">
                <a:highlight>
                  <a:srgbClr val="FFFF00"/>
                </a:highlight>
              </a:rPr>
              <a:t>procure identified learning and teaching support material for public schools </a:t>
            </a:r>
            <a:r>
              <a:rPr lang="en-GB" dirty="0">
                <a:highlight>
                  <a:srgbClr val="FFFF00"/>
                </a:highlight>
              </a:rPr>
              <a:t>on the</a:t>
            </a:r>
          </a:p>
          <a:p>
            <a:r>
              <a:rPr lang="en-GB" dirty="0">
                <a:highlight>
                  <a:srgbClr val="FFFF00"/>
                </a:highlight>
              </a:rPr>
              <a:t>basis of efficient, effective and economic utilisation of public funds </a:t>
            </a:r>
            <a:r>
              <a:rPr lang="en-GB" dirty="0"/>
              <a:t>or uniform</a:t>
            </a:r>
          </a:p>
          <a:p>
            <a:r>
              <a:rPr lang="en-GB" dirty="0"/>
              <a:t>norms and standards: Provided that the governing body—</a:t>
            </a:r>
          </a:p>
          <a:p>
            <a:r>
              <a:rPr lang="en-GB" dirty="0"/>
              <a:t>(a) may, subject to paragraph (b), </a:t>
            </a:r>
            <a:r>
              <a:rPr lang="en-GB" b="1" dirty="0">
                <a:highlight>
                  <a:srgbClr val="FF0000"/>
                </a:highlight>
              </a:rPr>
              <a:t>procure identified learning and teaching support</a:t>
            </a:r>
          </a:p>
          <a:p>
            <a:r>
              <a:rPr lang="en-GB" b="1" dirty="0">
                <a:highlight>
                  <a:srgbClr val="FF0000"/>
                </a:highlight>
              </a:rPr>
              <a:t>material from a supplier where such procurement will be more cost effective</a:t>
            </a:r>
          </a:p>
          <a:p>
            <a:r>
              <a:rPr lang="en-GB" dirty="0"/>
              <a:t>than the central procurement of such material by the Head of Department; and</a:t>
            </a:r>
          </a:p>
          <a:p>
            <a:r>
              <a:rPr lang="en-GB" dirty="0"/>
              <a:t>(b) </a:t>
            </a:r>
            <a:r>
              <a:rPr lang="en-GB" dirty="0">
                <a:highlight>
                  <a:srgbClr val="FF0000"/>
                </a:highlight>
              </a:rPr>
              <a:t>must </a:t>
            </a:r>
            <a:r>
              <a:rPr lang="en-GB" b="1" dirty="0">
                <a:highlight>
                  <a:srgbClr val="FF0000"/>
                </a:highlight>
              </a:rPr>
              <a:t>provide the Head of Department with documentary proof that the</a:t>
            </a:r>
          </a:p>
          <a:p>
            <a:r>
              <a:rPr lang="en-GB" b="1" dirty="0">
                <a:highlight>
                  <a:srgbClr val="FF0000"/>
                </a:highlight>
              </a:rPr>
              <a:t>procurement of the identified learning and teaching support material from the</a:t>
            </a:r>
          </a:p>
          <a:p>
            <a:r>
              <a:rPr lang="en-GB" b="1" dirty="0">
                <a:highlight>
                  <a:srgbClr val="FF0000"/>
                </a:highlight>
              </a:rPr>
              <a:t>supplier referred to in paragraph</a:t>
            </a:r>
            <a:r>
              <a:rPr lang="en-GB" dirty="0">
                <a:highlight>
                  <a:srgbClr val="FF0000"/>
                </a:highlight>
              </a:rPr>
              <a:t> </a:t>
            </a:r>
            <a:r>
              <a:rPr lang="en-GB" dirty="0"/>
              <a:t>(a) will be more cost effective than the</a:t>
            </a:r>
          </a:p>
          <a:p>
            <a:r>
              <a:rPr lang="en-GB" dirty="0"/>
              <a:t>central procurement thereof by the Head of Department.’’.</a:t>
            </a:r>
            <a:endParaRPr lang="en-ZA" dirty="0"/>
          </a:p>
        </p:txBody>
      </p:sp>
    </p:spTree>
    <p:extLst>
      <p:ext uri="{BB962C8B-B14F-4D97-AF65-F5344CB8AC3E}">
        <p14:creationId xmlns:p14="http://schemas.microsoft.com/office/powerpoint/2010/main" val="111707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1000"/>
                                        <p:tgtEl>
                                          <p:spTgt spid="3">
                                            <p:txEl>
                                              <p:pRg st="8" end="8"/>
                                            </p:txEl>
                                          </p:spTgt>
                                        </p:tgtEl>
                                      </p:cBhvr>
                                    </p:animEffect>
                                    <p:anim calcmode="lin" valueType="num">
                                      <p:cBhvr>
                                        <p:cTn id="4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1000"/>
                                        <p:tgtEl>
                                          <p:spTgt spid="3">
                                            <p:txEl>
                                              <p:pRg st="9" end="9"/>
                                            </p:txEl>
                                          </p:spTgt>
                                        </p:tgtEl>
                                      </p:cBhvr>
                                    </p:animEffect>
                                    <p:anim calcmode="lin" valueType="num">
                                      <p:cBhvr>
                                        <p:cTn id="4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Effect transition="in" filter="fade">
                                      <p:cBhvr>
                                        <p:cTn id="54" dur="1000"/>
                                        <p:tgtEl>
                                          <p:spTgt spid="3">
                                            <p:txEl>
                                              <p:pRg st="10" end="10"/>
                                            </p:txEl>
                                          </p:spTgt>
                                        </p:tgtEl>
                                      </p:cBhvr>
                                    </p:animEffect>
                                    <p:anim calcmode="lin" valueType="num">
                                      <p:cBhvr>
                                        <p:cTn id="55"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Effect transition="in" filter="fade">
                                      <p:cBhvr>
                                        <p:cTn id="59" dur="1000"/>
                                        <p:tgtEl>
                                          <p:spTgt spid="3">
                                            <p:txEl>
                                              <p:pRg st="11" end="11"/>
                                            </p:txEl>
                                          </p:spTgt>
                                        </p:tgtEl>
                                      </p:cBhvr>
                                    </p:animEffect>
                                    <p:anim calcmode="lin" valueType="num">
                                      <p:cBhvr>
                                        <p:cTn id="60"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
                                            <p:txEl>
                                              <p:pRg st="12" end="12"/>
                                            </p:txEl>
                                          </p:spTgt>
                                        </p:tgtEl>
                                        <p:attrNameLst>
                                          <p:attrName>style.visibility</p:attrName>
                                        </p:attrNameLst>
                                      </p:cBhvr>
                                      <p:to>
                                        <p:strVal val="visible"/>
                                      </p:to>
                                    </p:set>
                                    <p:animEffect transition="in" filter="fade">
                                      <p:cBhvr>
                                        <p:cTn id="64" dur="1000"/>
                                        <p:tgtEl>
                                          <p:spTgt spid="3">
                                            <p:txEl>
                                              <p:pRg st="12" end="12"/>
                                            </p:txEl>
                                          </p:spTgt>
                                        </p:tgtEl>
                                      </p:cBhvr>
                                    </p:animEffect>
                                    <p:anim calcmode="lin" valueType="num">
                                      <p:cBhvr>
                                        <p:cTn id="65"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66"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3">
                                            <p:txEl>
                                              <p:pRg st="13" end="13"/>
                                            </p:txEl>
                                          </p:spTgt>
                                        </p:tgtEl>
                                        <p:attrNameLst>
                                          <p:attrName>style.visibility</p:attrName>
                                        </p:attrNameLst>
                                      </p:cBhvr>
                                      <p:to>
                                        <p:strVal val="visible"/>
                                      </p:to>
                                    </p:set>
                                    <p:animEffect transition="in" filter="fade">
                                      <p:cBhvr>
                                        <p:cTn id="69" dur="1000"/>
                                        <p:tgtEl>
                                          <p:spTgt spid="3">
                                            <p:txEl>
                                              <p:pRg st="13" end="13"/>
                                            </p:txEl>
                                          </p:spTgt>
                                        </p:tgtEl>
                                      </p:cBhvr>
                                    </p:animEffect>
                                    <p:anim calcmode="lin" valueType="num">
                                      <p:cBhvr>
                                        <p:cTn id="70"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1"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
                                            <p:txEl>
                                              <p:pRg st="14" end="14"/>
                                            </p:txEl>
                                          </p:spTgt>
                                        </p:tgtEl>
                                        <p:attrNameLst>
                                          <p:attrName>style.visibility</p:attrName>
                                        </p:attrNameLst>
                                      </p:cBhvr>
                                      <p:to>
                                        <p:strVal val="visible"/>
                                      </p:to>
                                    </p:set>
                                    <p:animEffect transition="in" filter="fade">
                                      <p:cBhvr>
                                        <p:cTn id="74" dur="1000"/>
                                        <p:tgtEl>
                                          <p:spTgt spid="3">
                                            <p:txEl>
                                              <p:pRg st="14" end="14"/>
                                            </p:txEl>
                                          </p:spTgt>
                                        </p:tgtEl>
                                      </p:cBhvr>
                                    </p:animEffect>
                                    <p:anim calcmode="lin" valueType="num">
                                      <p:cBhvr>
                                        <p:cTn id="75"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76"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3">
                                            <p:txEl>
                                              <p:pRg st="15" end="15"/>
                                            </p:txEl>
                                          </p:spTgt>
                                        </p:tgtEl>
                                        <p:attrNameLst>
                                          <p:attrName>style.visibility</p:attrName>
                                        </p:attrNameLst>
                                      </p:cBhvr>
                                      <p:to>
                                        <p:strVal val="visible"/>
                                      </p:to>
                                    </p:set>
                                    <p:animEffect transition="in" filter="fade">
                                      <p:cBhvr>
                                        <p:cTn id="79" dur="1000"/>
                                        <p:tgtEl>
                                          <p:spTgt spid="3">
                                            <p:txEl>
                                              <p:pRg st="15" end="15"/>
                                            </p:txEl>
                                          </p:spTgt>
                                        </p:tgtEl>
                                      </p:cBhvr>
                                    </p:animEffect>
                                    <p:anim calcmode="lin" valueType="num">
                                      <p:cBhvr>
                                        <p:cTn id="80"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1"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82" presetID="42" presetClass="entr" presetSubtype="0" fill="hold" nodeType="withEffect">
                                  <p:stCondLst>
                                    <p:cond delay="0"/>
                                  </p:stCondLst>
                                  <p:childTnLst>
                                    <p:set>
                                      <p:cBhvr>
                                        <p:cTn id="83" dur="1" fill="hold">
                                          <p:stCondLst>
                                            <p:cond delay="0"/>
                                          </p:stCondLst>
                                        </p:cTn>
                                        <p:tgtEl>
                                          <p:spTgt spid="3">
                                            <p:txEl>
                                              <p:pRg st="16" end="16"/>
                                            </p:txEl>
                                          </p:spTgt>
                                        </p:tgtEl>
                                        <p:attrNameLst>
                                          <p:attrName>style.visibility</p:attrName>
                                        </p:attrNameLst>
                                      </p:cBhvr>
                                      <p:to>
                                        <p:strVal val="visible"/>
                                      </p:to>
                                    </p:set>
                                    <p:animEffect transition="in" filter="fade">
                                      <p:cBhvr>
                                        <p:cTn id="84" dur="1000"/>
                                        <p:tgtEl>
                                          <p:spTgt spid="3">
                                            <p:txEl>
                                              <p:pRg st="16" end="16"/>
                                            </p:txEl>
                                          </p:spTgt>
                                        </p:tgtEl>
                                      </p:cBhvr>
                                    </p:animEffect>
                                    <p:anim calcmode="lin" valueType="num">
                                      <p:cBhvr>
                                        <p:cTn id="85"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3">
                                            <p:txEl>
                                              <p:pRg st="17" end="17"/>
                                            </p:txEl>
                                          </p:spTgt>
                                        </p:tgtEl>
                                        <p:attrNameLst>
                                          <p:attrName>style.visibility</p:attrName>
                                        </p:attrNameLst>
                                      </p:cBhvr>
                                      <p:to>
                                        <p:strVal val="visible"/>
                                      </p:to>
                                    </p:set>
                                    <p:animEffect transition="in" filter="fade">
                                      <p:cBhvr>
                                        <p:cTn id="91" dur="1000"/>
                                        <p:tgtEl>
                                          <p:spTgt spid="3">
                                            <p:txEl>
                                              <p:pRg st="17" end="17"/>
                                            </p:txEl>
                                          </p:spTgt>
                                        </p:tgtEl>
                                      </p:cBhvr>
                                    </p:animEffect>
                                    <p:anim calcmode="lin" valueType="num">
                                      <p:cBhvr>
                                        <p:cTn id="92"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93"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3">
                                            <p:txEl>
                                              <p:pRg st="18" end="18"/>
                                            </p:txEl>
                                          </p:spTgt>
                                        </p:tgtEl>
                                        <p:attrNameLst>
                                          <p:attrName>style.visibility</p:attrName>
                                        </p:attrNameLst>
                                      </p:cBhvr>
                                      <p:to>
                                        <p:strVal val="visible"/>
                                      </p:to>
                                    </p:set>
                                    <p:animEffect transition="in" filter="fade">
                                      <p:cBhvr>
                                        <p:cTn id="96" dur="1000"/>
                                        <p:tgtEl>
                                          <p:spTgt spid="3">
                                            <p:txEl>
                                              <p:pRg st="18" end="18"/>
                                            </p:txEl>
                                          </p:spTgt>
                                        </p:tgtEl>
                                      </p:cBhvr>
                                    </p:animEffect>
                                    <p:anim calcmode="lin" valueType="num">
                                      <p:cBhvr>
                                        <p:cTn id="97"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98"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3">
                                            <p:txEl>
                                              <p:pRg st="19" end="19"/>
                                            </p:txEl>
                                          </p:spTgt>
                                        </p:tgtEl>
                                        <p:attrNameLst>
                                          <p:attrName>style.visibility</p:attrName>
                                        </p:attrNameLst>
                                      </p:cBhvr>
                                      <p:to>
                                        <p:strVal val="visible"/>
                                      </p:to>
                                    </p:set>
                                    <p:animEffect transition="in" filter="fade">
                                      <p:cBhvr>
                                        <p:cTn id="101" dur="1000"/>
                                        <p:tgtEl>
                                          <p:spTgt spid="3">
                                            <p:txEl>
                                              <p:pRg st="19" end="19"/>
                                            </p:txEl>
                                          </p:spTgt>
                                        </p:tgtEl>
                                      </p:cBhvr>
                                    </p:animEffect>
                                    <p:anim calcmode="lin" valueType="num">
                                      <p:cBhvr>
                                        <p:cTn id="102"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03"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3">
                                            <p:txEl>
                                              <p:pRg st="20" end="20"/>
                                            </p:txEl>
                                          </p:spTgt>
                                        </p:tgtEl>
                                        <p:attrNameLst>
                                          <p:attrName>style.visibility</p:attrName>
                                        </p:attrNameLst>
                                      </p:cBhvr>
                                      <p:to>
                                        <p:strVal val="visible"/>
                                      </p:to>
                                    </p:set>
                                    <p:animEffect transition="in" filter="fade">
                                      <p:cBhvr>
                                        <p:cTn id="106" dur="1000"/>
                                        <p:tgtEl>
                                          <p:spTgt spid="3">
                                            <p:txEl>
                                              <p:pRg st="20" end="20"/>
                                            </p:txEl>
                                          </p:spTgt>
                                        </p:tgtEl>
                                      </p:cBhvr>
                                    </p:animEffect>
                                    <p:anim calcmode="lin" valueType="num">
                                      <p:cBhvr>
                                        <p:cTn id="107"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08"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3">
                                            <p:txEl>
                                              <p:pRg st="21" end="21"/>
                                            </p:txEl>
                                          </p:spTgt>
                                        </p:tgtEl>
                                        <p:attrNameLst>
                                          <p:attrName>style.visibility</p:attrName>
                                        </p:attrNameLst>
                                      </p:cBhvr>
                                      <p:to>
                                        <p:strVal val="visible"/>
                                      </p:to>
                                    </p:set>
                                    <p:animEffect transition="in" filter="fade">
                                      <p:cBhvr>
                                        <p:cTn id="111" dur="1000"/>
                                        <p:tgtEl>
                                          <p:spTgt spid="3">
                                            <p:txEl>
                                              <p:pRg st="21" end="21"/>
                                            </p:txEl>
                                          </p:spTgt>
                                        </p:tgtEl>
                                      </p:cBhvr>
                                    </p:animEffect>
                                    <p:anim calcmode="lin" valueType="num">
                                      <p:cBhvr>
                                        <p:cTn id="112"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13" dur="1000" fill="hold"/>
                                        <p:tgtEl>
                                          <p:spTgt spid="3">
                                            <p:txEl>
                                              <p:pRg st="21" end="21"/>
                                            </p:txEl>
                                          </p:spTgt>
                                        </p:tgtEl>
                                        <p:attrNameLst>
                                          <p:attrName>ppt_y</p:attrName>
                                        </p:attrNameLst>
                                      </p:cBhvr>
                                      <p:tavLst>
                                        <p:tav tm="0">
                                          <p:val>
                                            <p:strVal val="#ppt_y+.1"/>
                                          </p:val>
                                        </p:tav>
                                        <p:tav tm="100000">
                                          <p:val>
                                            <p:strVal val="#ppt_y"/>
                                          </p:val>
                                        </p:tav>
                                      </p:tavLst>
                                    </p:anim>
                                  </p:childTnLst>
                                </p:cTn>
                              </p:par>
                              <p:par>
                                <p:cTn id="114" presetID="42" presetClass="entr" presetSubtype="0" fill="hold" nodeType="withEffect">
                                  <p:stCondLst>
                                    <p:cond delay="0"/>
                                  </p:stCondLst>
                                  <p:childTnLst>
                                    <p:set>
                                      <p:cBhvr>
                                        <p:cTn id="115" dur="1" fill="hold">
                                          <p:stCondLst>
                                            <p:cond delay="0"/>
                                          </p:stCondLst>
                                        </p:cTn>
                                        <p:tgtEl>
                                          <p:spTgt spid="3">
                                            <p:txEl>
                                              <p:pRg st="22" end="22"/>
                                            </p:txEl>
                                          </p:spTgt>
                                        </p:tgtEl>
                                        <p:attrNameLst>
                                          <p:attrName>style.visibility</p:attrName>
                                        </p:attrNameLst>
                                      </p:cBhvr>
                                      <p:to>
                                        <p:strVal val="visible"/>
                                      </p:to>
                                    </p:set>
                                    <p:animEffect transition="in" filter="fade">
                                      <p:cBhvr>
                                        <p:cTn id="116" dur="1000"/>
                                        <p:tgtEl>
                                          <p:spTgt spid="3">
                                            <p:txEl>
                                              <p:pRg st="22" end="22"/>
                                            </p:txEl>
                                          </p:spTgt>
                                        </p:tgtEl>
                                      </p:cBhvr>
                                    </p:animEffect>
                                    <p:anim calcmode="lin" valueType="num">
                                      <p:cBhvr>
                                        <p:cTn id="117"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18" dur="1000" fill="hold"/>
                                        <p:tgtEl>
                                          <p:spTgt spid="3">
                                            <p:txEl>
                                              <p:pRg st="22" end="22"/>
                                            </p:txEl>
                                          </p:spTgt>
                                        </p:tgtEl>
                                        <p:attrNameLst>
                                          <p:attrName>ppt_y</p:attrName>
                                        </p:attrNameLst>
                                      </p:cBhvr>
                                      <p:tavLst>
                                        <p:tav tm="0">
                                          <p:val>
                                            <p:strVal val="#ppt_y+.1"/>
                                          </p:val>
                                        </p:tav>
                                        <p:tav tm="100000">
                                          <p:val>
                                            <p:strVal val="#ppt_y"/>
                                          </p:val>
                                        </p:tav>
                                      </p:tavLst>
                                    </p:anim>
                                  </p:childTnLst>
                                </p:cTn>
                              </p:par>
                              <p:par>
                                <p:cTn id="119" presetID="42" presetClass="entr" presetSubtype="0" fill="hold" nodeType="withEffect">
                                  <p:stCondLst>
                                    <p:cond delay="0"/>
                                  </p:stCondLst>
                                  <p:childTnLst>
                                    <p:set>
                                      <p:cBhvr>
                                        <p:cTn id="120" dur="1" fill="hold">
                                          <p:stCondLst>
                                            <p:cond delay="0"/>
                                          </p:stCondLst>
                                        </p:cTn>
                                        <p:tgtEl>
                                          <p:spTgt spid="3">
                                            <p:txEl>
                                              <p:pRg st="23" end="23"/>
                                            </p:txEl>
                                          </p:spTgt>
                                        </p:tgtEl>
                                        <p:attrNameLst>
                                          <p:attrName>style.visibility</p:attrName>
                                        </p:attrNameLst>
                                      </p:cBhvr>
                                      <p:to>
                                        <p:strVal val="visible"/>
                                      </p:to>
                                    </p:set>
                                    <p:animEffect transition="in" filter="fade">
                                      <p:cBhvr>
                                        <p:cTn id="121" dur="1000"/>
                                        <p:tgtEl>
                                          <p:spTgt spid="3">
                                            <p:txEl>
                                              <p:pRg st="23" end="23"/>
                                            </p:txEl>
                                          </p:spTgt>
                                        </p:tgtEl>
                                      </p:cBhvr>
                                    </p:animEffect>
                                    <p:anim calcmode="lin" valueType="num">
                                      <p:cBhvr>
                                        <p:cTn id="122" dur="1000" fill="hold"/>
                                        <p:tgtEl>
                                          <p:spTgt spid="3">
                                            <p:txEl>
                                              <p:pRg st="23" end="23"/>
                                            </p:txEl>
                                          </p:spTgt>
                                        </p:tgtEl>
                                        <p:attrNameLst>
                                          <p:attrName>ppt_x</p:attrName>
                                        </p:attrNameLst>
                                      </p:cBhvr>
                                      <p:tavLst>
                                        <p:tav tm="0">
                                          <p:val>
                                            <p:strVal val="#ppt_x"/>
                                          </p:val>
                                        </p:tav>
                                        <p:tav tm="100000">
                                          <p:val>
                                            <p:strVal val="#ppt_x"/>
                                          </p:val>
                                        </p:tav>
                                      </p:tavLst>
                                    </p:anim>
                                    <p:anim calcmode="lin" valueType="num">
                                      <p:cBhvr>
                                        <p:cTn id="123" dur="1000" fill="hold"/>
                                        <p:tgtEl>
                                          <p:spTgt spid="3">
                                            <p:txEl>
                                              <p:pRg st="23" end="2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C85D2A-2455-474A-CAD9-413EFAB86ED2}"/>
              </a:ext>
            </a:extLst>
          </p:cNvPr>
          <p:cNvSpPr txBox="1"/>
          <p:nvPr/>
        </p:nvSpPr>
        <p:spPr>
          <a:xfrm>
            <a:off x="1082040" y="-189123"/>
            <a:ext cx="10027920" cy="7017306"/>
          </a:xfrm>
          <a:prstGeom prst="rect">
            <a:avLst/>
          </a:prstGeom>
          <a:noFill/>
        </p:spPr>
        <p:txBody>
          <a:bodyPr wrap="square">
            <a:spAutoFit/>
          </a:bodyPr>
          <a:lstStyle/>
          <a:p>
            <a:r>
              <a:rPr lang="en-GB" dirty="0"/>
              <a:t>Substitution of section 22 of Act 84 of 1996</a:t>
            </a:r>
          </a:p>
          <a:p>
            <a:r>
              <a:rPr lang="en-GB" dirty="0"/>
              <a:t>15. The following section is hereby substituted for section 22 of the South African</a:t>
            </a:r>
          </a:p>
          <a:p>
            <a:r>
              <a:rPr lang="en-GB" dirty="0"/>
              <a:t>Schools Act, 1996:</a:t>
            </a:r>
          </a:p>
          <a:p>
            <a:r>
              <a:rPr lang="en-GB" dirty="0"/>
              <a:t>‘‘</a:t>
            </a:r>
            <a:r>
              <a:rPr lang="en-GB" b="1" dirty="0"/>
              <a:t>Withdrawal of functions [from] of governing [bodies] body</a:t>
            </a:r>
          </a:p>
          <a:p>
            <a:r>
              <a:rPr lang="en-GB" dirty="0"/>
              <a:t>22. (1) </a:t>
            </a:r>
            <a:r>
              <a:rPr lang="en-GB" dirty="0">
                <a:highlight>
                  <a:srgbClr val="00FF00"/>
                </a:highlight>
              </a:rPr>
              <a:t>The Head of Department may, on reasonable grounds,</a:t>
            </a:r>
          </a:p>
          <a:p>
            <a:r>
              <a:rPr lang="en-GB" dirty="0">
                <a:highlight>
                  <a:srgbClr val="00FF00"/>
                </a:highlight>
              </a:rPr>
              <a:t>withdraw [a function] one or more functions of a governing body.</a:t>
            </a:r>
          </a:p>
          <a:p>
            <a:r>
              <a:rPr lang="en-GB" dirty="0">
                <a:highlight>
                  <a:srgbClr val="00FF00"/>
                </a:highlight>
              </a:rPr>
              <a:t>(2) The Head of Department may not take action [under] in terms of</a:t>
            </a:r>
          </a:p>
          <a:p>
            <a:r>
              <a:rPr lang="en-GB" dirty="0">
                <a:highlight>
                  <a:srgbClr val="00FF00"/>
                </a:highlight>
              </a:rPr>
              <a:t>subsection (1) unless he or she has—</a:t>
            </a:r>
          </a:p>
          <a:p>
            <a:r>
              <a:rPr lang="en-GB" dirty="0">
                <a:highlight>
                  <a:srgbClr val="00FF00"/>
                </a:highlight>
              </a:rPr>
              <a:t>(a) in writing, informed the governing body of his or her intention so to</a:t>
            </a:r>
          </a:p>
          <a:p>
            <a:r>
              <a:rPr lang="en-GB" dirty="0">
                <a:highlight>
                  <a:srgbClr val="00FF00"/>
                </a:highlight>
              </a:rPr>
              <a:t>act and the reasons therefor;</a:t>
            </a:r>
          </a:p>
          <a:p>
            <a:r>
              <a:rPr lang="en-GB" dirty="0">
                <a:highlight>
                  <a:srgbClr val="00FF00"/>
                </a:highlight>
              </a:rPr>
              <a:t>(b) granted the governing body a reasonable opportunity to make</a:t>
            </a:r>
          </a:p>
          <a:p>
            <a:r>
              <a:rPr lang="en-GB" dirty="0">
                <a:highlight>
                  <a:srgbClr val="00FF00"/>
                </a:highlight>
              </a:rPr>
              <a:t>representations to him or her relating to such intention; [and]</a:t>
            </a:r>
          </a:p>
          <a:p>
            <a:r>
              <a:rPr lang="en-GB" dirty="0">
                <a:highlight>
                  <a:srgbClr val="00FF00"/>
                </a:highlight>
              </a:rPr>
              <a:t>(c) given due consideration to any such representations received; and</a:t>
            </a:r>
          </a:p>
          <a:p>
            <a:r>
              <a:rPr lang="en-GB" dirty="0">
                <a:highlight>
                  <a:srgbClr val="00FF00"/>
                </a:highlight>
              </a:rPr>
              <a:t>(d) informed the governing body of his or her final decision, in writing.</a:t>
            </a:r>
          </a:p>
          <a:p>
            <a:r>
              <a:rPr lang="en-GB" dirty="0">
                <a:highlight>
                  <a:srgbClr val="00FF00"/>
                </a:highlight>
              </a:rPr>
              <a:t>(3) </a:t>
            </a:r>
            <a:r>
              <a:rPr lang="en-GB" b="1" dirty="0">
                <a:highlight>
                  <a:srgbClr val="00FF00"/>
                </a:highlight>
              </a:rPr>
              <a:t>In cases of urgency</a:t>
            </a:r>
            <a:r>
              <a:rPr lang="en-GB" dirty="0">
                <a:highlight>
                  <a:srgbClr val="00FF00"/>
                </a:highlight>
              </a:rPr>
              <a:t>, the Head of Department may act in terms of</a:t>
            </a:r>
          </a:p>
          <a:p>
            <a:r>
              <a:rPr lang="en-GB" dirty="0">
                <a:highlight>
                  <a:srgbClr val="00FF00"/>
                </a:highlight>
              </a:rPr>
              <a:t>subsection (1) without prior communication to such governing body, if</a:t>
            </a:r>
          </a:p>
          <a:p>
            <a:r>
              <a:rPr lang="en-GB" dirty="0">
                <a:highlight>
                  <a:srgbClr val="00FF00"/>
                </a:highlight>
              </a:rPr>
              <a:t>the Head of Department immediately thereafter—</a:t>
            </a:r>
          </a:p>
          <a:p>
            <a:r>
              <a:rPr lang="en-GB" dirty="0">
                <a:highlight>
                  <a:srgbClr val="00FF00"/>
                </a:highlight>
              </a:rPr>
              <a:t>(a) furnishes the governing body with written reasons for his or her</a:t>
            </a:r>
          </a:p>
          <a:p>
            <a:r>
              <a:rPr lang="en-GB" dirty="0">
                <a:highlight>
                  <a:srgbClr val="00FF00"/>
                </a:highlight>
              </a:rPr>
              <a:t>actions;</a:t>
            </a:r>
          </a:p>
          <a:p>
            <a:r>
              <a:rPr lang="en-GB" dirty="0">
                <a:highlight>
                  <a:srgbClr val="00FF00"/>
                </a:highlight>
              </a:rPr>
              <a:t>(b) [gives] grants the governing body a reasonable opportunity to make</a:t>
            </a:r>
          </a:p>
          <a:p>
            <a:r>
              <a:rPr lang="en-GB" dirty="0">
                <a:highlight>
                  <a:srgbClr val="00FF00"/>
                </a:highlight>
              </a:rPr>
              <a:t>representations to him or her relating to such actions; [and]</a:t>
            </a:r>
          </a:p>
          <a:p>
            <a:r>
              <a:rPr lang="en-GB" dirty="0">
                <a:highlight>
                  <a:srgbClr val="00FF00"/>
                </a:highlight>
              </a:rPr>
              <a:t>(c) duly considers any such representations received; and</a:t>
            </a:r>
          </a:p>
          <a:p>
            <a:r>
              <a:rPr lang="en-GB" dirty="0">
                <a:highlight>
                  <a:srgbClr val="00FF00"/>
                </a:highlight>
              </a:rPr>
              <a:t>(d) informs the governing body of his or her final decision, in writing.</a:t>
            </a:r>
          </a:p>
          <a:p>
            <a:r>
              <a:rPr lang="en-GB" dirty="0">
                <a:highlight>
                  <a:srgbClr val="00FF00"/>
                </a:highlight>
              </a:rPr>
              <a:t>(4) The Head of Department </a:t>
            </a:r>
            <a:r>
              <a:rPr lang="en-GB" b="1" dirty="0">
                <a:highlight>
                  <a:srgbClr val="00FF00"/>
                </a:highlight>
              </a:rPr>
              <a:t>may for sufficient reasons </a:t>
            </a:r>
            <a:r>
              <a:rPr lang="en-GB" b="1" u="sng" dirty="0">
                <a:highlight>
                  <a:srgbClr val="00FF00"/>
                </a:highlight>
              </a:rPr>
              <a:t>reverse or</a:t>
            </a:r>
          </a:p>
          <a:p>
            <a:r>
              <a:rPr lang="en-GB" b="1" u="sng" dirty="0">
                <a:highlight>
                  <a:srgbClr val="00FF00"/>
                </a:highlight>
              </a:rPr>
              <a:t>suspend</a:t>
            </a:r>
            <a:r>
              <a:rPr lang="en-GB" b="1" dirty="0">
                <a:highlight>
                  <a:srgbClr val="00FF00"/>
                </a:highlight>
              </a:rPr>
              <a:t> his or her action </a:t>
            </a:r>
            <a:r>
              <a:rPr lang="en-GB" dirty="0">
                <a:highlight>
                  <a:srgbClr val="00FF00"/>
                </a:highlight>
              </a:rPr>
              <a:t>in terms of subsection (1) or (3)</a:t>
            </a:r>
            <a:endParaRPr lang="en-ZA" dirty="0">
              <a:highlight>
                <a:srgbClr val="00FF00"/>
              </a:highlight>
            </a:endParaRPr>
          </a:p>
        </p:txBody>
      </p:sp>
    </p:spTree>
    <p:extLst>
      <p:ext uri="{BB962C8B-B14F-4D97-AF65-F5344CB8AC3E}">
        <p14:creationId xmlns:p14="http://schemas.microsoft.com/office/powerpoint/2010/main" val="14016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 calcmode="lin" valueType="num">
                                      <p:cBhvr additive="base">
                                        <p:cTn id="4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fade">
                                      <p:cBhvr>
                                        <p:cTn id="51" dur="1000"/>
                                        <p:tgtEl>
                                          <p:spTgt spid="3">
                                            <p:txEl>
                                              <p:pRg st="8" end="8"/>
                                            </p:txEl>
                                          </p:spTgt>
                                        </p:tgtEl>
                                      </p:cBhvr>
                                    </p:animEffect>
                                    <p:anim calcmode="lin" valueType="num">
                                      <p:cBhvr>
                                        <p:cTn id="5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1000"/>
                                        <p:tgtEl>
                                          <p:spTgt spid="3">
                                            <p:txEl>
                                              <p:pRg st="9" end="9"/>
                                            </p:txEl>
                                          </p:spTgt>
                                        </p:tgtEl>
                                      </p:cBhvr>
                                    </p:animEffect>
                                    <p:anim calcmode="lin" valueType="num">
                                      <p:cBhvr>
                                        <p:cTn id="5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
                                            <p:txEl>
                                              <p:pRg st="10" end="10"/>
                                            </p:txEl>
                                          </p:spTgt>
                                        </p:tgtEl>
                                        <p:attrNameLst>
                                          <p:attrName>style.visibility</p:attrName>
                                        </p:attrNameLst>
                                      </p:cBhvr>
                                      <p:to>
                                        <p:strVal val="visible"/>
                                      </p:to>
                                    </p:set>
                                    <p:animEffect transition="in" filter="fade">
                                      <p:cBhvr>
                                        <p:cTn id="63" dur="1000"/>
                                        <p:tgtEl>
                                          <p:spTgt spid="3">
                                            <p:txEl>
                                              <p:pRg st="10" end="10"/>
                                            </p:txEl>
                                          </p:spTgt>
                                        </p:tgtEl>
                                      </p:cBhvr>
                                    </p:animEffect>
                                    <p:anim calcmode="lin" valueType="num">
                                      <p:cBhvr>
                                        <p:cTn id="64"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3">
                                            <p:txEl>
                                              <p:pRg st="11" end="11"/>
                                            </p:txEl>
                                          </p:spTgt>
                                        </p:tgtEl>
                                        <p:attrNameLst>
                                          <p:attrName>style.visibility</p:attrName>
                                        </p:attrNameLst>
                                      </p:cBhvr>
                                      <p:to>
                                        <p:strVal val="visible"/>
                                      </p:to>
                                    </p:set>
                                    <p:animEffect transition="in" filter="fade">
                                      <p:cBhvr>
                                        <p:cTn id="68" dur="1000"/>
                                        <p:tgtEl>
                                          <p:spTgt spid="3">
                                            <p:txEl>
                                              <p:pRg st="11" end="11"/>
                                            </p:txEl>
                                          </p:spTgt>
                                        </p:tgtEl>
                                      </p:cBhvr>
                                    </p:animEffect>
                                    <p:anim calcmode="lin" valueType="num">
                                      <p:cBhvr>
                                        <p:cTn id="69"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nodeType="clickEffect">
                                  <p:stCondLst>
                                    <p:cond delay="0"/>
                                  </p:stCondLst>
                                  <p:childTnLst>
                                    <p:set>
                                      <p:cBhvr>
                                        <p:cTn id="74" dur="1" fill="hold">
                                          <p:stCondLst>
                                            <p:cond delay="0"/>
                                          </p:stCondLst>
                                        </p:cTn>
                                        <p:tgtEl>
                                          <p:spTgt spid="3">
                                            <p:txEl>
                                              <p:pRg st="12" end="12"/>
                                            </p:txEl>
                                          </p:spTgt>
                                        </p:tgtEl>
                                        <p:attrNameLst>
                                          <p:attrName>style.visibility</p:attrName>
                                        </p:attrNameLst>
                                      </p:cBhvr>
                                      <p:to>
                                        <p:strVal val="visible"/>
                                      </p:to>
                                    </p:set>
                                    <p:animEffect transition="in" filter="fade">
                                      <p:cBhvr>
                                        <p:cTn id="75" dur="1000"/>
                                        <p:tgtEl>
                                          <p:spTgt spid="3">
                                            <p:txEl>
                                              <p:pRg st="12" end="12"/>
                                            </p:txEl>
                                          </p:spTgt>
                                        </p:tgtEl>
                                      </p:cBhvr>
                                    </p:animEffect>
                                    <p:anim calcmode="lin" valueType="num">
                                      <p:cBhvr>
                                        <p:cTn id="76"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7"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nodeType="clickEffect">
                                  <p:stCondLst>
                                    <p:cond delay="0"/>
                                  </p:stCondLst>
                                  <p:childTnLst>
                                    <p:set>
                                      <p:cBhvr>
                                        <p:cTn id="81" dur="1" fill="hold">
                                          <p:stCondLst>
                                            <p:cond delay="0"/>
                                          </p:stCondLst>
                                        </p:cTn>
                                        <p:tgtEl>
                                          <p:spTgt spid="3">
                                            <p:txEl>
                                              <p:pRg st="13" end="13"/>
                                            </p:txEl>
                                          </p:spTgt>
                                        </p:tgtEl>
                                        <p:attrNameLst>
                                          <p:attrName>style.visibility</p:attrName>
                                        </p:attrNameLst>
                                      </p:cBhvr>
                                      <p:to>
                                        <p:strVal val="visible"/>
                                      </p:to>
                                    </p:set>
                                    <p:animEffect transition="in" filter="fade">
                                      <p:cBhvr>
                                        <p:cTn id="82" dur="1000"/>
                                        <p:tgtEl>
                                          <p:spTgt spid="3">
                                            <p:txEl>
                                              <p:pRg st="13" end="13"/>
                                            </p:txEl>
                                          </p:spTgt>
                                        </p:tgtEl>
                                      </p:cBhvr>
                                    </p:animEffect>
                                    <p:anim calcmode="lin" valueType="num">
                                      <p:cBhvr>
                                        <p:cTn id="83"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84"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nodeType="clickEffect">
                                  <p:stCondLst>
                                    <p:cond delay="0"/>
                                  </p:stCondLst>
                                  <p:childTnLst>
                                    <p:set>
                                      <p:cBhvr>
                                        <p:cTn id="88" dur="1" fill="hold">
                                          <p:stCondLst>
                                            <p:cond delay="0"/>
                                          </p:stCondLst>
                                        </p:cTn>
                                        <p:tgtEl>
                                          <p:spTgt spid="3">
                                            <p:txEl>
                                              <p:pRg st="14" end="14"/>
                                            </p:txEl>
                                          </p:spTgt>
                                        </p:tgtEl>
                                        <p:attrNameLst>
                                          <p:attrName>style.visibility</p:attrName>
                                        </p:attrNameLst>
                                      </p:cBhvr>
                                      <p:to>
                                        <p:strVal val="visible"/>
                                      </p:to>
                                    </p:set>
                                    <p:animEffect transition="in" filter="fade">
                                      <p:cBhvr>
                                        <p:cTn id="89" dur="1000"/>
                                        <p:tgtEl>
                                          <p:spTgt spid="3">
                                            <p:txEl>
                                              <p:pRg st="14" end="14"/>
                                            </p:txEl>
                                          </p:spTgt>
                                        </p:tgtEl>
                                      </p:cBhvr>
                                    </p:animEffect>
                                    <p:anim calcmode="lin" valueType="num">
                                      <p:cBhvr>
                                        <p:cTn id="90"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91"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3">
                                            <p:txEl>
                                              <p:pRg st="15" end="15"/>
                                            </p:txEl>
                                          </p:spTgt>
                                        </p:tgtEl>
                                        <p:attrNameLst>
                                          <p:attrName>style.visibility</p:attrName>
                                        </p:attrNameLst>
                                      </p:cBhvr>
                                      <p:to>
                                        <p:strVal val="visible"/>
                                      </p:to>
                                    </p:set>
                                    <p:animEffect transition="in" filter="fade">
                                      <p:cBhvr>
                                        <p:cTn id="94" dur="1000"/>
                                        <p:tgtEl>
                                          <p:spTgt spid="3">
                                            <p:txEl>
                                              <p:pRg st="15" end="15"/>
                                            </p:txEl>
                                          </p:spTgt>
                                        </p:tgtEl>
                                      </p:cBhvr>
                                    </p:animEffect>
                                    <p:anim calcmode="lin" valueType="num">
                                      <p:cBhvr>
                                        <p:cTn id="95"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96"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97" presetID="42" presetClass="entr" presetSubtype="0" fill="hold" nodeType="withEffect">
                                  <p:stCondLst>
                                    <p:cond delay="0"/>
                                  </p:stCondLst>
                                  <p:childTnLst>
                                    <p:set>
                                      <p:cBhvr>
                                        <p:cTn id="98" dur="1" fill="hold">
                                          <p:stCondLst>
                                            <p:cond delay="0"/>
                                          </p:stCondLst>
                                        </p:cTn>
                                        <p:tgtEl>
                                          <p:spTgt spid="3">
                                            <p:txEl>
                                              <p:pRg st="16" end="16"/>
                                            </p:txEl>
                                          </p:spTgt>
                                        </p:tgtEl>
                                        <p:attrNameLst>
                                          <p:attrName>style.visibility</p:attrName>
                                        </p:attrNameLst>
                                      </p:cBhvr>
                                      <p:to>
                                        <p:strVal val="visible"/>
                                      </p:to>
                                    </p:set>
                                    <p:animEffect transition="in" filter="fade">
                                      <p:cBhvr>
                                        <p:cTn id="99" dur="1000"/>
                                        <p:tgtEl>
                                          <p:spTgt spid="3">
                                            <p:txEl>
                                              <p:pRg st="16" end="16"/>
                                            </p:txEl>
                                          </p:spTgt>
                                        </p:tgtEl>
                                      </p:cBhvr>
                                    </p:animEffect>
                                    <p:anim calcmode="lin" valueType="num">
                                      <p:cBhvr>
                                        <p:cTn id="100"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101" dur="1000" fill="hold"/>
                                        <p:tgtEl>
                                          <p:spTgt spid="3">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102" fill="hold">
                      <p:stCondLst>
                        <p:cond delay="indefinite"/>
                      </p:stCondLst>
                      <p:childTnLst>
                        <p:par>
                          <p:cTn id="103" fill="hold">
                            <p:stCondLst>
                              <p:cond delay="0"/>
                            </p:stCondLst>
                            <p:childTnLst>
                              <p:par>
                                <p:cTn id="104" presetID="2" presetClass="entr" presetSubtype="4" fill="hold" nodeType="clickEffect">
                                  <p:stCondLst>
                                    <p:cond delay="0"/>
                                  </p:stCondLst>
                                  <p:childTnLst>
                                    <p:set>
                                      <p:cBhvr>
                                        <p:cTn id="105" dur="1" fill="hold">
                                          <p:stCondLst>
                                            <p:cond delay="0"/>
                                          </p:stCondLst>
                                        </p:cTn>
                                        <p:tgtEl>
                                          <p:spTgt spid="3">
                                            <p:txEl>
                                              <p:pRg st="17" end="17"/>
                                            </p:txEl>
                                          </p:spTgt>
                                        </p:tgtEl>
                                        <p:attrNameLst>
                                          <p:attrName>style.visibility</p:attrName>
                                        </p:attrNameLst>
                                      </p:cBhvr>
                                      <p:to>
                                        <p:strVal val="visible"/>
                                      </p:to>
                                    </p:set>
                                    <p:anim calcmode="lin" valueType="num">
                                      <p:cBhvr additive="base">
                                        <p:cTn id="106"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107"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108" presetID="2" presetClass="entr" presetSubtype="4" fill="hold" nodeType="withEffect">
                                  <p:stCondLst>
                                    <p:cond delay="0"/>
                                  </p:stCondLst>
                                  <p:childTnLst>
                                    <p:set>
                                      <p:cBhvr>
                                        <p:cTn id="109" dur="1" fill="hold">
                                          <p:stCondLst>
                                            <p:cond delay="0"/>
                                          </p:stCondLst>
                                        </p:cTn>
                                        <p:tgtEl>
                                          <p:spTgt spid="3">
                                            <p:txEl>
                                              <p:pRg st="18" end="18"/>
                                            </p:txEl>
                                          </p:spTgt>
                                        </p:tgtEl>
                                        <p:attrNameLst>
                                          <p:attrName>style.visibility</p:attrName>
                                        </p:attrNameLst>
                                      </p:cBhvr>
                                      <p:to>
                                        <p:strVal val="visible"/>
                                      </p:to>
                                    </p:set>
                                    <p:anim calcmode="lin" valueType="num">
                                      <p:cBhvr additive="base">
                                        <p:cTn id="110"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111"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2" presetClass="entr" presetSubtype="4" fill="hold" nodeType="clickEffect">
                                  <p:stCondLst>
                                    <p:cond delay="0"/>
                                  </p:stCondLst>
                                  <p:childTnLst>
                                    <p:set>
                                      <p:cBhvr>
                                        <p:cTn id="115" dur="1" fill="hold">
                                          <p:stCondLst>
                                            <p:cond delay="0"/>
                                          </p:stCondLst>
                                        </p:cTn>
                                        <p:tgtEl>
                                          <p:spTgt spid="3">
                                            <p:txEl>
                                              <p:pRg st="19" end="19"/>
                                            </p:txEl>
                                          </p:spTgt>
                                        </p:tgtEl>
                                        <p:attrNameLst>
                                          <p:attrName>style.visibility</p:attrName>
                                        </p:attrNameLst>
                                      </p:cBhvr>
                                      <p:to>
                                        <p:strVal val="visible"/>
                                      </p:to>
                                    </p:set>
                                    <p:anim calcmode="lin" valueType="num">
                                      <p:cBhvr additive="base">
                                        <p:cTn id="116"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17"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118" presetID="2" presetClass="entr" presetSubtype="4" fill="hold" nodeType="withEffect">
                                  <p:stCondLst>
                                    <p:cond delay="0"/>
                                  </p:stCondLst>
                                  <p:childTnLst>
                                    <p:set>
                                      <p:cBhvr>
                                        <p:cTn id="119" dur="1" fill="hold">
                                          <p:stCondLst>
                                            <p:cond delay="0"/>
                                          </p:stCondLst>
                                        </p:cTn>
                                        <p:tgtEl>
                                          <p:spTgt spid="3">
                                            <p:txEl>
                                              <p:pRg st="20" end="20"/>
                                            </p:txEl>
                                          </p:spTgt>
                                        </p:tgtEl>
                                        <p:attrNameLst>
                                          <p:attrName>style.visibility</p:attrName>
                                        </p:attrNameLst>
                                      </p:cBhvr>
                                      <p:to>
                                        <p:strVal val="visible"/>
                                      </p:to>
                                    </p:set>
                                    <p:anim calcmode="lin" valueType="num">
                                      <p:cBhvr additive="base">
                                        <p:cTn id="120"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21" dur="500" fill="hold"/>
                                        <p:tgtEl>
                                          <p:spTgt spid="3">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4" fill="hold" nodeType="clickEffect">
                                  <p:stCondLst>
                                    <p:cond delay="0"/>
                                  </p:stCondLst>
                                  <p:childTnLst>
                                    <p:set>
                                      <p:cBhvr>
                                        <p:cTn id="125" dur="1" fill="hold">
                                          <p:stCondLst>
                                            <p:cond delay="0"/>
                                          </p:stCondLst>
                                        </p:cTn>
                                        <p:tgtEl>
                                          <p:spTgt spid="3">
                                            <p:txEl>
                                              <p:pRg st="21" end="21"/>
                                            </p:txEl>
                                          </p:spTgt>
                                        </p:tgtEl>
                                        <p:attrNameLst>
                                          <p:attrName>style.visibility</p:attrName>
                                        </p:attrNameLst>
                                      </p:cBhvr>
                                      <p:to>
                                        <p:strVal val="visible"/>
                                      </p:to>
                                    </p:set>
                                    <p:anim calcmode="lin" valueType="num">
                                      <p:cBhvr additive="base">
                                        <p:cTn id="126"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27" dur="500" fill="hold"/>
                                        <p:tgtEl>
                                          <p:spTgt spid="3">
                                            <p:txEl>
                                              <p:pRg st="21" end="21"/>
                                            </p:txEl>
                                          </p:spTgt>
                                        </p:tgtEl>
                                        <p:attrNameLst>
                                          <p:attrName>ppt_y</p:attrName>
                                        </p:attrNameLst>
                                      </p:cBhvr>
                                      <p:tavLst>
                                        <p:tav tm="0">
                                          <p:val>
                                            <p:strVal val="1+#ppt_h/2"/>
                                          </p:val>
                                        </p:tav>
                                        <p:tav tm="100000">
                                          <p:val>
                                            <p:strVal val="#ppt_y"/>
                                          </p:val>
                                        </p:tav>
                                      </p:tavLst>
                                    </p:anim>
                                  </p:childTnLst>
                                </p:cTn>
                              </p:par>
                            </p:childTnLst>
                          </p:cTn>
                        </p:par>
                      </p:childTnLst>
                    </p:cTn>
                  </p:par>
                  <p:par>
                    <p:cTn id="128" fill="hold">
                      <p:stCondLst>
                        <p:cond delay="indefinite"/>
                      </p:stCondLst>
                      <p:childTnLst>
                        <p:par>
                          <p:cTn id="129" fill="hold">
                            <p:stCondLst>
                              <p:cond delay="0"/>
                            </p:stCondLst>
                            <p:childTnLst>
                              <p:par>
                                <p:cTn id="130" presetID="2" presetClass="entr" presetSubtype="4" fill="hold" nodeType="clickEffect">
                                  <p:stCondLst>
                                    <p:cond delay="0"/>
                                  </p:stCondLst>
                                  <p:childTnLst>
                                    <p:set>
                                      <p:cBhvr>
                                        <p:cTn id="131" dur="1" fill="hold">
                                          <p:stCondLst>
                                            <p:cond delay="0"/>
                                          </p:stCondLst>
                                        </p:cTn>
                                        <p:tgtEl>
                                          <p:spTgt spid="3">
                                            <p:txEl>
                                              <p:pRg st="22" end="22"/>
                                            </p:txEl>
                                          </p:spTgt>
                                        </p:tgtEl>
                                        <p:attrNameLst>
                                          <p:attrName>style.visibility</p:attrName>
                                        </p:attrNameLst>
                                      </p:cBhvr>
                                      <p:to>
                                        <p:strVal val="visible"/>
                                      </p:to>
                                    </p:set>
                                    <p:anim calcmode="lin" valueType="num">
                                      <p:cBhvr additive="base">
                                        <p:cTn id="132"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33" dur="500" fill="hold"/>
                                        <p:tgtEl>
                                          <p:spTgt spid="3">
                                            <p:txEl>
                                              <p:pRg st="22" end="22"/>
                                            </p:txEl>
                                          </p:spTgt>
                                        </p:tgtEl>
                                        <p:attrNameLst>
                                          <p:attrName>ppt_y</p:attrName>
                                        </p:attrNameLst>
                                      </p:cBhvr>
                                      <p:tavLst>
                                        <p:tav tm="0">
                                          <p:val>
                                            <p:strVal val="1+#ppt_h/2"/>
                                          </p:val>
                                        </p:tav>
                                        <p:tav tm="100000">
                                          <p:val>
                                            <p:strVal val="#ppt_y"/>
                                          </p:val>
                                        </p:tav>
                                      </p:tavLst>
                                    </p:anim>
                                  </p:childTnLst>
                                </p:cTn>
                              </p:par>
                            </p:childTnLst>
                          </p:cTn>
                        </p:par>
                      </p:childTnLst>
                    </p:cTn>
                  </p:par>
                  <p:par>
                    <p:cTn id="134" fill="hold">
                      <p:stCondLst>
                        <p:cond delay="indefinite"/>
                      </p:stCondLst>
                      <p:childTnLst>
                        <p:par>
                          <p:cTn id="135" fill="hold">
                            <p:stCondLst>
                              <p:cond delay="0"/>
                            </p:stCondLst>
                            <p:childTnLst>
                              <p:par>
                                <p:cTn id="136" presetID="2" presetClass="entr" presetSubtype="4" fill="hold" nodeType="clickEffect">
                                  <p:stCondLst>
                                    <p:cond delay="0"/>
                                  </p:stCondLst>
                                  <p:childTnLst>
                                    <p:set>
                                      <p:cBhvr>
                                        <p:cTn id="137" dur="1" fill="hold">
                                          <p:stCondLst>
                                            <p:cond delay="0"/>
                                          </p:stCondLst>
                                        </p:cTn>
                                        <p:tgtEl>
                                          <p:spTgt spid="3">
                                            <p:txEl>
                                              <p:pRg st="23" end="23"/>
                                            </p:txEl>
                                          </p:spTgt>
                                        </p:tgtEl>
                                        <p:attrNameLst>
                                          <p:attrName>style.visibility</p:attrName>
                                        </p:attrNameLst>
                                      </p:cBhvr>
                                      <p:to>
                                        <p:strVal val="visible"/>
                                      </p:to>
                                    </p:set>
                                    <p:anim calcmode="lin" valueType="num">
                                      <p:cBhvr additive="base">
                                        <p:cTn id="138" dur="500" fill="hold"/>
                                        <p:tgtEl>
                                          <p:spTgt spid="3">
                                            <p:txEl>
                                              <p:pRg st="23" end="23"/>
                                            </p:txEl>
                                          </p:spTgt>
                                        </p:tgtEl>
                                        <p:attrNameLst>
                                          <p:attrName>ppt_x</p:attrName>
                                        </p:attrNameLst>
                                      </p:cBhvr>
                                      <p:tavLst>
                                        <p:tav tm="0">
                                          <p:val>
                                            <p:strVal val="#ppt_x"/>
                                          </p:val>
                                        </p:tav>
                                        <p:tav tm="100000">
                                          <p:val>
                                            <p:strVal val="#ppt_x"/>
                                          </p:val>
                                        </p:tav>
                                      </p:tavLst>
                                    </p:anim>
                                    <p:anim calcmode="lin" valueType="num">
                                      <p:cBhvr additive="base">
                                        <p:cTn id="139" dur="500" fill="hold"/>
                                        <p:tgtEl>
                                          <p:spTgt spid="3">
                                            <p:txEl>
                                              <p:pRg st="23" end="23"/>
                                            </p:txEl>
                                          </p:spTgt>
                                        </p:tgtEl>
                                        <p:attrNameLst>
                                          <p:attrName>ppt_y</p:attrName>
                                        </p:attrNameLst>
                                      </p:cBhvr>
                                      <p:tavLst>
                                        <p:tav tm="0">
                                          <p:val>
                                            <p:strVal val="1+#ppt_h/2"/>
                                          </p:val>
                                        </p:tav>
                                        <p:tav tm="100000">
                                          <p:val>
                                            <p:strVal val="#ppt_y"/>
                                          </p:val>
                                        </p:tav>
                                      </p:tavLst>
                                    </p:anim>
                                  </p:childTnLst>
                                </p:cTn>
                              </p:par>
                              <p:par>
                                <p:cTn id="140" presetID="2" presetClass="entr" presetSubtype="4" fill="hold" nodeType="withEffect">
                                  <p:stCondLst>
                                    <p:cond delay="0"/>
                                  </p:stCondLst>
                                  <p:childTnLst>
                                    <p:set>
                                      <p:cBhvr>
                                        <p:cTn id="141" dur="1" fill="hold">
                                          <p:stCondLst>
                                            <p:cond delay="0"/>
                                          </p:stCondLst>
                                        </p:cTn>
                                        <p:tgtEl>
                                          <p:spTgt spid="3">
                                            <p:txEl>
                                              <p:pRg st="24" end="24"/>
                                            </p:txEl>
                                          </p:spTgt>
                                        </p:tgtEl>
                                        <p:attrNameLst>
                                          <p:attrName>style.visibility</p:attrName>
                                        </p:attrNameLst>
                                      </p:cBhvr>
                                      <p:to>
                                        <p:strVal val="visible"/>
                                      </p:to>
                                    </p:set>
                                    <p:anim calcmode="lin" valueType="num">
                                      <p:cBhvr additive="base">
                                        <p:cTn id="142" dur="500" fill="hold"/>
                                        <p:tgtEl>
                                          <p:spTgt spid="3">
                                            <p:txEl>
                                              <p:pRg st="24" end="24"/>
                                            </p:txEl>
                                          </p:spTgt>
                                        </p:tgtEl>
                                        <p:attrNameLst>
                                          <p:attrName>ppt_x</p:attrName>
                                        </p:attrNameLst>
                                      </p:cBhvr>
                                      <p:tavLst>
                                        <p:tav tm="0">
                                          <p:val>
                                            <p:strVal val="#ppt_x"/>
                                          </p:val>
                                        </p:tav>
                                        <p:tav tm="100000">
                                          <p:val>
                                            <p:strVal val="#ppt_x"/>
                                          </p:val>
                                        </p:tav>
                                      </p:tavLst>
                                    </p:anim>
                                    <p:anim calcmode="lin" valueType="num">
                                      <p:cBhvr additive="base">
                                        <p:cTn id="143" dur="500" fill="hold"/>
                                        <p:tgtEl>
                                          <p:spTgt spid="3">
                                            <p:txEl>
                                              <p:pRg st="24" end="2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A9CF83-5D15-D6EB-980B-080BDA3A43ED}"/>
              </a:ext>
            </a:extLst>
          </p:cNvPr>
          <p:cNvSpPr txBox="1"/>
          <p:nvPr/>
        </p:nvSpPr>
        <p:spPr>
          <a:xfrm>
            <a:off x="822960" y="117693"/>
            <a:ext cx="10231120" cy="6740307"/>
          </a:xfrm>
          <a:prstGeom prst="rect">
            <a:avLst/>
          </a:prstGeom>
          <a:noFill/>
        </p:spPr>
        <p:txBody>
          <a:bodyPr wrap="square">
            <a:spAutoFit/>
          </a:bodyPr>
          <a:lstStyle/>
          <a:p>
            <a:r>
              <a:rPr lang="en-GB" dirty="0"/>
              <a:t>(</a:t>
            </a:r>
            <a:r>
              <a:rPr lang="en-GB" dirty="0">
                <a:highlight>
                  <a:srgbClr val="00FF00"/>
                </a:highlight>
              </a:rPr>
              <a:t>5) [Any person aggrieved by a decision of] If the Head of</a:t>
            </a:r>
          </a:p>
          <a:p>
            <a:r>
              <a:rPr lang="en-GB" dirty="0">
                <a:highlight>
                  <a:srgbClr val="00FF00"/>
                </a:highlight>
              </a:rPr>
              <a:t>Department acts in terms of [this section may appeal against the</a:t>
            </a:r>
          </a:p>
          <a:p>
            <a:r>
              <a:rPr lang="en-GB" dirty="0">
                <a:highlight>
                  <a:srgbClr val="00FF00"/>
                </a:highlight>
              </a:rPr>
              <a:t>decision to the Member of the Executive Council] subsection (1) or (3),</a:t>
            </a:r>
          </a:p>
          <a:p>
            <a:r>
              <a:rPr lang="en-GB" dirty="0">
                <a:highlight>
                  <a:srgbClr val="00FF00"/>
                </a:highlight>
              </a:rPr>
              <a:t>he or she must appoint sufficiently qualified persons to perform the</a:t>
            </a:r>
          </a:p>
          <a:p>
            <a:r>
              <a:rPr lang="en-GB" dirty="0">
                <a:highlight>
                  <a:srgbClr val="00FF00"/>
                </a:highlight>
              </a:rPr>
              <a:t>withdrawn function or functions, as the case may be, for a period not</a:t>
            </a:r>
          </a:p>
          <a:p>
            <a:r>
              <a:rPr lang="en-GB" dirty="0">
                <a:highlight>
                  <a:srgbClr val="00FF00"/>
                </a:highlight>
              </a:rPr>
              <a:t>exceeding three months.</a:t>
            </a:r>
          </a:p>
          <a:p>
            <a:r>
              <a:rPr lang="en-GB" dirty="0">
                <a:highlight>
                  <a:srgbClr val="00FF00"/>
                </a:highlight>
              </a:rPr>
              <a:t>(6) The Head of Department may extend the period referred to in</a:t>
            </a:r>
          </a:p>
          <a:p>
            <a:r>
              <a:rPr lang="en-GB" dirty="0">
                <a:highlight>
                  <a:srgbClr val="00FF00"/>
                </a:highlight>
              </a:rPr>
              <a:t>subsection (5) by further periods not exceeding three months each, but</a:t>
            </a:r>
          </a:p>
          <a:p>
            <a:r>
              <a:rPr lang="en-GB" dirty="0">
                <a:highlight>
                  <a:srgbClr val="00FF00"/>
                </a:highlight>
              </a:rPr>
              <a:t>the total period may not exceed one year.</a:t>
            </a:r>
          </a:p>
          <a:p>
            <a:r>
              <a:rPr lang="en-GB" dirty="0">
                <a:highlight>
                  <a:srgbClr val="00FF00"/>
                </a:highlight>
              </a:rPr>
              <a:t>(7) The persons contemplated in subsection (5) must, within the period</a:t>
            </a:r>
          </a:p>
          <a:p>
            <a:r>
              <a:rPr lang="en-GB" dirty="0">
                <a:highlight>
                  <a:srgbClr val="00FF00"/>
                </a:highlight>
              </a:rPr>
              <a:t>of their appointment, build the necessary capacity to ensure that the</a:t>
            </a:r>
          </a:p>
          <a:p>
            <a:r>
              <a:rPr lang="en-GB" dirty="0">
                <a:highlight>
                  <a:srgbClr val="00FF00"/>
                </a:highlight>
              </a:rPr>
              <a:t>governing body will thereafter be able to perform the functions that it</a:t>
            </a:r>
          </a:p>
          <a:p>
            <a:r>
              <a:rPr lang="en-GB" dirty="0">
                <a:highlight>
                  <a:srgbClr val="00FF00"/>
                </a:highlight>
              </a:rPr>
              <a:t>previously failed to perform.</a:t>
            </a:r>
          </a:p>
          <a:p>
            <a:r>
              <a:rPr lang="en-GB" dirty="0">
                <a:highlight>
                  <a:srgbClr val="00FF00"/>
                </a:highlight>
              </a:rPr>
              <a:t>(8) The persons contemplated in subsection (5) shall have exclusive</a:t>
            </a:r>
          </a:p>
          <a:p>
            <a:r>
              <a:rPr lang="en-GB" dirty="0">
                <a:highlight>
                  <a:srgbClr val="00FF00"/>
                </a:highlight>
              </a:rPr>
              <a:t>voting rights and decision making powers on any function that they have</a:t>
            </a:r>
          </a:p>
          <a:p>
            <a:r>
              <a:rPr lang="en-GB" dirty="0">
                <a:highlight>
                  <a:srgbClr val="00FF00"/>
                </a:highlight>
              </a:rPr>
              <a:t>been appointed to perform.</a:t>
            </a:r>
          </a:p>
          <a:p>
            <a:r>
              <a:rPr lang="en-GB" dirty="0">
                <a:highlight>
                  <a:srgbClr val="00FF00"/>
                </a:highlight>
              </a:rPr>
              <a:t>(9) Any person aggrieved by a decision of the Head of Department in</a:t>
            </a:r>
          </a:p>
          <a:p>
            <a:r>
              <a:rPr lang="en-GB" dirty="0">
                <a:highlight>
                  <a:srgbClr val="00FF00"/>
                </a:highlight>
              </a:rPr>
              <a:t>terms of this section may appeal against the decision to the Member of</a:t>
            </a:r>
          </a:p>
          <a:p>
            <a:r>
              <a:rPr lang="en-GB" dirty="0">
                <a:highlight>
                  <a:srgbClr val="00FF00"/>
                </a:highlight>
              </a:rPr>
              <a:t>the Executive Council, and the Member of the Executive Council must</a:t>
            </a:r>
          </a:p>
          <a:p>
            <a:r>
              <a:rPr lang="en-GB" dirty="0">
                <a:highlight>
                  <a:srgbClr val="00FF00"/>
                </a:highlight>
              </a:rPr>
              <a:t>communicate his or her decision to the aggrieved person within 30 days</a:t>
            </a:r>
          </a:p>
          <a:p>
            <a:r>
              <a:rPr lang="en-GB" dirty="0">
                <a:highlight>
                  <a:srgbClr val="00FF00"/>
                </a:highlight>
              </a:rPr>
              <a:t>after receiving the appeal and must provide written reasons for his or her</a:t>
            </a:r>
          </a:p>
          <a:p>
            <a:r>
              <a:rPr lang="en-GB" dirty="0">
                <a:highlight>
                  <a:srgbClr val="00FF00"/>
                </a:highlight>
              </a:rPr>
              <a:t>decision.’’.</a:t>
            </a:r>
          </a:p>
          <a:p>
            <a:r>
              <a:rPr lang="en-GB" dirty="0">
                <a:highlight>
                  <a:srgbClr val="00FF00"/>
                </a:highlight>
              </a:rPr>
              <a:t>Amendment of section 23 of Act 84 of 1996, as amended by section 11 of Act 48 of</a:t>
            </a:r>
          </a:p>
          <a:p>
            <a:r>
              <a:rPr lang="en-GB" dirty="0">
                <a:highlight>
                  <a:srgbClr val="00FF00"/>
                </a:highlight>
              </a:rPr>
              <a:t>1999</a:t>
            </a:r>
          </a:p>
        </p:txBody>
      </p:sp>
    </p:spTree>
    <p:extLst>
      <p:ext uri="{BB962C8B-B14F-4D97-AF65-F5344CB8AC3E}">
        <p14:creationId xmlns:p14="http://schemas.microsoft.com/office/powerpoint/2010/main" val="153326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1000"/>
                                        <p:tgtEl>
                                          <p:spTgt spid="3">
                                            <p:txEl>
                                              <p:pRg st="7" end="7"/>
                                            </p:txEl>
                                          </p:spTgt>
                                        </p:tgtEl>
                                      </p:cBhvr>
                                    </p:animEffect>
                                    <p:anim calcmode="lin" valueType="num">
                                      <p:cBhvr>
                                        <p:cTn id="4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1000"/>
                                        <p:tgtEl>
                                          <p:spTgt spid="3">
                                            <p:txEl>
                                              <p:pRg st="9" end="9"/>
                                            </p:txEl>
                                          </p:spTgt>
                                        </p:tgtEl>
                                      </p:cBhvr>
                                    </p:animEffect>
                                    <p:anim calcmode="lin" valueType="num">
                                      <p:cBhvr>
                                        <p:cTn id="5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Effect transition="in" filter="fade">
                                      <p:cBhvr>
                                        <p:cTn id="61" dur="1000"/>
                                        <p:tgtEl>
                                          <p:spTgt spid="3">
                                            <p:txEl>
                                              <p:pRg st="10" end="10"/>
                                            </p:txEl>
                                          </p:spTgt>
                                        </p:tgtEl>
                                      </p:cBhvr>
                                    </p:animEffect>
                                    <p:anim calcmode="lin" valueType="num">
                                      <p:cBhvr>
                                        <p:cTn id="62"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3">
                                            <p:txEl>
                                              <p:pRg st="11" end="11"/>
                                            </p:txEl>
                                          </p:spTgt>
                                        </p:tgtEl>
                                        <p:attrNameLst>
                                          <p:attrName>style.visibility</p:attrName>
                                        </p:attrNameLst>
                                      </p:cBhvr>
                                      <p:to>
                                        <p:strVal val="visible"/>
                                      </p:to>
                                    </p:set>
                                    <p:animEffect transition="in" filter="fade">
                                      <p:cBhvr>
                                        <p:cTn id="66" dur="1000"/>
                                        <p:tgtEl>
                                          <p:spTgt spid="3">
                                            <p:txEl>
                                              <p:pRg st="11" end="11"/>
                                            </p:txEl>
                                          </p:spTgt>
                                        </p:tgtEl>
                                      </p:cBhvr>
                                    </p:animEffect>
                                    <p:anim calcmode="lin" valueType="num">
                                      <p:cBhvr>
                                        <p:cTn id="67"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8"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3">
                                            <p:txEl>
                                              <p:pRg st="12" end="12"/>
                                            </p:txEl>
                                          </p:spTgt>
                                        </p:tgtEl>
                                        <p:attrNameLst>
                                          <p:attrName>style.visibility</p:attrName>
                                        </p:attrNameLst>
                                      </p:cBhvr>
                                      <p:to>
                                        <p:strVal val="visible"/>
                                      </p:to>
                                    </p:set>
                                    <p:animEffect transition="in" filter="fade">
                                      <p:cBhvr>
                                        <p:cTn id="71" dur="1000"/>
                                        <p:tgtEl>
                                          <p:spTgt spid="3">
                                            <p:txEl>
                                              <p:pRg st="12" end="12"/>
                                            </p:txEl>
                                          </p:spTgt>
                                        </p:tgtEl>
                                      </p:cBhvr>
                                    </p:animEffect>
                                    <p:anim calcmode="lin" valueType="num">
                                      <p:cBhvr>
                                        <p:cTn id="72"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3"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3">
                                            <p:txEl>
                                              <p:pRg st="13" end="13"/>
                                            </p:txEl>
                                          </p:spTgt>
                                        </p:tgtEl>
                                        <p:attrNameLst>
                                          <p:attrName>style.visibility</p:attrName>
                                        </p:attrNameLst>
                                      </p:cBhvr>
                                      <p:to>
                                        <p:strVal val="visible"/>
                                      </p:to>
                                    </p:set>
                                    <p:animEffect transition="in" filter="fade">
                                      <p:cBhvr>
                                        <p:cTn id="78" dur="1000"/>
                                        <p:tgtEl>
                                          <p:spTgt spid="3">
                                            <p:txEl>
                                              <p:pRg st="13" end="13"/>
                                            </p:txEl>
                                          </p:spTgt>
                                        </p:tgtEl>
                                      </p:cBhvr>
                                    </p:animEffect>
                                    <p:anim calcmode="lin" valueType="num">
                                      <p:cBhvr>
                                        <p:cTn id="79"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80"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3">
                                            <p:txEl>
                                              <p:pRg st="14" end="14"/>
                                            </p:txEl>
                                          </p:spTgt>
                                        </p:tgtEl>
                                        <p:attrNameLst>
                                          <p:attrName>style.visibility</p:attrName>
                                        </p:attrNameLst>
                                      </p:cBhvr>
                                      <p:to>
                                        <p:strVal val="visible"/>
                                      </p:to>
                                    </p:set>
                                    <p:animEffect transition="in" filter="fade">
                                      <p:cBhvr>
                                        <p:cTn id="83" dur="1000"/>
                                        <p:tgtEl>
                                          <p:spTgt spid="3">
                                            <p:txEl>
                                              <p:pRg st="14" end="14"/>
                                            </p:txEl>
                                          </p:spTgt>
                                        </p:tgtEl>
                                      </p:cBhvr>
                                    </p:animEffect>
                                    <p:anim calcmode="lin" valueType="num">
                                      <p:cBhvr>
                                        <p:cTn id="84"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5"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3">
                                            <p:txEl>
                                              <p:pRg st="15" end="15"/>
                                            </p:txEl>
                                          </p:spTgt>
                                        </p:tgtEl>
                                        <p:attrNameLst>
                                          <p:attrName>style.visibility</p:attrName>
                                        </p:attrNameLst>
                                      </p:cBhvr>
                                      <p:to>
                                        <p:strVal val="visible"/>
                                      </p:to>
                                    </p:set>
                                    <p:animEffect transition="in" filter="fade">
                                      <p:cBhvr>
                                        <p:cTn id="88" dur="1000"/>
                                        <p:tgtEl>
                                          <p:spTgt spid="3">
                                            <p:txEl>
                                              <p:pRg st="15" end="15"/>
                                            </p:txEl>
                                          </p:spTgt>
                                        </p:tgtEl>
                                      </p:cBhvr>
                                    </p:animEffect>
                                    <p:anim calcmode="lin" valueType="num">
                                      <p:cBhvr>
                                        <p:cTn id="89"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90" dur="1000" fill="hold"/>
                                        <p:tgtEl>
                                          <p:spTgt spid="3">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42" presetClass="entr" presetSubtype="0" fill="hold" nodeType="clickEffect">
                                  <p:stCondLst>
                                    <p:cond delay="0"/>
                                  </p:stCondLst>
                                  <p:childTnLst>
                                    <p:set>
                                      <p:cBhvr>
                                        <p:cTn id="94" dur="1" fill="hold">
                                          <p:stCondLst>
                                            <p:cond delay="0"/>
                                          </p:stCondLst>
                                        </p:cTn>
                                        <p:tgtEl>
                                          <p:spTgt spid="3">
                                            <p:txEl>
                                              <p:pRg st="16" end="16"/>
                                            </p:txEl>
                                          </p:spTgt>
                                        </p:tgtEl>
                                        <p:attrNameLst>
                                          <p:attrName>style.visibility</p:attrName>
                                        </p:attrNameLst>
                                      </p:cBhvr>
                                      <p:to>
                                        <p:strVal val="visible"/>
                                      </p:to>
                                    </p:set>
                                    <p:animEffect transition="in" filter="fade">
                                      <p:cBhvr>
                                        <p:cTn id="95" dur="1000"/>
                                        <p:tgtEl>
                                          <p:spTgt spid="3">
                                            <p:txEl>
                                              <p:pRg st="16" end="16"/>
                                            </p:txEl>
                                          </p:spTgt>
                                        </p:tgtEl>
                                      </p:cBhvr>
                                    </p:animEffect>
                                    <p:anim calcmode="lin" valueType="num">
                                      <p:cBhvr>
                                        <p:cTn id="96"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7"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3">
                                            <p:txEl>
                                              <p:pRg st="17" end="17"/>
                                            </p:txEl>
                                          </p:spTgt>
                                        </p:tgtEl>
                                        <p:attrNameLst>
                                          <p:attrName>style.visibility</p:attrName>
                                        </p:attrNameLst>
                                      </p:cBhvr>
                                      <p:to>
                                        <p:strVal val="visible"/>
                                      </p:to>
                                    </p:set>
                                    <p:animEffect transition="in" filter="fade">
                                      <p:cBhvr>
                                        <p:cTn id="100" dur="1000"/>
                                        <p:tgtEl>
                                          <p:spTgt spid="3">
                                            <p:txEl>
                                              <p:pRg st="17" end="17"/>
                                            </p:txEl>
                                          </p:spTgt>
                                        </p:tgtEl>
                                      </p:cBhvr>
                                    </p:animEffect>
                                    <p:anim calcmode="lin" valueType="num">
                                      <p:cBhvr>
                                        <p:cTn id="101"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102"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3">
                                            <p:txEl>
                                              <p:pRg st="18" end="18"/>
                                            </p:txEl>
                                          </p:spTgt>
                                        </p:tgtEl>
                                        <p:attrNameLst>
                                          <p:attrName>style.visibility</p:attrName>
                                        </p:attrNameLst>
                                      </p:cBhvr>
                                      <p:to>
                                        <p:strVal val="visible"/>
                                      </p:to>
                                    </p:set>
                                    <p:animEffect transition="in" filter="fade">
                                      <p:cBhvr>
                                        <p:cTn id="105" dur="1000"/>
                                        <p:tgtEl>
                                          <p:spTgt spid="3">
                                            <p:txEl>
                                              <p:pRg st="18" end="18"/>
                                            </p:txEl>
                                          </p:spTgt>
                                        </p:tgtEl>
                                      </p:cBhvr>
                                    </p:animEffect>
                                    <p:anim calcmode="lin" valueType="num">
                                      <p:cBhvr>
                                        <p:cTn id="106"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107"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3">
                                            <p:txEl>
                                              <p:pRg st="19" end="19"/>
                                            </p:txEl>
                                          </p:spTgt>
                                        </p:tgtEl>
                                        <p:attrNameLst>
                                          <p:attrName>style.visibility</p:attrName>
                                        </p:attrNameLst>
                                      </p:cBhvr>
                                      <p:to>
                                        <p:strVal val="visible"/>
                                      </p:to>
                                    </p:set>
                                    <p:animEffect transition="in" filter="fade">
                                      <p:cBhvr>
                                        <p:cTn id="110" dur="1000"/>
                                        <p:tgtEl>
                                          <p:spTgt spid="3">
                                            <p:txEl>
                                              <p:pRg st="19" end="19"/>
                                            </p:txEl>
                                          </p:spTgt>
                                        </p:tgtEl>
                                      </p:cBhvr>
                                    </p:animEffect>
                                    <p:anim calcmode="lin" valueType="num">
                                      <p:cBhvr>
                                        <p:cTn id="111"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12"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13" presetID="42" presetClass="entr" presetSubtype="0" fill="hold" nodeType="withEffect">
                                  <p:stCondLst>
                                    <p:cond delay="0"/>
                                  </p:stCondLst>
                                  <p:childTnLst>
                                    <p:set>
                                      <p:cBhvr>
                                        <p:cTn id="114" dur="1" fill="hold">
                                          <p:stCondLst>
                                            <p:cond delay="0"/>
                                          </p:stCondLst>
                                        </p:cTn>
                                        <p:tgtEl>
                                          <p:spTgt spid="3">
                                            <p:txEl>
                                              <p:pRg st="20" end="20"/>
                                            </p:txEl>
                                          </p:spTgt>
                                        </p:tgtEl>
                                        <p:attrNameLst>
                                          <p:attrName>style.visibility</p:attrName>
                                        </p:attrNameLst>
                                      </p:cBhvr>
                                      <p:to>
                                        <p:strVal val="visible"/>
                                      </p:to>
                                    </p:set>
                                    <p:animEffect transition="in" filter="fade">
                                      <p:cBhvr>
                                        <p:cTn id="115" dur="1000"/>
                                        <p:tgtEl>
                                          <p:spTgt spid="3">
                                            <p:txEl>
                                              <p:pRg st="20" end="20"/>
                                            </p:txEl>
                                          </p:spTgt>
                                        </p:tgtEl>
                                      </p:cBhvr>
                                    </p:animEffect>
                                    <p:anim calcmode="lin" valueType="num">
                                      <p:cBhvr>
                                        <p:cTn id="116"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17"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18" presetID="42" presetClass="entr" presetSubtype="0" fill="hold" nodeType="withEffect">
                                  <p:stCondLst>
                                    <p:cond delay="0"/>
                                  </p:stCondLst>
                                  <p:childTnLst>
                                    <p:set>
                                      <p:cBhvr>
                                        <p:cTn id="119" dur="1" fill="hold">
                                          <p:stCondLst>
                                            <p:cond delay="0"/>
                                          </p:stCondLst>
                                        </p:cTn>
                                        <p:tgtEl>
                                          <p:spTgt spid="3">
                                            <p:txEl>
                                              <p:pRg st="21" end="21"/>
                                            </p:txEl>
                                          </p:spTgt>
                                        </p:tgtEl>
                                        <p:attrNameLst>
                                          <p:attrName>style.visibility</p:attrName>
                                        </p:attrNameLst>
                                      </p:cBhvr>
                                      <p:to>
                                        <p:strVal val="visible"/>
                                      </p:to>
                                    </p:set>
                                    <p:animEffect transition="in" filter="fade">
                                      <p:cBhvr>
                                        <p:cTn id="120" dur="1000"/>
                                        <p:tgtEl>
                                          <p:spTgt spid="3">
                                            <p:txEl>
                                              <p:pRg st="21" end="21"/>
                                            </p:txEl>
                                          </p:spTgt>
                                        </p:tgtEl>
                                      </p:cBhvr>
                                    </p:animEffect>
                                    <p:anim calcmode="lin" valueType="num">
                                      <p:cBhvr>
                                        <p:cTn id="121"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22" dur="1000" fill="hold"/>
                                        <p:tgtEl>
                                          <p:spTgt spid="3">
                                            <p:txEl>
                                              <p:pRg st="21" end="21"/>
                                            </p:txEl>
                                          </p:spTgt>
                                        </p:tgtEl>
                                        <p:attrNameLst>
                                          <p:attrName>ppt_y</p:attrName>
                                        </p:attrNameLst>
                                      </p:cBhvr>
                                      <p:tavLst>
                                        <p:tav tm="0">
                                          <p:val>
                                            <p:strVal val="#ppt_y+.1"/>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42" presetClass="entr" presetSubtype="0" fill="hold" nodeType="clickEffect">
                                  <p:stCondLst>
                                    <p:cond delay="0"/>
                                  </p:stCondLst>
                                  <p:childTnLst>
                                    <p:set>
                                      <p:cBhvr>
                                        <p:cTn id="126" dur="1" fill="hold">
                                          <p:stCondLst>
                                            <p:cond delay="0"/>
                                          </p:stCondLst>
                                        </p:cTn>
                                        <p:tgtEl>
                                          <p:spTgt spid="3">
                                            <p:txEl>
                                              <p:pRg st="22" end="22"/>
                                            </p:txEl>
                                          </p:spTgt>
                                        </p:tgtEl>
                                        <p:attrNameLst>
                                          <p:attrName>style.visibility</p:attrName>
                                        </p:attrNameLst>
                                      </p:cBhvr>
                                      <p:to>
                                        <p:strVal val="visible"/>
                                      </p:to>
                                    </p:set>
                                    <p:animEffect transition="in" filter="fade">
                                      <p:cBhvr>
                                        <p:cTn id="127" dur="1000"/>
                                        <p:tgtEl>
                                          <p:spTgt spid="3">
                                            <p:txEl>
                                              <p:pRg st="22" end="22"/>
                                            </p:txEl>
                                          </p:spTgt>
                                        </p:tgtEl>
                                      </p:cBhvr>
                                    </p:animEffect>
                                    <p:anim calcmode="lin" valueType="num">
                                      <p:cBhvr>
                                        <p:cTn id="128"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29" dur="1000" fill="hold"/>
                                        <p:tgtEl>
                                          <p:spTgt spid="3">
                                            <p:txEl>
                                              <p:pRg st="22" end="22"/>
                                            </p:txEl>
                                          </p:spTgt>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3">
                                            <p:txEl>
                                              <p:pRg st="23" end="23"/>
                                            </p:txEl>
                                          </p:spTgt>
                                        </p:tgtEl>
                                        <p:attrNameLst>
                                          <p:attrName>style.visibility</p:attrName>
                                        </p:attrNameLst>
                                      </p:cBhvr>
                                      <p:to>
                                        <p:strVal val="visible"/>
                                      </p:to>
                                    </p:set>
                                    <p:animEffect transition="in" filter="fade">
                                      <p:cBhvr>
                                        <p:cTn id="132" dur="1000"/>
                                        <p:tgtEl>
                                          <p:spTgt spid="3">
                                            <p:txEl>
                                              <p:pRg st="23" end="23"/>
                                            </p:txEl>
                                          </p:spTgt>
                                        </p:tgtEl>
                                      </p:cBhvr>
                                    </p:animEffect>
                                    <p:anim calcmode="lin" valueType="num">
                                      <p:cBhvr>
                                        <p:cTn id="133" dur="1000" fill="hold"/>
                                        <p:tgtEl>
                                          <p:spTgt spid="3">
                                            <p:txEl>
                                              <p:pRg st="23" end="23"/>
                                            </p:txEl>
                                          </p:spTgt>
                                        </p:tgtEl>
                                        <p:attrNameLst>
                                          <p:attrName>ppt_x</p:attrName>
                                        </p:attrNameLst>
                                      </p:cBhvr>
                                      <p:tavLst>
                                        <p:tav tm="0">
                                          <p:val>
                                            <p:strVal val="#ppt_x"/>
                                          </p:val>
                                        </p:tav>
                                        <p:tav tm="100000">
                                          <p:val>
                                            <p:strVal val="#ppt_x"/>
                                          </p:val>
                                        </p:tav>
                                      </p:tavLst>
                                    </p:anim>
                                    <p:anim calcmode="lin" valueType="num">
                                      <p:cBhvr>
                                        <p:cTn id="134" dur="1000" fill="hold"/>
                                        <p:tgtEl>
                                          <p:spTgt spid="3">
                                            <p:txEl>
                                              <p:pRg st="23" end="2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89ADC16-CB9F-EB00-F625-818BB308EDF2}"/>
              </a:ext>
            </a:extLst>
          </p:cNvPr>
          <p:cNvSpPr txBox="1"/>
          <p:nvPr/>
        </p:nvSpPr>
        <p:spPr>
          <a:xfrm>
            <a:off x="944880" y="197346"/>
            <a:ext cx="10160000" cy="6463308"/>
          </a:xfrm>
          <a:prstGeom prst="rect">
            <a:avLst/>
          </a:prstGeom>
          <a:noFill/>
        </p:spPr>
        <p:txBody>
          <a:bodyPr wrap="square">
            <a:spAutoFit/>
          </a:bodyPr>
          <a:lstStyle/>
          <a:p>
            <a:r>
              <a:rPr lang="en-GB" dirty="0"/>
              <a:t>Amendment of section 24 of Act 84 of 1996, as amended by section 7 of Act 100 of</a:t>
            </a:r>
          </a:p>
          <a:p>
            <a:r>
              <a:rPr lang="en-GB" dirty="0"/>
              <a:t>1997</a:t>
            </a:r>
          </a:p>
          <a:p>
            <a:r>
              <a:rPr lang="en-GB" dirty="0"/>
              <a:t>17. Section 24 of the South African Schools Act, 1996, is hereby amended—</a:t>
            </a:r>
          </a:p>
          <a:p>
            <a:r>
              <a:rPr lang="en-GB" dirty="0"/>
              <a:t>(a) by the substitution for subsection (2) of the following subsection:</a:t>
            </a:r>
          </a:p>
          <a:p>
            <a:r>
              <a:rPr lang="en-GB" dirty="0"/>
              <a:t>‘‘(2) Subject to this Act, </a:t>
            </a:r>
            <a:r>
              <a:rPr lang="en-GB" b="1" dirty="0"/>
              <a:t>the [Member of the Executive Council]</a:t>
            </a:r>
          </a:p>
          <a:p>
            <a:r>
              <a:rPr lang="en-GB" b="1" dirty="0"/>
              <a:t>Minister must, by notice in the [Provincial] Gazette</a:t>
            </a:r>
            <a:r>
              <a:rPr lang="en-GB" dirty="0"/>
              <a:t>, </a:t>
            </a:r>
            <a:r>
              <a:rPr lang="en-GB" dirty="0">
                <a:highlight>
                  <a:srgbClr val="FFFF00"/>
                </a:highlight>
              </a:rPr>
              <a:t>determine the</a:t>
            </a:r>
          </a:p>
          <a:p>
            <a:r>
              <a:rPr lang="en-GB" dirty="0">
                <a:highlight>
                  <a:srgbClr val="FFFF00"/>
                </a:highlight>
              </a:rPr>
              <a:t>number of members in each category referred to in subsection (1) and the</a:t>
            </a:r>
          </a:p>
          <a:p>
            <a:r>
              <a:rPr lang="en-GB" dirty="0">
                <a:highlight>
                  <a:srgbClr val="FFFF00"/>
                </a:highlight>
              </a:rPr>
              <a:t>manner of election or appointment of such members at every public</a:t>
            </a:r>
          </a:p>
          <a:p>
            <a:r>
              <a:rPr lang="en-GB" dirty="0">
                <a:highlight>
                  <a:srgbClr val="FFFF00"/>
                </a:highlight>
              </a:rPr>
              <a:t>school for learners with special education needs [within his or her</a:t>
            </a:r>
          </a:p>
          <a:p>
            <a:r>
              <a:rPr lang="en-GB" dirty="0">
                <a:highlight>
                  <a:srgbClr val="FFFF00"/>
                </a:highlight>
              </a:rPr>
              <a:t>province].’’; </a:t>
            </a:r>
            <a:r>
              <a:rPr lang="en-GB" dirty="0"/>
              <a:t>and</a:t>
            </a:r>
          </a:p>
          <a:p>
            <a:r>
              <a:rPr lang="en-GB" dirty="0"/>
              <a:t>(b) by the substitution for subsection (4) of the following subsection:</a:t>
            </a:r>
          </a:p>
          <a:p>
            <a:r>
              <a:rPr lang="en-GB" dirty="0"/>
              <a:t>‘‘(4) The [Member of the Executive Council] Minister must consider</a:t>
            </a:r>
          </a:p>
          <a:p>
            <a:r>
              <a:rPr lang="en-GB" dirty="0"/>
              <a:t>all such submissions, and thereafter may alter the notice contemplated in</a:t>
            </a:r>
          </a:p>
          <a:p>
            <a:r>
              <a:rPr lang="en-GB" dirty="0"/>
              <a:t>subsection (2).’’.</a:t>
            </a:r>
          </a:p>
          <a:p>
            <a:r>
              <a:rPr lang="en-GB" b="1" dirty="0"/>
              <a:t>Insertion of section 24A in Act 84 of 1996</a:t>
            </a:r>
          </a:p>
          <a:p>
            <a:r>
              <a:rPr lang="en-GB" dirty="0"/>
              <a:t>18. The following section is hereby inserted in the South African Schools Act, 1996,</a:t>
            </a:r>
          </a:p>
          <a:p>
            <a:r>
              <a:rPr lang="en-GB" dirty="0"/>
              <a:t>after section 24:</a:t>
            </a:r>
          </a:p>
          <a:p>
            <a:r>
              <a:rPr lang="en-GB" dirty="0"/>
              <a:t>‘‘</a:t>
            </a:r>
            <a:r>
              <a:rPr lang="en-GB" b="1" dirty="0">
                <a:highlight>
                  <a:srgbClr val="FFFF00"/>
                </a:highlight>
              </a:rPr>
              <a:t>Membership of governing body of public school with specialised</a:t>
            </a:r>
          </a:p>
          <a:p>
            <a:r>
              <a:rPr lang="en-GB" b="1" dirty="0">
                <a:highlight>
                  <a:srgbClr val="FFFF00"/>
                </a:highlight>
              </a:rPr>
              <a:t>focus on talent</a:t>
            </a:r>
            <a:r>
              <a:rPr lang="en-GB" dirty="0">
                <a:highlight>
                  <a:srgbClr val="FFFF00"/>
                </a:highlight>
              </a:rPr>
              <a:t>, including sport, performing arts or creative arts</a:t>
            </a:r>
          </a:p>
          <a:p>
            <a:r>
              <a:rPr lang="en-GB" dirty="0">
                <a:highlight>
                  <a:srgbClr val="FFFF00"/>
                </a:highlight>
              </a:rPr>
              <a:t>24A. (1) The provisions of section 23, excluding subsection (5), </a:t>
            </a:r>
            <a:r>
              <a:rPr lang="en-GB" b="1" dirty="0">
                <a:highlight>
                  <a:srgbClr val="FFFF00"/>
                </a:highlight>
              </a:rPr>
              <a:t>will</a:t>
            </a:r>
          </a:p>
          <a:p>
            <a:r>
              <a:rPr lang="en-GB" b="1" dirty="0">
                <a:highlight>
                  <a:srgbClr val="FFFF00"/>
                </a:highlight>
              </a:rPr>
              <a:t>apply to a governing body of a public school that provides education with</a:t>
            </a:r>
          </a:p>
          <a:p>
            <a:r>
              <a:rPr lang="en-GB" b="1" dirty="0">
                <a:highlight>
                  <a:srgbClr val="FFFF00"/>
                </a:highlight>
              </a:rPr>
              <a:t>a specialised focus on talent, including sport, performing arts or creative</a:t>
            </a:r>
          </a:p>
          <a:p>
            <a:r>
              <a:rPr lang="en-GB" b="1" dirty="0">
                <a:highlight>
                  <a:srgbClr val="FFFF00"/>
                </a:highlight>
              </a:rPr>
              <a:t>arts, as contemplated in section 12(3)(a)(iii)</a:t>
            </a:r>
            <a:endParaRPr lang="en-ZA" b="1" dirty="0">
              <a:highlight>
                <a:srgbClr val="FFFF00"/>
              </a:highlight>
            </a:endParaRPr>
          </a:p>
        </p:txBody>
      </p:sp>
    </p:spTree>
    <p:extLst>
      <p:ext uri="{BB962C8B-B14F-4D97-AF65-F5344CB8AC3E}">
        <p14:creationId xmlns:p14="http://schemas.microsoft.com/office/powerpoint/2010/main" val="3415928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1000"/>
                                        <p:tgtEl>
                                          <p:spTgt spid="3">
                                            <p:txEl>
                                              <p:pRg st="8" end="8"/>
                                            </p:txEl>
                                          </p:spTgt>
                                        </p:tgtEl>
                                      </p:cBhvr>
                                    </p:animEffect>
                                    <p:anim calcmode="lin" valueType="num">
                                      <p:cBhvr>
                                        <p:cTn id="4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1000"/>
                                        <p:tgtEl>
                                          <p:spTgt spid="3">
                                            <p:txEl>
                                              <p:pRg st="9" end="9"/>
                                            </p:txEl>
                                          </p:spTgt>
                                        </p:tgtEl>
                                      </p:cBhvr>
                                    </p:animEffect>
                                    <p:anim calcmode="lin" valueType="num">
                                      <p:cBhvr>
                                        <p:cTn id="5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Effect transition="in" filter="fade">
                                      <p:cBhvr>
                                        <p:cTn id="59" dur="1000"/>
                                        <p:tgtEl>
                                          <p:spTgt spid="3">
                                            <p:txEl>
                                              <p:pRg st="10" end="10"/>
                                            </p:txEl>
                                          </p:spTgt>
                                        </p:tgtEl>
                                      </p:cBhvr>
                                    </p:animEffect>
                                    <p:anim calcmode="lin" valueType="num">
                                      <p:cBhvr>
                                        <p:cTn id="60"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
                                            <p:txEl>
                                              <p:pRg st="11" end="11"/>
                                            </p:txEl>
                                          </p:spTgt>
                                        </p:tgtEl>
                                        <p:attrNameLst>
                                          <p:attrName>style.visibility</p:attrName>
                                        </p:attrNameLst>
                                      </p:cBhvr>
                                      <p:to>
                                        <p:strVal val="visible"/>
                                      </p:to>
                                    </p:set>
                                    <p:animEffect transition="in" filter="fade">
                                      <p:cBhvr>
                                        <p:cTn id="64" dur="1000"/>
                                        <p:tgtEl>
                                          <p:spTgt spid="3">
                                            <p:txEl>
                                              <p:pRg st="11" end="11"/>
                                            </p:txEl>
                                          </p:spTgt>
                                        </p:tgtEl>
                                      </p:cBhvr>
                                    </p:animEffect>
                                    <p:anim calcmode="lin" valueType="num">
                                      <p:cBhvr>
                                        <p:cTn id="65"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6"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Effect transition="in" filter="fade">
                                      <p:cBhvr>
                                        <p:cTn id="69" dur="1000"/>
                                        <p:tgtEl>
                                          <p:spTgt spid="3">
                                            <p:txEl>
                                              <p:pRg st="12" end="12"/>
                                            </p:txEl>
                                          </p:spTgt>
                                        </p:tgtEl>
                                      </p:cBhvr>
                                    </p:animEffect>
                                    <p:anim calcmode="lin" valueType="num">
                                      <p:cBhvr>
                                        <p:cTn id="70"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1"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
                                            <p:txEl>
                                              <p:pRg st="13" end="13"/>
                                            </p:txEl>
                                          </p:spTgt>
                                        </p:tgtEl>
                                        <p:attrNameLst>
                                          <p:attrName>style.visibility</p:attrName>
                                        </p:attrNameLst>
                                      </p:cBhvr>
                                      <p:to>
                                        <p:strVal val="visible"/>
                                      </p:to>
                                    </p:set>
                                    <p:animEffect transition="in" filter="fade">
                                      <p:cBhvr>
                                        <p:cTn id="74" dur="1000"/>
                                        <p:tgtEl>
                                          <p:spTgt spid="3">
                                            <p:txEl>
                                              <p:pRg st="13" end="13"/>
                                            </p:txEl>
                                          </p:spTgt>
                                        </p:tgtEl>
                                      </p:cBhvr>
                                    </p:animEffect>
                                    <p:anim calcmode="lin" valueType="num">
                                      <p:cBhvr>
                                        <p:cTn id="75"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6"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2" presetClass="entr" presetSubtype="4" fill="hold" nodeType="clickEffect">
                                  <p:stCondLst>
                                    <p:cond delay="0"/>
                                  </p:stCondLst>
                                  <p:childTnLst>
                                    <p:set>
                                      <p:cBhvr>
                                        <p:cTn id="80" dur="1" fill="hold">
                                          <p:stCondLst>
                                            <p:cond delay="0"/>
                                          </p:stCondLst>
                                        </p:cTn>
                                        <p:tgtEl>
                                          <p:spTgt spid="3">
                                            <p:txEl>
                                              <p:pRg st="14" end="14"/>
                                            </p:txEl>
                                          </p:spTgt>
                                        </p:tgtEl>
                                        <p:attrNameLst>
                                          <p:attrName>style.visibility</p:attrName>
                                        </p:attrNameLst>
                                      </p:cBhvr>
                                      <p:to>
                                        <p:strVal val="visible"/>
                                      </p:to>
                                    </p:set>
                                    <p:anim calcmode="lin" valueType="num">
                                      <p:cBhvr additive="base">
                                        <p:cTn id="81"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3">
                                            <p:txEl>
                                              <p:pRg st="15" end="15"/>
                                            </p:txEl>
                                          </p:spTgt>
                                        </p:tgtEl>
                                        <p:attrNameLst>
                                          <p:attrName>style.visibility</p:attrName>
                                        </p:attrNameLst>
                                      </p:cBhvr>
                                      <p:to>
                                        <p:strVal val="visible"/>
                                      </p:to>
                                    </p:set>
                                    <p:anim calcmode="lin" valueType="num">
                                      <p:cBhvr additive="base">
                                        <p:cTn id="85"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3">
                                            <p:txEl>
                                              <p:pRg st="16" end="16"/>
                                            </p:txEl>
                                          </p:spTgt>
                                        </p:tgtEl>
                                        <p:attrNameLst>
                                          <p:attrName>style.visibility</p:attrName>
                                        </p:attrNameLst>
                                      </p:cBhvr>
                                      <p:to>
                                        <p:strVal val="visible"/>
                                      </p:to>
                                    </p:set>
                                    <p:anim calcmode="lin" valueType="num">
                                      <p:cBhvr additive="base">
                                        <p:cTn id="89"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3">
                                            <p:txEl>
                                              <p:pRg st="17" end="17"/>
                                            </p:txEl>
                                          </p:spTgt>
                                        </p:tgtEl>
                                        <p:attrNameLst>
                                          <p:attrName>style.visibility</p:attrName>
                                        </p:attrNameLst>
                                      </p:cBhvr>
                                      <p:to>
                                        <p:strVal val="visible"/>
                                      </p:to>
                                    </p:set>
                                    <p:anim calcmode="lin" valueType="num">
                                      <p:cBhvr additive="base">
                                        <p:cTn id="93"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3">
                                            <p:txEl>
                                              <p:pRg st="18" end="18"/>
                                            </p:txEl>
                                          </p:spTgt>
                                        </p:tgtEl>
                                        <p:attrNameLst>
                                          <p:attrName>style.visibility</p:attrName>
                                        </p:attrNameLst>
                                      </p:cBhvr>
                                      <p:to>
                                        <p:strVal val="visible"/>
                                      </p:to>
                                    </p:set>
                                    <p:anim calcmode="lin" valueType="num">
                                      <p:cBhvr additive="base">
                                        <p:cTn id="97"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3">
                                            <p:txEl>
                                              <p:pRg st="19" end="19"/>
                                            </p:txEl>
                                          </p:spTgt>
                                        </p:tgtEl>
                                        <p:attrNameLst>
                                          <p:attrName>style.visibility</p:attrName>
                                        </p:attrNameLst>
                                      </p:cBhvr>
                                      <p:to>
                                        <p:strVal val="visible"/>
                                      </p:to>
                                    </p:set>
                                    <p:anim calcmode="lin" valueType="num">
                                      <p:cBhvr additive="base">
                                        <p:cTn id="101"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3">
                                            <p:txEl>
                                              <p:pRg st="20" end="20"/>
                                            </p:txEl>
                                          </p:spTgt>
                                        </p:tgtEl>
                                        <p:attrNameLst>
                                          <p:attrName>style.visibility</p:attrName>
                                        </p:attrNameLst>
                                      </p:cBhvr>
                                      <p:to>
                                        <p:strVal val="visible"/>
                                      </p:to>
                                    </p:set>
                                    <p:anim calcmode="lin" valueType="num">
                                      <p:cBhvr additive="base">
                                        <p:cTn id="105"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06" dur="500" fill="hold"/>
                                        <p:tgtEl>
                                          <p:spTgt spid="3">
                                            <p:txEl>
                                              <p:pRg st="20" end="20"/>
                                            </p:txEl>
                                          </p:spTgt>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3">
                                            <p:txEl>
                                              <p:pRg st="21" end="21"/>
                                            </p:txEl>
                                          </p:spTgt>
                                        </p:tgtEl>
                                        <p:attrNameLst>
                                          <p:attrName>style.visibility</p:attrName>
                                        </p:attrNameLst>
                                      </p:cBhvr>
                                      <p:to>
                                        <p:strVal val="visible"/>
                                      </p:to>
                                    </p:set>
                                    <p:anim calcmode="lin" valueType="num">
                                      <p:cBhvr additive="base">
                                        <p:cTn id="109"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3">
                                            <p:txEl>
                                              <p:pRg st="22" end="22"/>
                                            </p:txEl>
                                          </p:spTgt>
                                        </p:tgtEl>
                                        <p:attrNameLst>
                                          <p:attrName>style.visibility</p:attrName>
                                        </p:attrNameLst>
                                      </p:cBhvr>
                                      <p:to>
                                        <p:strVal val="visible"/>
                                      </p:to>
                                    </p:set>
                                    <p:anim calcmode="lin" valueType="num">
                                      <p:cBhvr additive="base">
                                        <p:cTn id="113"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14" dur="500" fill="hold"/>
                                        <p:tgtEl>
                                          <p:spTgt spid="3">
                                            <p:txEl>
                                              <p:pRg st="22" end="2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254FA9C-1B44-EE35-1AB5-E1DC415305BE}"/>
              </a:ext>
            </a:extLst>
          </p:cNvPr>
          <p:cNvSpPr txBox="1"/>
          <p:nvPr/>
        </p:nvSpPr>
        <p:spPr>
          <a:xfrm>
            <a:off x="487680" y="117693"/>
            <a:ext cx="10261600" cy="6740307"/>
          </a:xfrm>
          <a:prstGeom prst="rect">
            <a:avLst/>
          </a:prstGeom>
          <a:noFill/>
        </p:spPr>
        <p:txBody>
          <a:bodyPr wrap="square">
            <a:spAutoFit/>
          </a:bodyPr>
          <a:lstStyle/>
          <a:p>
            <a:r>
              <a:rPr lang="en-GB" dirty="0"/>
              <a:t>(2) The authority to co-opt a member or members of the community as</a:t>
            </a:r>
          </a:p>
          <a:p>
            <a:r>
              <a:rPr lang="en-GB" dirty="0"/>
              <a:t>contemplated in section 23(6) </a:t>
            </a:r>
            <a:r>
              <a:rPr lang="en-GB" dirty="0">
                <a:highlight>
                  <a:srgbClr val="FFFF00"/>
                </a:highlight>
              </a:rPr>
              <a:t>includes the authority to co-opt relevant</a:t>
            </a:r>
          </a:p>
          <a:p>
            <a:r>
              <a:rPr lang="en-GB" dirty="0">
                <a:highlight>
                  <a:srgbClr val="FFFF00"/>
                </a:highlight>
              </a:rPr>
              <a:t>experts in the specialised focus of the public school, </a:t>
            </a:r>
            <a:r>
              <a:rPr lang="en-GB" b="1" u="sng" dirty="0">
                <a:highlight>
                  <a:srgbClr val="FFFF00"/>
                </a:highlight>
              </a:rPr>
              <a:t>whether from inside</a:t>
            </a:r>
          </a:p>
          <a:p>
            <a:r>
              <a:rPr lang="en-GB" b="1" u="sng" dirty="0">
                <a:highlight>
                  <a:srgbClr val="FFFF00"/>
                </a:highlight>
              </a:rPr>
              <a:t>or outside the community.</a:t>
            </a:r>
            <a:r>
              <a:rPr lang="en-GB" b="1" dirty="0">
                <a:highlight>
                  <a:srgbClr val="FFFF00"/>
                </a:highlight>
              </a:rPr>
              <a:t>’</a:t>
            </a:r>
            <a:r>
              <a:rPr lang="en-GB" dirty="0">
                <a:highlight>
                  <a:srgbClr val="FFFF00"/>
                </a:highlight>
              </a:rPr>
              <a:t>’.</a:t>
            </a:r>
          </a:p>
          <a:p>
            <a:r>
              <a:rPr lang="en-GB" dirty="0"/>
              <a:t>Substitution of section 25 of Act 84 of 1996, as amended by section 4 of Act 57 of</a:t>
            </a:r>
          </a:p>
          <a:p>
            <a:r>
              <a:rPr lang="en-GB" dirty="0"/>
              <a:t>2001</a:t>
            </a:r>
          </a:p>
          <a:p>
            <a:r>
              <a:rPr lang="en-GB" dirty="0"/>
              <a:t>19. The following section is hereby substituted for section 25 of the South African</a:t>
            </a:r>
          </a:p>
          <a:p>
            <a:r>
              <a:rPr lang="en-GB" dirty="0"/>
              <a:t>Schools Act, 1996:</a:t>
            </a:r>
          </a:p>
          <a:p>
            <a:r>
              <a:rPr lang="en-GB" dirty="0"/>
              <a:t>‘‘</a:t>
            </a:r>
            <a:r>
              <a:rPr lang="en-GB" b="1" dirty="0"/>
              <a:t>Dissolution of governing body</a:t>
            </a:r>
          </a:p>
          <a:p>
            <a:r>
              <a:rPr lang="en-GB" dirty="0"/>
              <a:t>25. (1) </a:t>
            </a:r>
            <a:r>
              <a:rPr lang="en-GB" dirty="0">
                <a:highlight>
                  <a:srgbClr val="00FF00"/>
                </a:highlight>
              </a:rPr>
              <a:t>The Head of Department </a:t>
            </a:r>
            <a:r>
              <a:rPr lang="en-GB" b="1" dirty="0">
                <a:highlight>
                  <a:srgbClr val="00FF00"/>
                </a:highlight>
              </a:rPr>
              <a:t>may, on reasonable grounds, dissolve</a:t>
            </a:r>
          </a:p>
          <a:p>
            <a:r>
              <a:rPr lang="en-GB" b="1" dirty="0">
                <a:highlight>
                  <a:srgbClr val="00FF00"/>
                </a:highlight>
              </a:rPr>
              <a:t>a governing body</a:t>
            </a:r>
            <a:r>
              <a:rPr lang="en-GB" dirty="0">
                <a:highlight>
                  <a:srgbClr val="00FF00"/>
                </a:highlight>
              </a:rPr>
              <a:t> that has ceased to perform its functions in terms of this Act or any provincial law.</a:t>
            </a:r>
          </a:p>
          <a:p>
            <a:r>
              <a:rPr lang="en-GB" dirty="0">
                <a:highlight>
                  <a:srgbClr val="00FF00"/>
                </a:highlight>
              </a:rPr>
              <a:t>(2) If the Head of Department acts in terms of subsection (1), he or she</a:t>
            </a:r>
          </a:p>
          <a:p>
            <a:r>
              <a:rPr lang="en-GB" dirty="0">
                <a:highlight>
                  <a:srgbClr val="00FF00"/>
                </a:highlight>
              </a:rPr>
              <a:t>must appoint sufficiently qualified persons to perform all the functions of</a:t>
            </a:r>
          </a:p>
          <a:p>
            <a:r>
              <a:rPr lang="en-GB" dirty="0">
                <a:highlight>
                  <a:srgbClr val="00FF00"/>
                </a:highlight>
              </a:rPr>
              <a:t>the governing body for a period not exceeding three months.</a:t>
            </a:r>
          </a:p>
          <a:p>
            <a:r>
              <a:rPr lang="en-GB" dirty="0">
                <a:highlight>
                  <a:srgbClr val="00FF00"/>
                </a:highlight>
              </a:rPr>
              <a:t>(3) The Head of Department may extend the period referred to in subsection (2) by further periods not exceeding three months each, but the total period may not exceed one year.</a:t>
            </a:r>
          </a:p>
          <a:p>
            <a:r>
              <a:rPr lang="en-GB" dirty="0">
                <a:highlight>
                  <a:srgbClr val="00FF00"/>
                </a:highlight>
              </a:rPr>
              <a:t>(4) The persons contemplated in subsection (2) shall have exclusive</a:t>
            </a:r>
          </a:p>
          <a:p>
            <a:r>
              <a:rPr lang="en-GB" dirty="0">
                <a:highlight>
                  <a:srgbClr val="00FF00"/>
                </a:highlight>
              </a:rPr>
              <a:t>voting rights and decision making powers on all the functions of the governing body.</a:t>
            </a:r>
          </a:p>
          <a:p>
            <a:r>
              <a:rPr lang="en-GB" dirty="0">
                <a:highlight>
                  <a:srgbClr val="00FF00"/>
                </a:highlight>
              </a:rPr>
              <a:t>(5) The Head of Department may not take action in terms of subsection (1) unless he or she has—</a:t>
            </a:r>
          </a:p>
          <a:p>
            <a:r>
              <a:rPr lang="en-GB" dirty="0">
                <a:highlight>
                  <a:srgbClr val="00FF00"/>
                </a:highlight>
              </a:rPr>
              <a:t>(a) in writing, informed the governing body of his or her intention so to act and the reasons therefor;</a:t>
            </a:r>
          </a:p>
          <a:p>
            <a:r>
              <a:rPr lang="en-GB" dirty="0">
                <a:highlight>
                  <a:srgbClr val="00FF00"/>
                </a:highlight>
              </a:rPr>
              <a:t>(b) granted the governing body a reasonable opportunity to make representations to him or her relating to such intention;</a:t>
            </a:r>
          </a:p>
          <a:p>
            <a:r>
              <a:rPr lang="en-GB" dirty="0">
                <a:highlight>
                  <a:srgbClr val="00FF00"/>
                </a:highlight>
              </a:rPr>
              <a:t>(c) given due consideration to any such representations received; and</a:t>
            </a:r>
          </a:p>
          <a:p>
            <a:r>
              <a:rPr lang="en-GB" dirty="0">
                <a:highlight>
                  <a:srgbClr val="00FF00"/>
                </a:highlight>
              </a:rPr>
              <a:t>(d) informed the governing body of his or her final decision, in writing.</a:t>
            </a:r>
          </a:p>
        </p:txBody>
      </p:sp>
    </p:spTree>
    <p:extLst>
      <p:ext uri="{BB962C8B-B14F-4D97-AF65-F5344CB8AC3E}">
        <p14:creationId xmlns:p14="http://schemas.microsoft.com/office/powerpoint/2010/main" val="267859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animEffect transition="in" filter="fade">
                                      <p:cBhvr>
                                        <p:cTn id="29" dur="1000"/>
                                        <p:tgtEl>
                                          <p:spTgt spid="3">
                                            <p:txEl>
                                              <p:pRg st="8" end="8"/>
                                            </p:txEl>
                                          </p:spTgt>
                                        </p:tgtEl>
                                      </p:cBhvr>
                                    </p:animEffect>
                                    <p:anim calcmode="lin" valueType="num">
                                      <p:cBhvr>
                                        <p:cTn id="3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 calcmode="lin" valueType="num">
                                      <p:cBhvr additive="base">
                                        <p:cTn id="36"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9" end="9"/>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 calcmode="lin" valueType="num">
                                      <p:cBhvr additive="base">
                                        <p:cTn id="40"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4" end="4"/>
                                            </p:txEl>
                                          </p:spTgt>
                                        </p:tgtEl>
                                        <p:attrNameLst>
                                          <p:attrName>style.visibility</p:attrName>
                                        </p:attrNameLst>
                                      </p:cBhvr>
                                      <p:to>
                                        <p:strVal val="visible"/>
                                      </p:to>
                                    </p:set>
                                    <p:animEffect transition="in" filter="fade">
                                      <p:cBhvr>
                                        <p:cTn id="44" dur="1000"/>
                                        <p:tgtEl>
                                          <p:spTgt spid="3">
                                            <p:txEl>
                                              <p:pRg st="4" end="4"/>
                                            </p:txEl>
                                          </p:spTgt>
                                        </p:tgtEl>
                                      </p:cBhvr>
                                    </p:animEffect>
                                    <p:anim calcmode="lin" valueType="num">
                                      <p:cBhvr>
                                        <p:cTn id="4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5" end="5"/>
                                            </p:txEl>
                                          </p:spTgt>
                                        </p:tgtEl>
                                        <p:attrNameLst>
                                          <p:attrName>style.visibility</p:attrName>
                                        </p:attrNameLst>
                                      </p:cBhvr>
                                      <p:to>
                                        <p:strVal val="visible"/>
                                      </p:to>
                                    </p:set>
                                    <p:animEffect transition="in" filter="fade">
                                      <p:cBhvr>
                                        <p:cTn id="49" dur="1000"/>
                                        <p:tgtEl>
                                          <p:spTgt spid="3">
                                            <p:txEl>
                                              <p:pRg st="5" end="5"/>
                                            </p:txEl>
                                          </p:spTgt>
                                        </p:tgtEl>
                                      </p:cBhvr>
                                    </p:animEffect>
                                    <p:anim calcmode="lin" valueType="num">
                                      <p:cBhvr>
                                        <p:cTn id="5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1000"/>
                                        <p:tgtEl>
                                          <p:spTgt spid="3">
                                            <p:txEl>
                                              <p:pRg st="6" end="6"/>
                                            </p:txEl>
                                          </p:spTgt>
                                        </p:tgtEl>
                                      </p:cBhvr>
                                    </p:animEffect>
                                    <p:anim calcmode="lin" valueType="num">
                                      <p:cBhvr>
                                        <p:cTn id="5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6" end="6"/>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
                                            <p:txEl>
                                              <p:pRg st="7" end="7"/>
                                            </p:txEl>
                                          </p:spTgt>
                                        </p:tgtEl>
                                        <p:attrNameLst>
                                          <p:attrName>style.visibility</p:attrName>
                                        </p:attrNameLst>
                                      </p:cBhvr>
                                      <p:to>
                                        <p:strVal val="visible"/>
                                      </p:to>
                                    </p:set>
                                    <p:animEffect transition="in" filter="fade">
                                      <p:cBhvr>
                                        <p:cTn id="61" dur="1000"/>
                                        <p:tgtEl>
                                          <p:spTgt spid="3">
                                            <p:txEl>
                                              <p:pRg st="7" end="7"/>
                                            </p:txEl>
                                          </p:spTgt>
                                        </p:tgtEl>
                                      </p:cBhvr>
                                    </p:animEffect>
                                    <p:anim calcmode="lin" valueType="num">
                                      <p:cBhvr>
                                        <p:cTn id="6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3">
                                            <p:txEl>
                                              <p:pRg st="11" end="11"/>
                                            </p:txEl>
                                          </p:spTgt>
                                        </p:tgtEl>
                                        <p:attrNameLst>
                                          <p:attrName>style.visibility</p:attrName>
                                        </p:attrNameLst>
                                      </p:cBhvr>
                                      <p:to>
                                        <p:strVal val="visible"/>
                                      </p:to>
                                    </p:set>
                                    <p:anim calcmode="lin" valueType="num">
                                      <p:cBhvr additive="base">
                                        <p:cTn id="68"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3">
                                            <p:txEl>
                                              <p:pRg st="12" end="12"/>
                                            </p:txEl>
                                          </p:spTgt>
                                        </p:tgtEl>
                                        <p:attrNameLst>
                                          <p:attrName>style.visibility</p:attrName>
                                        </p:attrNameLst>
                                      </p:cBhvr>
                                      <p:to>
                                        <p:strVal val="visible"/>
                                      </p:to>
                                    </p:set>
                                    <p:anim calcmode="lin" valueType="num">
                                      <p:cBhvr additive="base">
                                        <p:cTn id="72"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4" presetID="2" presetClass="entr" presetSubtype="4" fill="hold" nodeType="withEffect">
                                  <p:stCondLst>
                                    <p:cond delay="0"/>
                                  </p:stCondLst>
                                  <p:childTnLst>
                                    <p:set>
                                      <p:cBhvr>
                                        <p:cTn id="75" dur="1" fill="hold">
                                          <p:stCondLst>
                                            <p:cond delay="0"/>
                                          </p:stCondLst>
                                        </p:cTn>
                                        <p:tgtEl>
                                          <p:spTgt spid="3">
                                            <p:txEl>
                                              <p:pRg st="13" end="13"/>
                                            </p:txEl>
                                          </p:spTgt>
                                        </p:tgtEl>
                                        <p:attrNameLst>
                                          <p:attrName>style.visibility</p:attrName>
                                        </p:attrNameLst>
                                      </p:cBhvr>
                                      <p:to>
                                        <p:strVal val="visible"/>
                                      </p:to>
                                    </p:set>
                                    <p:anim calcmode="lin" valueType="num">
                                      <p:cBhvr additive="base">
                                        <p:cTn id="76"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7"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nodeType="clickEffect">
                                  <p:stCondLst>
                                    <p:cond delay="0"/>
                                  </p:stCondLst>
                                  <p:childTnLst>
                                    <p:set>
                                      <p:cBhvr>
                                        <p:cTn id="81" dur="1" fill="hold">
                                          <p:stCondLst>
                                            <p:cond delay="0"/>
                                          </p:stCondLst>
                                        </p:cTn>
                                        <p:tgtEl>
                                          <p:spTgt spid="3">
                                            <p:txEl>
                                              <p:pRg st="14" end="14"/>
                                            </p:txEl>
                                          </p:spTgt>
                                        </p:tgtEl>
                                        <p:attrNameLst>
                                          <p:attrName>style.visibility</p:attrName>
                                        </p:attrNameLst>
                                      </p:cBhvr>
                                      <p:to>
                                        <p:strVal val="visible"/>
                                      </p:to>
                                    </p:set>
                                    <p:animEffect transition="in" filter="fade">
                                      <p:cBhvr>
                                        <p:cTn id="82" dur="1000"/>
                                        <p:tgtEl>
                                          <p:spTgt spid="3">
                                            <p:txEl>
                                              <p:pRg st="14" end="14"/>
                                            </p:txEl>
                                          </p:spTgt>
                                        </p:tgtEl>
                                      </p:cBhvr>
                                    </p:animEffect>
                                    <p:anim calcmode="lin" valueType="num">
                                      <p:cBhvr>
                                        <p:cTn id="83"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4" dur="1000" fill="hold"/>
                                        <p:tgtEl>
                                          <p:spTgt spid="3">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2" presetClass="entr" presetSubtype="0" fill="hold" nodeType="clickEffect">
                                  <p:stCondLst>
                                    <p:cond delay="0"/>
                                  </p:stCondLst>
                                  <p:childTnLst>
                                    <p:set>
                                      <p:cBhvr>
                                        <p:cTn id="88" dur="1" fill="hold">
                                          <p:stCondLst>
                                            <p:cond delay="0"/>
                                          </p:stCondLst>
                                        </p:cTn>
                                        <p:tgtEl>
                                          <p:spTgt spid="3">
                                            <p:txEl>
                                              <p:pRg st="15" end="15"/>
                                            </p:txEl>
                                          </p:spTgt>
                                        </p:tgtEl>
                                        <p:attrNameLst>
                                          <p:attrName>style.visibility</p:attrName>
                                        </p:attrNameLst>
                                      </p:cBhvr>
                                      <p:to>
                                        <p:strVal val="visible"/>
                                      </p:to>
                                    </p:set>
                                    <p:animEffect transition="in" filter="fade">
                                      <p:cBhvr>
                                        <p:cTn id="89" dur="1000"/>
                                        <p:tgtEl>
                                          <p:spTgt spid="3">
                                            <p:txEl>
                                              <p:pRg st="15" end="15"/>
                                            </p:txEl>
                                          </p:spTgt>
                                        </p:tgtEl>
                                      </p:cBhvr>
                                    </p:animEffect>
                                    <p:anim calcmode="lin" valueType="num">
                                      <p:cBhvr>
                                        <p:cTn id="90"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91"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3">
                                            <p:txEl>
                                              <p:pRg st="16" end="16"/>
                                            </p:txEl>
                                          </p:spTgt>
                                        </p:tgtEl>
                                        <p:attrNameLst>
                                          <p:attrName>style.visibility</p:attrName>
                                        </p:attrNameLst>
                                      </p:cBhvr>
                                      <p:to>
                                        <p:strVal val="visible"/>
                                      </p:to>
                                    </p:set>
                                    <p:animEffect transition="in" filter="fade">
                                      <p:cBhvr>
                                        <p:cTn id="94" dur="1000"/>
                                        <p:tgtEl>
                                          <p:spTgt spid="3">
                                            <p:txEl>
                                              <p:pRg st="16" end="16"/>
                                            </p:txEl>
                                          </p:spTgt>
                                        </p:tgtEl>
                                      </p:cBhvr>
                                    </p:animEffect>
                                    <p:anim calcmode="lin" valueType="num">
                                      <p:cBhvr>
                                        <p:cTn id="95"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6" dur="1000" fill="hold"/>
                                        <p:tgtEl>
                                          <p:spTgt spid="3">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42" presetClass="entr" presetSubtype="0" fill="hold" nodeType="clickEffect">
                                  <p:stCondLst>
                                    <p:cond delay="0"/>
                                  </p:stCondLst>
                                  <p:childTnLst>
                                    <p:set>
                                      <p:cBhvr>
                                        <p:cTn id="100" dur="1" fill="hold">
                                          <p:stCondLst>
                                            <p:cond delay="0"/>
                                          </p:stCondLst>
                                        </p:cTn>
                                        <p:tgtEl>
                                          <p:spTgt spid="3">
                                            <p:txEl>
                                              <p:pRg st="17" end="17"/>
                                            </p:txEl>
                                          </p:spTgt>
                                        </p:tgtEl>
                                        <p:attrNameLst>
                                          <p:attrName>style.visibility</p:attrName>
                                        </p:attrNameLst>
                                      </p:cBhvr>
                                      <p:to>
                                        <p:strVal val="visible"/>
                                      </p:to>
                                    </p:set>
                                    <p:animEffect transition="in" filter="fade">
                                      <p:cBhvr>
                                        <p:cTn id="101" dur="1000"/>
                                        <p:tgtEl>
                                          <p:spTgt spid="3">
                                            <p:txEl>
                                              <p:pRg st="17" end="17"/>
                                            </p:txEl>
                                          </p:spTgt>
                                        </p:tgtEl>
                                      </p:cBhvr>
                                    </p:animEffect>
                                    <p:anim calcmode="lin" valueType="num">
                                      <p:cBhvr>
                                        <p:cTn id="102"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103" dur="1000" fill="hold"/>
                                        <p:tgtEl>
                                          <p:spTgt spid="3">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2" presetClass="entr" presetSubtype="4" fill="hold" nodeType="clickEffect">
                                  <p:stCondLst>
                                    <p:cond delay="0"/>
                                  </p:stCondLst>
                                  <p:childTnLst>
                                    <p:set>
                                      <p:cBhvr>
                                        <p:cTn id="107" dur="1" fill="hold">
                                          <p:stCondLst>
                                            <p:cond delay="0"/>
                                          </p:stCondLst>
                                        </p:cTn>
                                        <p:tgtEl>
                                          <p:spTgt spid="3">
                                            <p:txEl>
                                              <p:pRg st="18" end="18"/>
                                            </p:txEl>
                                          </p:spTgt>
                                        </p:tgtEl>
                                        <p:attrNameLst>
                                          <p:attrName>style.visibility</p:attrName>
                                        </p:attrNameLst>
                                      </p:cBhvr>
                                      <p:to>
                                        <p:strVal val="visible"/>
                                      </p:to>
                                    </p:set>
                                    <p:anim calcmode="lin" valueType="num">
                                      <p:cBhvr additive="base">
                                        <p:cTn id="108"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109"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4" fill="hold" nodeType="clickEffect">
                                  <p:stCondLst>
                                    <p:cond delay="0"/>
                                  </p:stCondLst>
                                  <p:childTnLst>
                                    <p:set>
                                      <p:cBhvr>
                                        <p:cTn id="113" dur="1" fill="hold">
                                          <p:stCondLst>
                                            <p:cond delay="0"/>
                                          </p:stCondLst>
                                        </p:cTn>
                                        <p:tgtEl>
                                          <p:spTgt spid="3">
                                            <p:txEl>
                                              <p:pRg st="19" end="19"/>
                                            </p:txEl>
                                          </p:spTgt>
                                        </p:tgtEl>
                                        <p:attrNameLst>
                                          <p:attrName>style.visibility</p:attrName>
                                        </p:attrNameLst>
                                      </p:cBhvr>
                                      <p:to>
                                        <p:strVal val="visible"/>
                                      </p:to>
                                    </p:set>
                                    <p:anim calcmode="lin" valueType="num">
                                      <p:cBhvr additive="base">
                                        <p:cTn id="114"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15" dur="500" fill="hold"/>
                                        <p:tgtEl>
                                          <p:spTgt spid="3">
                                            <p:txEl>
                                              <p:pRg st="19" end="19"/>
                                            </p:txEl>
                                          </p:spTgt>
                                        </p:tgtEl>
                                        <p:attrNameLst>
                                          <p:attrName>ppt_y</p:attrName>
                                        </p:attrNameLst>
                                      </p:cBhvr>
                                      <p:tavLst>
                                        <p:tav tm="0">
                                          <p:val>
                                            <p:strVal val="1+#ppt_h/2"/>
                                          </p:val>
                                        </p:tav>
                                        <p:tav tm="100000">
                                          <p:val>
                                            <p:strVal val="#ppt_y"/>
                                          </p:val>
                                        </p:tav>
                                      </p:tavLst>
                                    </p:anim>
                                  </p:childTnLst>
                                </p:cTn>
                              </p:par>
                            </p:childTnLst>
                          </p:cTn>
                        </p:par>
                      </p:childTnLst>
                    </p:cTn>
                  </p:par>
                  <p:par>
                    <p:cTn id="116" fill="hold">
                      <p:stCondLst>
                        <p:cond delay="indefinite"/>
                      </p:stCondLst>
                      <p:childTnLst>
                        <p:par>
                          <p:cTn id="117" fill="hold">
                            <p:stCondLst>
                              <p:cond delay="0"/>
                            </p:stCondLst>
                            <p:childTnLst>
                              <p:par>
                                <p:cTn id="118" presetID="2" presetClass="entr" presetSubtype="4" fill="hold" nodeType="clickEffect">
                                  <p:stCondLst>
                                    <p:cond delay="0"/>
                                  </p:stCondLst>
                                  <p:childTnLst>
                                    <p:set>
                                      <p:cBhvr>
                                        <p:cTn id="119" dur="1" fill="hold">
                                          <p:stCondLst>
                                            <p:cond delay="0"/>
                                          </p:stCondLst>
                                        </p:cTn>
                                        <p:tgtEl>
                                          <p:spTgt spid="3">
                                            <p:txEl>
                                              <p:pRg st="20" end="20"/>
                                            </p:txEl>
                                          </p:spTgt>
                                        </p:tgtEl>
                                        <p:attrNameLst>
                                          <p:attrName>style.visibility</p:attrName>
                                        </p:attrNameLst>
                                      </p:cBhvr>
                                      <p:to>
                                        <p:strVal val="visible"/>
                                      </p:to>
                                    </p:set>
                                    <p:anim calcmode="lin" valueType="num">
                                      <p:cBhvr additive="base">
                                        <p:cTn id="120"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21" dur="500" fill="hold"/>
                                        <p:tgtEl>
                                          <p:spTgt spid="3">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4" fill="hold" nodeType="clickEffect">
                                  <p:stCondLst>
                                    <p:cond delay="0"/>
                                  </p:stCondLst>
                                  <p:childTnLst>
                                    <p:set>
                                      <p:cBhvr>
                                        <p:cTn id="125" dur="1" fill="hold">
                                          <p:stCondLst>
                                            <p:cond delay="0"/>
                                          </p:stCondLst>
                                        </p:cTn>
                                        <p:tgtEl>
                                          <p:spTgt spid="3">
                                            <p:txEl>
                                              <p:pRg st="21" end="21"/>
                                            </p:txEl>
                                          </p:spTgt>
                                        </p:tgtEl>
                                        <p:attrNameLst>
                                          <p:attrName>style.visibility</p:attrName>
                                        </p:attrNameLst>
                                      </p:cBhvr>
                                      <p:to>
                                        <p:strVal val="visible"/>
                                      </p:to>
                                    </p:set>
                                    <p:anim calcmode="lin" valueType="num">
                                      <p:cBhvr additive="base">
                                        <p:cTn id="126"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27" dur="500" fill="hold"/>
                                        <p:tgtEl>
                                          <p:spTgt spid="3">
                                            <p:txEl>
                                              <p:pRg st="21" end="2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83718D5-5A26-4FF6-8780-5AB405C92FF3}"/>
              </a:ext>
            </a:extLst>
          </p:cNvPr>
          <p:cNvSpPr txBox="1"/>
          <p:nvPr/>
        </p:nvSpPr>
        <p:spPr>
          <a:xfrm>
            <a:off x="731520" y="117693"/>
            <a:ext cx="10261600" cy="6463308"/>
          </a:xfrm>
          <a:prstGeom prst="rect">
            <a:avLst/>
          </a:prstGeom>
          <a:noFill/>
        </p:spPr>
        <p:txBody>
          <a:bodyPr wrap="square">
            <a:spAutoFit/>
          </a:bodyPr>
          <a:lstStyle/>
          <a:p>
            <a:r>
              <a:rPr lang="en-GB" dirty="0"/>
              <a:t>(6) </a:t>
            </a:r>
            <a:r>
              <a:rPr lang="en-GB" dirty="0">
                <a:highlight>
                  <a:srgbClr val="00FF00"/>
                </a:highlight>
              </a:rPr>
              <a:t>If the Head of Department has dissolved a governing body as contemplated in subsection (1), </a:t>
            </a:r>
            <a:r>
              <a:rPr lang="en-GB" u="sng" dirty="0">
                <a:highlight>
                  <a:srgbClr val="00FF00"/>
                </a:highlight>
              </a:rPr>
              <a:t>he or she must ensure that a new governing body is elected in terms of this Act, </a:t>
            </a:r>
            <a:r>
              <a:rPr lang="en-GB" u="sng" dirty="0">
                <a:highlight>
                  <a:srgbClr val="00FFFF"/>
                </a:highlight>
              </a:rPr>
              <a:t>within a year after the appointment of the persons </a:t>
            </a:r>
            <a:r>
              <a:rPr lang="en-GB" u="sng" dirty="0">
                <a:highlight>
                  <a:srgbClr val="00FF00"/>
                </a:highlight>
              </a:rPr>
              <a:t>contemplated in subsection </a:t>
            </a:r>
            <a:r>
              <a:rPr lang="en-GB" dirty="0">
                <a:highlight>
                  <a:srgbClr val="00FF00"/>
                </a:highlight>
              </a:rPr>
              <a:t>(2).</a:t>
            </a:r>
          </a:p>
          <a:p>
            <a:r>
              <a:rPr lang="en-GB" dirty="0">
                <a:highlight>
                  <a:srgbClr val="00FF00"/>
                </a:highlight>
              </a:rPr>
              <a:t>(7) Any person aggrieved by a decision of the Head of Department in terms of this section may appeal against the decision to the Member of the Executive Council, and the Member of the Executive Council must</a:t>
            </a:r>
          </a:p>
          <a:p>
            <a:r>
              <a:rPr lang="en-GB" dirty="0">
                <a:highlight>
                  <a:srgbClr val="00FF00"/>
                </a:highlight>
              </a:rPr>
              <a:t>communicate his or her decision to the aggrieved person within 14 days after receiving the appeal and must provide written reasons for his or her decision.’’</a:t>
            </a:r>
          </a:p>
          <a:p>
            <a:r>
              <a:rPr lang="en-GB" dirty="0"/>
              <a:t>Substitution of section 26 of Act 84 of 1996</a:t>
            </a:r>
          </a:p>
          <a:p>
            <a:r>
              <a:rPr lang="en-GB" dirty="0"/>
              <a:t>20. The following section is hereby substituted for section 26 of the South African</a:t>
            </a:r>
          </a:p>
          <a:p>
            <a:r>
              <a:rPr lang="en-GB" dirty="0"/>
              <a:t>Schools Act, 1996:</a:t>
            </a:r>
          </a:p>
          <a:p>
            <a:r>
              <a:rPr lang="en-GB" dirty="0"/>
              <a:t>‘‘</a:t>
            </a:r>
            <a:r>
              <a:rPr lang="en-GB" b="1" dirty="0"/>
              <a:t>Recusal by member of governing body</a:t>
            </a:r>
          </a:p>
          <a:p>
            <a:r>
              <a:rPr lang="en-GB" dirty="0"/>
              <a:t>26. (1) Before a governing body discusses, or decides on, the</a:t>
            </a:r>
          </a:p>
          <a:p>
            <a:r>
              <a:rPr lang="en-GB" dirty="0"/>
              <a:t>recruitment or employment of staff, or the procurement of goods and</a:t>
            </a:r>
          </a:p>
          <a:p>
            <a:r>
              <a:rPr lang="en-GB" dirty="0"/>
              <a:t>services for a public school, </a:t>
            </a:r>
            <a:r>
              <a:rPr lang="en-GB" dirty="0">
                <a:highlight>
                  <a:srgbClr val="FFFF00"/>
                </a:highlight>
              </a:rPr>
              <a:t>a member must declare to the governing</a:t>
            </a:r>
          </a:p>
          <a:p>
            <a:r>
              <a:rPr lang="en-GB" dirty="0">
                <a:highlight>
                  <a:srgbClr val="FFFF00"/>
                </a:highlight>
              </a:rPr>
              <a:t>body any direct or indirect personal and financial interest that the</a:t>
            </a:r>
          </a:p>
          <a:p>
            <a:r>
              <a:rPr lang="en-GB" dirty="0">
                <a:highlight>
                  <a:srgbClr val="FFFF00"/>
                </a:highlight>
              </a:rPr>
              <a:t>member or any of his or her family members or close friends or business</a:t>
            </a:r>
          </a:p>
          <a:p>
            <a:r>
              <a:rPr lang="en-GB" dirty="0">
                <a:highlight>
                  <a:srgbClr val="FFFF00"/>
                </a:highlight>
              </a:rPr>
              <a:t>partners has, including</a:t>
            </a:r>
            <a:r>
              <a:rPr lang="en-GB" dirty="0"/>
              <a:t>—</a:t>
            </a:r>
          </a:p>
          <a:p>
            <a:r>
              <a:rPr lang="en-GB" dirty="0"/>
              <a:t>(a) </a:t>
            </a:r>
            <a:r>
              <a:rPr lang="en-GB" dirty="0">
                <a:highlight>
                  <a:srgbClr val="FFFF00"/>
                </a:highlight>
              </a:rPr>
              <a:t>a personal interest—</a:t>
            </a:r>
          </a:p>
          <a:p>
            <a:r>
              <a:rPr lang="en-GB" dirty="0">
                <a:highlight>
                  <a:srgbClr val="FFFF00"/>
                </a:highlight>
              </a:rPr>
              <a:t>(</a:t>
            </a:r>
            <a:r>
              <a:rPr lang="en-GB" dirty="0" err="1">
                <a:highlight>
                  <a:srgbClr val="FFFF00"/>
                </a:highlight>
              </a:rPr>
              <a:t>i</a:t>
            </a:r>
            <a:r>
              <a:rPr lang="en-GB" dirty="0">
                <a:highlight>
                  <a:srgbClr val="FFFF00"/>
                </a:highlight>
              </a:rPr>
              <a:t>) in an entity conducting business with the school; or</a:t>
            </a:r>
          </a:p>
          <a:p>
            <a:r>
              <a:rPr lang="en-GB" dirty="0">
                <a:highlight>
                  <a:srgbClr val="FFFF00"/>
                </a:highlight>
              </a:rPr>
              <a:t>(ii) in a business or a commercial or financial activity undertaken</a:t>
            </a:r>
          </a:p>
          <a:p>
            <a:r>
              <a:rPr lang="en-GB" dirty="0">
                <a:highlight>
                  <a:srgbClr val="FFFF00"/>
                </a:highlight>
              </a:rPr>
              <a:t>by the governing body of the school;</a:t>
            </a:r>
          </a:p>
          <a:p>
            <a:r>
              <a:rPr lang="en-GB" dirty="0"/>
              <a:t>(b)</a:t>
            </a:r>
            <a:r>
              <a:rPr lang="en-GB" dirty="0">
                <a:highlight>
                  <a:srgbClr val="FFFF00"/>
                </a:highlight>
              </a:rPr>
              <a:t> a financial or other obligation to an entity conducting business with</a:t>
            </a:r>
          </a:p>
          <a:p>
            <a:r>
              <a:rPr lang="en-GB" dirty="0">
                <a:highlight>
                  <a:srgbClr val="FFFF00"/>
                </a:highlight>
              </a:rPr>
              <a:t>the school; </a:t>
            </a:r>
            <a:r>
              <a:rPr lang="en-GB" dirty="0"/>
              <a:t>and</a:t>
            </a:r>
          </a:p>
        </p:txBody>
      </p:sp>
    </p:spTree>
    <p:extLst>
      <p:ext uri="{BB962C8B-B14F-4D97-AF65-F5344CB8AC3E}">
        <p14:creationId xmlns:p14="http://schemas.microsoft.com/office/powerpoint/2010/main" val="563153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00"/>
                                        <p:tgtEl>
                                          <p:spTgt spid="3">
                                            <p:txEl>
                                              <p:pRg st="3" end="3"/>
                                            </p:txEl>
                                          </p:spTgt>
                                        </p:tgtEl>
                                      </p:cBhvr>
                                    </p:animEffect>
                                    <p:anim calcmode="lin" valueType="num">
                                      <p:cBhvr>
                                        <p:cTn id="2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fade">
                                      <p:cBhvr>
                                        <p:cTn id="33" dur="1000"/>
                                        <p:tgtEl>
                                          <p:spTgt spid="3">
                                            <p:txEl>
                                              <p:pRg st="5" end="5"/>
                                            </p:txEl>
                                          </p:spTgt>
                                        </p:tgtEl>
                                      </p:cBhvr>
                                    </p:animEffect>
                                    <p:anim calcmode="lin" valueType="num">
                                      <p:cBhvr>
                                        <p:cTn id="3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additive="base">
                                        <p:cTn id="4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fade">
                                      <p:cBhvr>
                                        <p:cTn id="51" dur="1000"/>
                                        <p:tgtEl>
                                          <p:spTgt spid="3">
                                            <p:txEl>
                                              <p:pRg st="8" end="8"/>
                                            </p:txEl>
                                          </p:spTgt>
                                        </p:tgtEl>
                                      </p:cBhvr>
                                    </p:animEffect>
                                    <p:anim calcmode="lin" valueType="num">
                                      <p:cBhvr>
                                        <p:cTn id="5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1000"/>
                                        <p:tgtEl>
                                          <p:spTgt spid="3">
                                            <p:txEl>
                                              <p:pRg st="9" end="9"/>
                                            </p:txEl>
                                          </p:spTgt>
                                        </p:tgtEl>
                                      </p:cBhvr>
                                    </p:animEffect>
                                    <p:anim calcmode="lin" valueType="num">
                                      <p:cBhvr>
                                        <p:cTn id="5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Effect transition="in" filter="fade">
                                      <p:cBhvr>
                                        <p:cTn id="61" dur="1000"/>
                                        <p:tgtEl>
                                          <p:spTgt spid="3">
                                            <p:txEl>
                                              <p:pRg st="10" end="10"/>
                                            </p:txEl>
                                          </p:spTgt>
                                        </p:tgtEl>
                                      </p:cBhvr>
                                    </p:animEffect>
                                    <p:anim calcmode="lin" valueType="num">
                                      <p:cBhvr>
                                        <p:cTn id="62"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3">
                                            <p:txEl>
                                              <p:pRg st="11" end="11"/>
                                            </p:txEl>
                                          </p:spTgt>
                                        </p:tgtEl>
                                        <p:attrNameLst>
                                          <p:attrName>style.visibility</p:attrName>
                                        </p:attrNameLst>
                                      </p:cBhvr>
                                      <p:to>
                                        <p:strVal val="visible"/>
                                      </p:to>
                                    </p:set>
                                    <p:animEffect transition="in" filter="fade">
                                      <p:cBhvr>
                                        <p:cTn id="66" dur="1000"/>
                                        <p:tgtEl>
                                          <p:spTgt spid="3">
                                            <p:txEl>
                                              <p:pRg st="11" end="11"/>
                                            </p:txEl>
                                          </p:spTgt>
                                        </p:tgtEl>
                                      </p:cBhvr>
                                    </p:animEffect>
                                    <p:anim calcmode="lin" valueType="num">
                                      <p:cBhvr>
                                        <p:cTn id="67"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8"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3">
                                            <p:txEl>
                                              <p:pRg st="12" end="12"/>
                                            </p:txEl>
                                          </p:spTgt>
                                        </p:tgtEl>
                                        <p:attrNameLst>
                                          <p:attrName>style.visibility</p:attrName>
                                        </p:attrNameLst>
                                      </p:cBhvr>
                                      <p:to>
                                        <p:strVal val="visible"/>
                                      </p:to>
                                    </p:set>
                                    <p:animEffect transition="in" filter="fade">
                                      <p:cBhvr>
                                        <p:cTn id="71" dur="1000"/>
                                        <p:tgtEl>
                                          <p:spTgt spid="3">
                                            <p:txEl>
                                              <p:pRg st="12" end="12"/>
                                            </p:txEl>
                                          </p:spTgt>
                                        </p:tgtEl>
                                      </p:cBhvr>
                                    </p:animEffect>
                                    <p:anim calcmode="lin" valueType="num">
                                      <p:cBhvr>
                                        <p:cTn id="72"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3"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nodeType="clickEffect">
                                  <p:stCondLst>
                                    <p:cond delay="0"/>
                                  </p:stCondLst>
                                  <p:childTnLst>
                                    <p:set>
                                      <p:cBhvr>
                                        <p:cTn id="77" dur="1" fill="hold">
                                          <p:stCondLst>
                                            <p:cond delay="0"/>
                                          </p:stCondLst>
                                        </p:cTn>
                                        <p:tgtEl>
                                          <p:spTgt spid="3">
                                            <p:txEl>
                                              <p:pRg st="13" end="13"/>
                                            </p:txEl>
                                          </p:spTgt>
                                        </p:tgtEl>
                                        <p:attrNameLst>
                                          <p:attrName>style.visibility</p:attrName>
                                        </p:attrNameLst>
                                      </p:cBhvr>
                                      <p:to>
                                        <p:strVal val="visible"/>
                                      </p:to>
                                    </p:set>
                                    <p:anim calcmode="lin" valueType="num">
                                      <p:cBhvr additive="base">
                                        <p:cTn id="78"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nodeType="clickEffect">
                                  <p:stCondLst>
                                    <p:cond delay="0"/>
                                  </p:stCondLst>
                                  <p:childTnLst>
                                    <p:set>
                                      <p:cBhvr>
                                        <p:cTn id="83" dur="1" fill="hold">
                                          <p:stCondLst>
                                            <p:cond delay="0"/>
                                          </p:stCondLst>
                                        </p:cTn>
                                        <p:tgtEl>
                                          <p:spTgt spid="3">
                                            <p:txEl>
                                              <p:pRg st="14" end="14"/>
                                            </p:txEl>
                                          </p:spTgt>
                                        </p:tgtEl>
                                        <p:attrNameLst>
                                          <p:attrName>style.visibility</p:attrName>
                                        </p:attrNameLst>
                                      </p:cBhvr>
                                      <p:to>
                                        <p:strVal val="visible"/>
                                      </p:to>
                                    </p:set>
                                    <p:anim calcmode="lin" valueType="num">
                                      <p:cBhvr additive="base">
                                        <p:cTn id="84"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86" presetID="2" presetClass="entr" presetSubtype="4" fill="hold" nodeType="withEffect">
                                  <p:stCondLst>
                                    <p:cond delay="0"/>
                                  </p:stCondLst>
                                  <p:childTnLst>
                                    <p:set>
                                      <p:cBhvr>
                                        <p:cTn id="87" dur="1" fill="hold">
                                          <p:stCondLst>
                                            <p:cond delay="0"/>
                                          </p:stCondLst>
                                        </p:cTn>
                                        <p:tgtEl>
                                          <p:spTgt spid="3">
                                            <p:txEl>
                                              <p:pRg st="15" end="15"/>
                                            </p:txEl>
                                          </p:spTgt>
                                        </p:tgtEl>
                                        <p:attrNameLst>
                                          <p:attrName>style.visibility</p:attrName>
                                        </p:attrNameLst>
                                      </p:cBhvr>
                                      <p:to>
                                        <p:strVal val="visible"/>
                                      </p:to>
                                    </p:set>
                                    <p:anim calcmode="lin" valueType="num">
                                      <p:cBhvr additive="base">
                                        <p:cTn id="88"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9"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90" presetID="2" presetClass="entr" presetSubtype="4" fill="hold" nodeType="withEffect">
                                  <p:stCondLst>
                                    <p:cond delay="0"/>
                                  </p:stCondLst>
                                  <p:childTnLst>
                                    <p:set>
                                      <p:cBhvr>
                                        <p:cTn id="91" dur="1" fill="hold">
                                          <p:stCondLst>
                                            <p:cond delay="0"/>
                                          </p:stCondLst>
                                        </p:cTn>
                                        <p:tgtEl>
                                          <p:spTgt spid="3">
                                            <p:txEl>
                                              <p:pRg st="16" end="16"/>
                                            </p:txEl>
                                          </p:spTgt>
                                        </p:tgtEl>
                                        <p:attrNameLst>
                                          <p:attrName>style.visibility</p:attrName>
                                        </p:attrNameLst>
                                      </p:cBhvr>
                                      <p:to>
                                        <p:strVal val="visible"/>
                                      </p:to>
                                    </p:set>
                                    <p:anim calcmode="lin" valueType="num">
                                      <p:cBhvr additive="base">
                                        <p:cTn id="92"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93"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2" presetClass="entr" presetSubtype="4" fill="hold" nodeType="clickEffect">
                                  <p:stCondLst>
                                    <p:cond delay="0"/>
                                  </p:stCondLst>
                                  <p:childTnLst>
                                    <p:set>
                                      <p:cBhvr>
                                        <p:cTn id="97" dur="1" fill="hold">
                                          <p:stCondLst>
                                            <p:cond delay="0"/>
                                          </p:stCondLst>
                                        </p:cTn>
                                        <p:tgtEl>
                                          <p:spTgt spid="3">
                                            <p:txEl>
                                              <p:pRg st="17" end="17"/>
                                            </p:txEl>
                                          </p:spTgt>
                                        </p:tgtEl>
                                        <p:attrNameLst>
                                          <p:attrName>style.visibility</p:attrName>
                                        </p:attrNameLst>
                                      </p:cBhvr>
                                      <p:to>
                                        <p:strVal val="visible"/>
                                      </p:to>
                                    </p:set>
                                    <p:anim calcmode="lin" valueType="num">
                                      <p:cBhvr additive="base">
                                        <p:cTn id="98"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3">
                                            <p:txEl>
                                              <p:pRg st="18" end="18"/>
                                            </p:txEl>
                                          </p:spTgt>
                                        </p:tgtEl>
                                        <p:attrNameLst>
                                          <p:attrName>style.visibility</p:attrName>
                                        </p:attrNameLst>
                                      </p:cBhvr>
                                      <p:to>
                                        <p:strVal val="visible"/>
                                      </p:to>
                                    </p:set>
                                    <p:anim calcmode="lin" valueType="num">
                                      <p:cBhvr additive="base">
                                        <p:cTn id="102"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103"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1892067-B08A-F019-85E6-6C52039675C0}"/>
              </a:ext>
            </a:extLst>
          </p:cNvPr>
          <p:cNvSpPr txBox="1"/>
          <p:nvPr/>
        </p:nvSpPr>
        <p:spPr>
          <a:xfrm>
            <a:off x="985520" y="-79653"/>
            <a:ext cx="10220960" cy="7017306"/>
          </a:xfrm>
          <a:prstGeom prst="rect">
            <a:avLst/>
          </a:prstGeom>
          <a:noFill/>
        </p:spPr>
        <p:txBody>
          <a:bodyPr wrap="square">
            <a:spAutoFit/>
          </a:bodyPr>
          <a:lstStyle/>
          <a:p>
            <a:r>
              <a:rPr lang="en-GB" dirty="0"/>
              <a:t>(c) </a:t>
            </a:r>
            <a:r>
              <a:rPr lang="en-GB" dirty="0">
                <a:highlight>
                  <a:srgbClr val="FFFF00"/>
                </a:highlight>
              </a:rPr>
              <a:t>a gift, hospitality, sponsorship or other benefit received from an</a:t>
            </a:r>
          </a:p>
          <a:p>
            <a:r>
              <a:rPr lang="en-GB" dirty="0">
                <a:highlight>
                  <a:srgbClr val="FFFF00"/>
                </a:highlight>
              </a:rPr>
              <a:t>entity conducting business with the school.</a:t>
            </a:r>
          </a:p>
          <a:p>
            <a:r>
              <a:rPr lang="en-GB" dirty="0"/>
              <a:t>(2) </a:t>
            </a:r>
            <a:r>
              <a:rPr lang="en-GB" dirty="0">
                <a:highlight>
                  <a:srgbClr val="00FF00"/>
                </a:highlight>
              </a:rPr>
              <a:t>Any person </a:t>
            </a:r>
            <a:r>
              <a:rPr lang="en-GB" dirty="0">
                <a:highlight>
                  <a:srgbClr val="00FFFF"/>
                </a:highlight>
              </a:rPr>
              <a:t>may in writing inform the chairperson of a governing</a:t>
            </a:r>
          </a:p>
          <a:p>
            <a:r>
              <a:rPr lang="en-GB" dirty="0">
                <a:highlight>
                  <a:srgbClr val="00FFFF"/>
                </a:highlight>
              </a:rPr>
              <a:t>body or the principal of a school of a possible conflict of interest</a:t>
            </a:r>
          </a:p>
          <a:p>
            <a:r>
              <a:rPr lang="en-GB" dirty="0">
                <a:highlight>
                  <a:srgbClr val="00FF00"/>
                </a:highlight>
              </a:rPr>
              <a:t>concerning a governing body member</a:t>
            </a:r>
            <a:r>
              <a:rPr lang="en-GB" dirty="0"/>
              <a:t>.</a:t>
            </a:r>
          </a:p>
          <a:p>
            <a:r>
              <a:rPr lang="en-GB" dirty="0"/>
              <a:t>(3) A governing body member </a:t>
            </a:r>
            <a:r>
              <a:rPr lang="en-GB" dirty="0">
                <a:highlight>
                  <a:srgbClr val="FFFF00"/>
                </a:highlight>
              </a:rPr>
              <a:t>must recuse himself or herself and</a:t>
            </a:r>
          </a:p>
          <a:p>
            <a:r>
              <a:rPr lang="en-GB" dirty="0">
                <a:highlight>
                  <a:srgbClr val="FFFF00"/>
                </a:highlight>
              </a:rPr>
              <a:t>withdraw from a meeting of the governing body for the duration of the</a:t>
            </a:r>
          </a:p>
          <a:p>
            <a:r>
              <a:rPr lang="en-GB" dirty="0">
                <a:highlight>
                  <a:srgbClr val="FFFF00"/>
                </a:highlight>
              </a:rPr>
              <a:t>discussion and decision-making on an issue in which the member has a</a:t>
            </a:r>
          </a:p>
          <a:p>
            <a:r>
              <a:rPr lang="en-GB" dirty="0">
                <a:highlight>
                  <a:srgbClr val="FFFF00"/>
                </a:highlight>
              </a:rPr>
              <a:t>personal or financial interest as contemplated in subsection </a:t>
            </a:r>
            <a:r>
              <a:rPr lang="en-GB" dirty="0"/>
              <a:t>(1).</a:t>
            </a:r>
          </a:p>
          <a:p>
            <a:r>
              <a:rPr lang="en-GB" dirty="0"/>
              <a:t>(4) If a governing body </a:t>
            </a:r>
            <a:r>
              <a:rPr lang="en-GB" dirty="0">
                <a:highlight>
                  <a:srgbClr val="00FF00"/>
                </a:highlight>
              </a:rPr>
              <a:t>has knowledge that a member who is present</a:t>
            </a:r>
          </a:p>
          <a:p>
            <a:r>
              <a:rPr lang="en-GB" dirty="0">
                <a:highlight>
                  <a:srgbClr val="00FF00"/>
                </a:highlight>
              </a:rPr>
              <a:t>has a personal interest in a matter, the governing body may not take a</a:t>
            </a:r>
          </a:p>
          <a:p>
            <a:r>
              <a:rPr lang="en-GB" dirty="0">
                <a:highlight>
                  <a:srgbClr val="00FF00"/>
                </a:highlight>
              </a:rPr>
              <a:t>decision on that matter until the member has withdrawn as contemplated</a:t>
            </a:r>
          </a:p>
          <a:p>
            <a:r>
              <a:rPr lang="en-GB" dirty="0">
                <a:highlight>
                  <a:srgbClr val="00FF00"/>
                </a:highlight>
              </a:rPr>
              <a:t>in subsection (3).</a:t>
            </a:r>
          </a:p>
          <a:p>
            <a:r>
              <a:rPr lang="en-GB" dirty="0"/>
              <a:t>(5) Where a governing body member contravenes the provisions of</a:t>
            </a:r>
          </a:p>
          <a:p>
            <a:r>
              <a:rPr lang="en-GB" dirty="0"/>
              <a:t>this section, the Head of Department may, after due process as</a:t>
            </a:r>
          </a:p>
          <a:p>
            <a:r>
              <a:rPr lang="en-GB" dirty="0"/>
              <a:t>contemplated in the code of conduct for the members of the governing</a:t>
            </a:r>
          </a:p>
          <a:p>
            <a:r>
              <a:rPr lang="en-GB" dirty="0"/>
              <a:t>body—</a:t>
            </a:r>
          </a:p>
          <a:p>
            <a:r>
              <a:rPr lang="en-GB" dirty="0"/>
              <a:t>(a</a:t>
            </a:r>
            <a:r>
              <a:rPr lang="en-GB" dirty="0">
                <a:highlight>
                  <a:srgbClr val="00FF00"/>
                </a:highlight>
              </a:rPr>
              <a:t>) suspend the governing body member; or</a:t>
            </a:r>
          </a:p>
          <a:p>
            <a:r>
              <a:rPr lang="en-GB" dirty="0">
                <a:highlight>
                  <a:srgbClr val="00FF00"/>
                </a:highlight>
              </a:rPr>
              <a:t>(b) terminate the membership of the governing body member.</a:t>
            </a:r>
          </a:p>
          <a:p>
            <a:r>
              <a:rPr lang="en-GB" dirty="0"/>
              <a:t>(6) This section applies, with the necessary changes, to committees of</a:t>
            </a:r>
          </a:p>
          <a:p>
            <a:r>
              <a:rPr lang="en-GB" dirty="0"/>
              <a:t>a governing body and committee members.</a:t>
            </a:r>
          </a:p>
          <a:p>
            <a:r>
              <a:rPr lang="en-GB" dirty="0"/>
              <a:t>(7) For the purposes of this section, </a:t>
            </a:r>
            <a:r>
              <a:rPr lang="en-GB" dirty="0">
                <a:highlight>
                  <a:srgbClr val="00FF00"/>
                </a:highlight>
              </a:rPr>
              <a:t>family member means </a:t>
            </a:r>
            <a:r>
              <a:rPr lang="en-GB" u="sng" dirty="0">
                <a:highlight>
                  <a:srgbClr val="00FF00"/>
                </a:highlight>
              </a:rPr>
              <a:t>a parent,</a:t>
            </a:r>
          </a:p>
          <a:p>
            <a:r>
              <a:rPr lang="en-GB" u="sng" dirty="0">
                <a:highlight>
                  <a:srgbClr val="00FF00"/>
                </a:highlight>
              </a:rPr>
              <a:t>sister, brother, child or a spouse of a member </a:t>
            </a:r>
            <a:r>
              <a:rPr lang="en-GB" dirty="0">
                <a:highlight>
                  <a:srgbClr val="00FF00"/>
                </a:highlight>
              </a:rPr>
              <a:t>of the governing body, </a:t>
            </a:r>
            <a:r>
              <a:rPr lang="en-GB" dirty="0"/>
              <a:t>and</a:t>
            </a:r>
          </a:p>
          <a:p>
            <a:r>
              <a:rPr lang="en-GB" dirty="0"/>
              <a:t>includes—</a:t>
            </a:r>
          </a:p>
          <a:p>
            <a:endParaRPr lang="en-ZA" dirty="0"/>
          </a:p>
        </p:txBody>
      </p:sp>
    </p:spTree>
    <p:extLst>
      <p:ext uri="{BB962C8B-B14F-4D97-AF65-F5344CB8AC3E}">
        <p14:creationId xmlns:p14="http://schemas.microsoft.com/office/powerpoint/2010/main" val="523064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Effect transition="in" filter="fade">
                                      <p:cBhvr>
                                        <p:cTn id="49" dur="1000"/>
                                        <p:tgtEl>
                                          <p:spTgt spid="3">
                                            <p:txEl>
                                              <p:pRg st="9" end="9"/>
                                            </p:txEl>
                                          </p:spTgt>
                                        </p:tgtEl>
                                      </p:cBhvr>
                                    </p:animEffect>
                                    <p:anim calcmode="lin" valueType="num">
                                      <p:cBhvr>
                                        <p:cTn id="50"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10" end="10"/>
                                            </p:txEl>
                                          </p:spTgt>
                                        </p:tgtEl>
                                        <p:attrNameLst>
                                          <p:attrName>style.visibility</p:attrName>
                                        </p:attrNameLst>
                                      </p:cBhvr>
                                      <p:to>
                                        <p:strVal val="visible"/>
                                      </p:to>
                                    </p:set>
                                    <p:animEffect transition="in" filter="fade">
                                      <p:cBhvr>
                                        <p:cTn id="54" dur="1000"/>
                                        <p:tgtEl>
                                          <p:spTgt spid="3">
                                            <p:txEl>
                                              <p:pRg st="10" end="10"/>
                                            </p:txEl>
                                          </p:spTgt>
                                        </p:tgtEl>
                                      </p:cBhvr>
                                    </p:animEffect>
                                    <p:anim calcmode="lin" valueType="num">
                                      <p:cBhvr>
                                        <p:cTn id="55"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Effect transition="in" filter="fade">
                                      <p:cBhvr>
                                        <p:cTn id="59" dur="1000"/>
                                        <p:tgtEl>
                                          <p:spTgt spid="3">
                                            <p:txEl>
                                              <p:pRg st="11" end="11"/>
                                            </p:txEl>
                                          </p:spTgt>
                                        </p:tgtEl>
                                      </p:cBhvr>
                                    </p:animEffect>
                                    <p:anim calcmode="lin" valueType="num">
                                      <p:cBhvr>
                                        <p:cTn id="60"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
                                            <p:txEl>
                                              <p:pRg st="12" end="12"/>
                                            </p:txEl>
                                          </p:spTgt>
                                        </p:tgtEl>
                                        <p:attrNameLst>
                                          <p:attrName>style.visibility</p:attrName>
                                        </p:attrNameLst>
                                      </p:cBhvr>
                                      <p:to>
                                        <p:strVal val="visible"/>
                                      </p:to>
                                    </p:set>
                                    <p:animEffect transition="in" filter="fade">
                                      <p:cBhvr>
                                        <p:cTn id="64" dur="1000"/>
                                        <p:tgtEl>
                                          <p:spTgt spid="3">
                                            <p:txEl>
                                              <p:pRg st="12" end="12"/>
                                            </p:txEl>
                                          </p:spTgt>
                                        </p:tgtEl>
                                      </p:cBhvr>
                                    </p:animEffect>
                                    <p:anim calcmode="lin" valueType="num">
                                      <p:cBhvr>
                                        <p:cTn id="65"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66" dur="1000" fill="hold"/>
                                        <p:tgtEl>
                                          <p:spTgt spid="3">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3">
                                            <p:txEl>
                                              <p:pRg st="13" end="13"/>
                                            </p:txEl>
                                          </p:spTgt>
                                        </p:tgtEl>
                                        <p:attrNameLst>
                                          <p:attrName>style.visibility</p:attrName>
                                        </p:attrNameLst>
                                      </p:cBhvr>
                                      <p:to>
                                        <p:strVal val="visible"/>
                                      </p:to>
                                    </p:set>
                                    <p:animEffect transition="in" filter="fade">
                                      <p:cBhvr>
                                        <p:cTn id="71" dur="1000"/>
                                        <p:tgtEl>
                                          <p:spTgt spid="3">
                                            <p:txEl>
                                              <p:pRg st="13" end="13"/>
                                            </p:txEl>
                                          </p:spTgt>
                                        </p:tgtEl>
                                      </p:cBhvr>
                                    </p:animEffect>
                                    <p:anim calcmode="lin" valueType="num">
                                      <p:cBhvr>
                                        <p:cTn id="72"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3"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3">
                                            <p:txEl>
                                              <p:pRg st="14" end="14"/>
                                            </p:txEl>
                                          </p:spTgt>
                                        </p:tgtEl>
                                        <p:attrNameLst>
                                          <p:attrName>style.visibility</p:attrName>
                                        </p:attrNameLst>
                                      </p:cBhvr>
                                      <p:to>
                                        <p:strVal val="visible"/>
                                      </p:to>
                                    </p:set>
                                    <p:animEffect transition="in" filter="fade">
                                      <p:cBhvr>
                                        <p:cTn id="76" dur="1000"/>
                                        <p:tgtEl>
                                          <p:spTgt spid="3">
                                            <p:txEl>
                                              <p:pRg st="14" end="14"/>
                                            </p:txEl>
                                          </p:spTgt>
                                        </p:tgtEl>
                                      </p:cBhvr>
                                    </p:animEffect>
                                    <p:anim calcmode="lin" valueType="num">
                                      <p:cBhvr>
                                        <p:cTn id="77"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78"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3">
                                            <p:txEl>
                                              <p:pRg st="15" end="15"/>
                                            </p:txEl>
                                          </p:spTgt>
                                        </p:tgtEl>
                                        <p:attrNameLst>
                                          <p:attrName>style.visibility</p:attrName>
                                        </p:attrNameLst>
                                      </p:cBhvr>
                                      <p:to>
                                        <p:strVal val="visible"/>
                                      </p:to>
                                    </p:set>
                                    <p:animEffect transition="in" filter="fade">
                                      <p:cBhvr>
                                        <p:cTn id="81" dur="1000"/>
                                        <p:tgtEl>
                                          <p:spTgt spid="3">
                                            <p:txEl>
                                              <p:pRg st="15" end="15"/>
                                            </p:txEl>
                                          </p:spTgt>
                                        </p:tgtEl>
                                      </p:cBhvr>
                                    </p:animEffect>
                                    <p:anim calcmode="lin" valueType="num">
                                      <p:cBhvr>
                                        <p:cTn id="82"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3"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3">
                                            <p:txEl>
                                              <p:pRg st="16" end="16"/>
                                            </p:txEl>
                                          </p:spTgt>
                                        </p:tgtEl>
                                        <p:attrNameLst>
                                          <p:attrName>style.visibility</p:attrName>
                                        </p:attrNameLst>
                                      </p:cBhvr>
                                      <p:to>
                                        <p:strVal val="visible"/>
                                      </p:to>
                                    </p:set>
                                    <p:animEffect transition="in" filter="fade">
                                      <p:cBhvr>
                                        <p:cTn id="86" dur="1000"/>
                                        <p:tgtEl>
                                          <p:spTgt spid="3">
                                            <p:txEl>
                                              <p:pRg st="16" end="16"/>
                                            </p:txEl>
                                          </p:spTgt>
                                        </p:tgtEl>
                                      </p:cBhvr>
                                    </p:animEffect>
                                    <p:anim calcmode="lin" valueType="num">
                                      <p:cBhvr>
                                        <p:cTn id="87"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88" dur="1000" fill="hold"/>
                                        <p:tgtEl>
                                          <p:spTgt spid="3">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4" fill="hold" nodeType="clickEffect">
                                  <p:stCondLst>
                                    <p:cond delay="0"/>
                                  </p:stCondLst>
                                  <p:childTnLst>
                                    <p:set>
                                      <p:cBhvr>
                                        <p:cTn id="92" dur="1" fill="hold">
                                          <p:stCondLst>
                                            <p:cond delay="0"/>
                                          </p:stCondLst>
                                        </p:cTn>
                                        <p:tgtEl>
                                          <p:spTgt spid="3">
                                            <p:txEl>
                                              <p:pRg st="17" end="17"/>
                                            </p:txEl>
                                          </p:spTgt>
                                        </p:tgtEl>
                                        <p:attrNameLst>
                                          <p:attrName>style.visibility</p:attrName>
                                        </p:attrNameLst>
                                      </p:cBhvr>
                                      <p:to>
                                        <p:strVal val="visible"/>
                                      </p:to>
                                    </p:set>
                                    <p:anim calcmode="lin" valueType="num">
                                      <p:cBhvr additive="base">
                                        <p:cTn id="93"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3">
                                            <p:txEl>
                                              <p:pRg st="17" end="17"/>
                                            </p:txEl>
                                          </p:spTgt>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4" fill="hold" nodeType="clickEffect">
                                  <p:stCondLst>
                                    <p:cond delay="0"/>
                                  </p:stCondLst>
                                  <p:childTnLst>
                                    <p:set>
                                      <p:cBhvr>
                                        <p:cTn id="98" dur="1" fill="hold">
                                          <p:stCondLst>
                                            <p:cond delay="0"/>
                                          </p:stCondLst>
                                        </p:cTn>
                                        <p:tgtEl>
                                          <p:spTgt spid="3">
                                            <p:txEl>
                                              <p:pRg st="18" end="18"/>
                                            </p:txEl>
                                          </p:spTgt>
                                        </p:tgtEl>
                                        <p:attrNameLst>
                                          <p:attrName>style.visibility</p:attrName>
                                        </p:attrNameLst>
                                      </p:cBhvr>
                                      <p:to>
                                        <p:strVal val="visible"/>
                                      </p:to>
                                    </p:set>
                                    <p:anim calcmode="lin" valueType="num">
                                      <p:cBhvr additive="base">
                                        <p:cTn id="99"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100"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nodeType="clickEffect">
                                  <p:stCondLst>
                                    <p:cond delay="0"/>
                                  </p:stCondLst>
                                  <p:childTnLst>
                                    <p:set>
                                      <p:cBhvr>
                                        <p:cTn id="104" dur="1" fill="hold">
                                          <p:stCondLst>
                                            <p:cond delay="0"/>
                                          </p:stCondLst>
                                        </p:cTn>
                                        <p:tgtEl>
                                          <p:spTgt spid="3">
                                            <p:txEl>
                                              <p:pRg st="19" end="19"/>
                                            </p:txEl>
                                          </p:spTgt>
                                        </p:tgtEl>
                                        <p:attrNameLst>
                                          <p:attrName>style.visibility</p:attrName>
                                        </p:attrNameLst>
                                      </p:cBhvr>
                                      <p:to>
                                        <p:strVal val="visible"/>
                                      </p:to>
                                    </p:set>
                                    <p:animEffect transition="in" filter="fade">
                                      <p:cBhvr>
                                        <p:cTn id="105" dur="1000"/>
                                        <p:tgtEl>
                                          <p:spTgt spid="3">
                                            <p:txEl>
                                              <p:pRg st="19" end="19"/>
                                            </p:txEl>
                                          </p:spTgt>
                                        </p:tgtEl>
                                      </p:cBhvr>
                                    </p:animEffect>
                                    <p:anim calcmode="lin" valueType="num">
                                      <p:cBhvr>
                                        <p:cTn id="106"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07"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08" presetID="42" presetClass="entr" presetSubtype="0" fill="hold" nodeType="withEffect">
                                  <p:stCondLst>
                                    <p:cond delay="0"/>
                                  </p:stCondLst>
                                  <p:childTnLst>
                                    <p:set>
                                      <p:cBhvr>
                                        <p:cTn id="109" dur="1" fill="hold">
                                          <p:stCondLst>
                                            <p:cond delay="0"/>
                                          </p:stCondLst>
                                        </p:cTn>
                                        <p:tgtEl>
                                          <p:spTgt spid="3">
                                            <p:txEl>
                                              <p:pRg st="20" end="20"/>
                                            </p:txEl>
                                          </p:spTgt>
                                        </p:tgtEl>
                                        <p:attrNameLst>
                                          <p:attrName>style.visibility</p:attrName>
                                        </p:attrNameLst>
                                      </p:cBhvr>
                                      <p:to>
                                        <p:strVal val="visible"/>
                                      </p:to>
                                    </p:set>
                                    <p:animEffect transition="in" filter="fade">
                                      <p:cBhvr>
                                        <p:cTn id="110" dur="1000"/>
                                        <p:tgtEl>
                                          <p:spTgt spid="3">
                                            <p:txEl>
                                              <p:pRg st="20" end="20"/>
                                            </p:txEl>
                                          </p:spTgt>
                                        </p:tgtEl>
                                      </p:cBhvr>
                                    </p:animEffect>
                                    <p:anim calcmode="lin" valueType="num">
                                      <p:cBhvr>
                                        <p:cTn id="111"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12" dur="1000" fill="hold"/>
                                        <p:tgtEl>
                                          <p:spTgt spid="3">
                                            <p:txEl>
                                              <p:pRg st="20" end="20"/>
                                            </p:txEl>
                                          </p:spTgt>
                                        </p:tgtEl>
                                        <p:attrNameLst>
                                          <p:attrName>ppt_y</p:attrName>
                                        </p:attrNameLst>
                                      </p:cBhvr>
                                      <p:tavLst>
                                        <p:tav tm="0">
                                          <p:val>
                                            <p:strVal val="#ppt_y+.1"/>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42" presetClass="entr" presetSubtype="0" fill="hold" nodeType="clickEffect">
                                  <p:stCondLst>
                                    <p:cond delay="0"/>
                                  </p:stCondLst>
                                  <p:childTnLst>
                                    <p:set>
                                      <p:cBhvr>
                                        <p:cTn id="116" dur="1" fill="hold">
                                          <p:stCondLst>
                                            <p:cond delay="0"/>
                                          </p:stCondLst>
                                        </p:cTn>
                                        <p:tgtEl>
                                          <p:spTgt spid="3">
                                            <p:txEl>
                                              <p:pRg st="21" end="21"/>
                                            </p:txEl>
                                          </p:spTgt>
                                        </p:tgtEl>
                                        <p:attrNameLst>
                                          <p:attrName>style.visibility</p:attrName>
                                        </p:attrNameLst>
                                      </p:cBhvr>
                                      <p:to>
                                        <p:strVal val="visible"/>
                                      </p:to>
                                    </p:set>
                                    <p:animEffect transition="in" filter="fade">
                                      <p:cBhvr>
                                        <p:cTn id="117" dur="1000"/>
                                        <p:tgtEl>
                                          <p:spTgt spid="3">
                                            <p:txEl>
                                              <p:pRg st="21" end="21"/>
                                            </p:txEl>
                                          </p:spTgt>
                                        </p:tgtEl>
                                      </p:cBhvr>
                                    </p:animEffect>
                                    <p:anim calcmode="lin" valueType="num">
                                      <p:cBhvr>
                                        <p:cTn id="118"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19" dur="1000" fill="hold"/>
                                        <p:tgtEl>
                                          <p:spTgt spid="3">
                                            <p:txEl>
                                              <p:pRg st="21" end="21"/>
                                            </p:txEl>
                                          </p:spTgt>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3">
                                            <p:txEl>
                                              <p:pRg st="22" end="22"/>
                                            </p:txEl>
                                          </p:spTgt>
                                        </p:tgtEl>
                                        <p:attrNameLst>
                                          <p:attrName>style.visibility</p:attrName>
                                        </p:attrNameLst>
                                      </p:cBhvr>
                                      <p:to>
                                        <p:strVal val="visible"/>
                                      </p:to>
                                    </p:set>
                                    <p:animEffect transition="in" filter="fade">
                                      <p:cBhvr>
                                        <p:cTn id="122" dur="1000"/>
                                        <p:tgtEl>
                                          <p:spTgt spid="3">
                                            <p:txEl>
                                              <p:pRg st="22" end="22"/>
                                            </p:txEl>
                                          </p:spTgt>
                                        </p:tgtEl>
                                      </p:cBhvr>
                                    </p:animEffect>
                                    <p:anim calcmode="lin" valueType="num">
                                      <p:cBhvr>
                                        <p:cTn id="123"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24" dur="1000" fill="hold"/>
                                        <p:tgtEl>
                                          <p:spTgt spid="3">
                                            <p:txEl>
                                              <p:pRg st="22" end="22"/>
                                            </p:txEl>
                                          </p:spTgt>
                                        </p:tgtEl>
                                        <p:attrNameLst>
                                          <p:attrName>ppt_y</p:attrName>
                                        </p:attrNameLst>
                                      </p:cBhvr>
                                      <p:tavLst>
                                        <p:tav tm="0">
                                          <p:val>
                                            <p:strVal val="#ppt_y+.1"/>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3">
                                            <p:txEl>
                                              <p:pRg st="23" end="23"/>
                                            </p:txEl>
                                          </p:spTgt>
                                        </p:tgtEl>
                                        <p:attrNameLst>
                                          <p:attrName>style.visibility</p:attrName>
                                        </p:attrNameLst>
                                      </p:cBhvr>
                                      <p:to>
                                        <p:strVal val="visible"/>
                                      </p:to>
                                    </p:set>
                                    <p:animEffect transition="in" filter="fade">
                                      <p:cBhvr>
                                        <p:cTn id="127" dur="1000"/>
                                        <p:tgtEl>
                                          <p:spTgt spid="3">
                                            <p:txEl>
                                              <p:pRg st="23" end="23"/>
                                            </p:txEl>
                                          </p:spTgt>
                                        </p:tgtEl>
                                      </p:cBhvr>
                                    </p:animEffect>
                                    <p:anim calcmode="lin" valueType="num">
                                      <p:cBhvr>
                                        <p:cTn id="128" dur="1000" fill="hold"/>
                                        <p:tgtEl>
                                          <p:spTgt spid="3">
                                            <p:txEl>
                                              <p:pRg st="23" end="23"/>
                                            </p:txEl>
                                          </p:spTgt>
                                        </p:tgtEl>
                                        <p:attrNameLst>
                                          <p:attrName>ppt_x</p:attrName>
                                        </p:attrNameLst>
                                      </p:cBhvr>
                                      <p:tavLst>
                                        <p:tav tm="0">
                                          <p:val>
                                            <p:strVal val="#ppt_x"/>
                                          </p:val>
                                        </p:tav>
                                        <p:tav tm="100000">
                                          <p:val>
                                            <p:strVal val="#ppt_x"/>
                                          </p:val>
                                        </p:tav>
                                      </p:tavLst>
                                    </p:anim>
                                    <p:anim calcmode="lin" valueType="num">
                                      <p:cBhvr>
                                        <p:cTn id="129" dur="1000" fill="hold"/>
                                        <p:tgtEl>
                                          <p:spTgt spid="3">
                                            <p:txEl>
                                              <p:pRg st="23" end="2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8A6E3BE-8388-A2CB-8D39-DFA1C073D545}"/>
              </a:ext>
            </a:extLst>
          </p:cNvPr>
          <p:cNvSpPr txBox="1"/>
          <p:nvPr/>
        </p:nvSpPr>
        <p:spPr>
          <a:xfrm>
            <a:off x="741680" y="0"/>
            <a:ext cx="10342880" cy="6740307"/>
          </a:xfrm>
          <a:prstGeom prst="rect">
            <a:avLst/>
          </a:prstGeom>
          <a:noFill/>
        </p:spPr>
        <p:txBody>
          <a:bodyPr wrap="square">
            <a:spAutoFit/>
          </a:bodyPr>
          <a:lstStyle/>
          <a:p>
            <a:r>
              <a:rPr lang="en-GB" dirty="0"/>
              <a:t>(a) </a:t>
            </a:r>
            <a:r>
              <a:rPr lang="en-GB" dirty="0">
                <a:highlight>
                  <a:srgbClr val="00FF00"/>
                </a:highlight>
              </a:rPr>
              <a:t>a person living with that member as if they were married to each</a:t>
            </a:r>
          </a:p>
          <a:p>
            <a:r>
              <a:rPr lang="en-GB" dirty="0">
                <a:highlight>
                  <a:srgbClr val="00FF00"/>
                </a:highlight>
              </a:rPr>
              <a:t>other, namely a life partner;</a:t>
            </a:r>
          </a:p>
          <a:p>
            <a:r>
              <a:rPr lang="en-GB" dirty="0">
                <a:highlight>
                  <a:srgbClr val="00FF00"/>
                </a:highlight>
              </a:rPr>
              <a:t>(b) a relative who resides permanently with that member; and</a:t>
            </a:r>
          </a:p>
          <a:p>
            <a:r>
              <a:rPr lang="en-GB" dirty="0">
                <a:highlight>
                  <a:srgbClr val="00FF00"/>
                </a:highlight>
              </a:rPr>
              <a:t>(c) any other relative who is dependent on such member.’’.</a:t>
            </a:r>
          </a:p>
          <a:p>
            <a:r>
              <a:rPr lang="en-GB" b="1" dirty="0"/>
              <a:t>Amendment of section 27 of Act 84 of 1996</a:t>
            </a:r>
          </a:p>
          <a:p>
            <a:r>
              <a:rPr lang="en-GB" dirty="0"/>
              <a:t>21. Section 27 of the South African Schools Act, 1996, is hereby amended by the</a:t>
            </a:r>
          </a:p>
          <a:p>
            <a:r>
              <a:rPr lang="en-GB" dirty="0"/>
              <a:t>substitution for subsection (2) of the following subsection:</a:t>
            </a:r>
          </a:p>
          <a:p>
            <a:r>
              <a:rPr lang="en-GB" dirty="0"/>
              <a:t>‘‘(2</a:t>
            </a:r>
            <a:r>
              <a:rPr lang="en-GB" b="1" dirty="0"/>
              <a:t>) </a:t>
            </a:r>
            <a:r>
              <a:rPr lang="en-GB" b="1" u="sng" dirty="0">
                <a:highlight>
                  <a:srgbClr val="FFFF00"/>
                </a:highlight>
              </a:rPr>
              <a:t>No member of a governing body may be remunerated in any way </a:t>
            </a:r>
            <a:r>
              <a:rPr lang="en-GB" u="sng" dirty="0">
                <a:highlight>
                  <a:srgbClr val="FFFF00"/>
                </a:highlight>
              </a:rPr>
              <a:t>for the</a:t>
            </a:r>
          </a:p>
          <a:p>
            <a:r>
              <a:rPr lang="en-GB" u="sng" dirty="0">
                <a:highlight>
                  <a:srgbClr val="FFFF00"/>
                </a:highlight>
              </a:rPr>
              <a:t>performance of his or her duties or for the attendance of meetings and school</a:t>
            </a:r>
          </a:p>
          <a:p>
            <a:r>
              <a:rPr lang="en-GB" u="sng" dirty="0">
                <a:highlight>
                  <a:srgbClr val="FFFF00"/>
                </a:highlight>
              </a:rPr>
              <a:t>activities.’’.</a:t>
            </a:r>
          </a:p>
          <a:p>
            <a:r>
              <a:rPr lang="en-GB" b="1" dirty="0"/>
              <a:t>Amendment of section 28 of Act 84 of 1996</a:t>
            </a:r>
          </a:p>
          <a:p>
            <a:r>
              <a:rPr lang="en-GB" dirty="0"/>
              <a:t>22. Section 28 of the South African Schools Act, 1996, is hereby amended by the</a:t>
            </a:r>
          </a:p>
          <a:p>
            <a:r>
              <a:rPr lang="en-GB" dirty="0"/>
              <a:t>substitution for the words preceding paragraph (a) of the following words:</a:t>
            </a:r>
          </a:p>
          <a:p>
            <a:r>
              <a:rPr lang="en-GB" dirty="0"/>
              <a:t>‘‘Subject to this Act, [and any applicable provincial law, </a:t>
            </a:r>
            <a:r>
              <a:rPr lang="en-GB" b="1" dirty="0"/>
              <a:t>the Member of the</a:t>
            </a:r>
          </a:p>
          <a:p>
            <a:r>
              <a:rPr lang="en-GB" b="1" dirty="0"/>
              <a:t>Executive Council] the Minister must, by notice in the [Provincial] Gazette</a:t>
            </a:r>
            <a:r>
              <a:rPr lang="en-GB" dirty="0"/>
              <a:t>, determine—’’.</a:t>
            </a:r>
          </a:p>
          <a:p>
            <a:r>
              <a:rPr lang="en-GB" dirty="0"/>
              <a:t>Amendment of section 29 of Act 84 of 1996, as amended by section 12 of Act 48 of</a:t>
            </a:r>
          </a:p>
          <a:p>
            <a:r>
              <a:rPr lang="en-GB" dirty="0"/>
              <a:t>1999</a:t>
            </a:r>
          </a:p>
          <a:p>
            <a:r>
              <a:rPr lang="en-GB" dirty="0"/>
              <a:t>23. Section 29 of the South African Schools Act, 1996, is hereby amended by the</a:t>
            </a:r>
          </a:p>
          <a:p>
            <a:r>
              <a:rPr lang="en-GB" dirty="0"/>
              <a:t>substitution for subsection (2) of the following subsection:</a:t>
            </a:r>
          </a:p>
          <a:p>
            <a:r>
              <a:rPr lang="en-GB" dirty="0"/>
              <a:t>‘‘(2)(a) </a:t>
            </a:r>
            <a:r>
              <a:rPr lang="en-GB" dirty="0">
                <a:highlight>
                  <a:srgbClr val="00FF00"/>
                </a:highlight>
              </a:rPr>
              <a:t>Only a parent member of a governing body who is not employed at the</a:t>
            </a:r>
          </a:p>
          <a:p>
            <a:r>
              <a:rPr lang="en-GB" dirty="0">
                <a:highlight>
                  <a:srgbClr val="00FF00"/>
                </a:highlight>
              </a:rPr>
              <a:t>public school may serve as the chairperson of the governing body</a:t>
            </a:r>
            <a:r>
              <a:rPr lang="en-GB" dirty="0"/>
              <a:t>.</a:t>
            </a:r>
          </a:p>
          <a:p>
            <a:r>
              <a:rPr lang="en-GB" dirty="0"/>
              <a:t>(b) Where reasonably practicable, </a:t>
            </a:r>
            <a:r>
              <a:rPr lang="en-GB" b="1" u="sng" dirty="0">
                <a:highlight>
                  <a:srgbClr val="00FF00"/>
                </a:highlight>
              </a:rPr>
              <a:t>only a parent member </a:t>
            </a:r>
            <a:r>
              <a:rPr lang="en-GB" u="sng" dirty="0">
                <a:highlight>
                  <a:srgbClr val="00FF00"/>
                </a:highlight>
              </a:rPr>
              <a:t>of a governing body</a:t>
            </a:r>
          </a:p>
          <a:p>
            <a:r>
              <a:rPr lang="en-GB" b="1" u="sng" dirty="0">
                <a:highlight>
                  <a:srgbClr val="00FF00"/>
                </a:highlight>
              </a:rPr>
              <a:t>who is not employed at the public school may serve as the chairperson of the</a:t>
            </a:r>
          </a:p>
          <a:p>
            <a:r>
              <a:rPr lang="en-GB" b="1" u="sng" dirty="0">
                <a:highlight>
                  <a:srgbClr val="00FF00"/>
                </a:highlight>
              </a:rPr>
              <a:t>finance committee of that public school</a:t>
            </a:r>
            <a:r>
              <a:rPr lang="en-GB" b="1" dirty="0">
                <a:highlight>
                  <a:srgbClr val="00FF00"/>
                </a:highlight>
              </a:rPr>
              <a:t>.’</a:t>
            </a:r>
            <a:r>
              <a:rPr lang="en-GB" dirty="0">
                <a:highlight>
                  <a:srgbClr val="00FF00"/>
                </a:highlight>
              </a:rPr>
              <a:t>’</a:t>
            </a:r>
            <a:endParaRPr lang="en-ZA" dirty="0">
              <a:highlight>
                <a:srgbClr val="00FF00"/>
              </a:highlight>
            </a:endParaRPr>
          </a:p>
        </p:txBody>
      </p:sp>
    </p:spTree>
    <p:extLst>
      <p:ext uri="{BB962C8B-B14F-4D97-AF65-F5344CB8AC3E}">
        <p14:creationId xmlns:p14="http://schemas.microsoft.com/office/powerpoint/2010/main" val="3028237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0"/>
                                        <p:tgtEl>
                                          <p:spTgt spid="3">
                                            <p:txEl>
                                              <p:pRg st="5" end="5"/>
                                            </p:txEl>
                                          </p:spTgt>
                                        </p:tgtEl>
                                      </p:cBhvr>
                                    </p:animEffect>
                                    <p:anim calcmode="lin" valueType="num">
                                      <p:cBhvr>
                                        <p:cTn id="3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Effect transition="in" filter="fade">
                                      <p:cBhvr>
                                        <p:cTn id="39" dur="1000"/>
                                        <p:tgtEl>
                                          <p:spTgt spid="3">
                                            <p:txEl>
                                              <p:pRg st="6" end="6"/>
                                            </p:txEl>
                                          </p:spTgt>
                                        </p:tgtEl>
                                      </p:cBhvr>
                                    </p:animEffect>
                                    <p:anim calcmode="lin" valueType="num">
                                      <p:cBhvr>
                                        <p:cTn id="4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Effect transition="in" filter="fade">
                                      <p:cBhvr>
                                        <p:cTn id="44" dur="1000"/>
                                        <p:tgtEl>
                                          <p:spTgt spid="3">
                                            <p:txEl>
                                              <p:pRg st="7" end="7"/>
                                            </p:txEl>
                                          </p:spTgt>
                                        </p:tgtEl>
                                      </p:cBhvr>
                                    </p:animEffect>
                                    <p:anim calcmode="lin" valueType="num">
                                      <p:cBhvr>
                                        <p:cTn id="45"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Effect transition="in" filter="fade">
                                      <p:cBhvr>
                                        <p:cTn id="54" dur="1000"/>
                                        <p:tgtEl>
                                          <p:spTgt spid="3">
                                            <p:txEl>
                                              <p:pRg st="9" end="9"/>
                                            </p:txEl>
                                          </p:spTgt>
                                        </p:tgtEl>
                                      </p:cBhvr>
                                    </p:animEffect>
                                    <p:anim calcmode="lin" valueType="num">
                                      <p:cBhvr>
                                        <p:cTn id="5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Effect transition="in" filter="fade">
                                      <p:cBhvr>
                                        <p:cTn id="61" dur="1000"/>
                                        <p:tgtEl>
                                          <p:spTgt spid="3">
                                            <p:txEl>
                                              <p:pRg st="10" end="10"/>
                                            </p:txEl>
                                          </p:spTgt>
                                        </p:tgtEl>
                                      </p:cBhvr>
                                    </p:animEffect>
                                    <p:anim calcmode="lin" valueType="num">
                                      <p:cBhvr>
                                        <p:cTn id="62"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3">
                                            <p:txEl>
                                              <p:pRg st="11" end="11"/>
                                            </p:txEl>
                                          </p:spTgt>
                                        </p:tgtEl>
                                        <p:attrNameLst>
                                          <p:attrName>style.visibility</p:attrName>
                                        </p:attrNameLst>
                                      </p:cBhvr>
                                      <p:to>
                                        <p:strVal val="visible"/>
                                      </p:to>
                                    </p:set>
                                    <p:animEffect transition="in" filter="fade">
                                      <p:cBhvr>
                                        <p:cTn id="66" dur="1000"/>
                                        <p:tgtEl>
                                          <p:spTgt spid="3">
                                            <p:txEl>
                                              <p:pRg st="11" end="11"/>
                                            </p:txEl>
                                          </p:spTgt>
                                        </p:tgtEl>
                                      </p:cBhvr>
                                    </p:animEffect>
                                    <p:anim calcmode="lin" valueType="num">
                                      <p:cBhvr>
                                        <p:cTn id="67"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8"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3">
                                            <p:txEl>
                                              <p:pRg st="12" end="12"/>
                                            </p:txEl>
                                          </p:spTgt>
                                        </p:tgtEl>
                                        <p:attrNameLst>
                                          <p:attrName>style.visibility</p:attrName>
                                        </p:attrNameLst>
                                      </p:cBhvr>
                                      <p:to>
                                        <p:strVal val="visible"/>
                                      </p:to>
                                    </p:set>
                                    <p:animEffect transition="in" filter="fade">
                                      <p:cBhvr>
                                        <p:cTn id="71" dur="1000"/>
                                        <p:tgtEl>
                                          <p:spTgt spid="3">
                                            <p:txEl>
                                              <p:pRg st="12" end="12"/>
                                            </p:txEl>
                                          </p:spTgt>
                                        </p:tgtEl>
                                      </p:cBhvr>
                                    </p:animEffect>
                                    <p:anim calcmode="lin" valueType="num">
                                      <p:cBhvr>
                                        <p:cTn id="72"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3"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3">
                                            <p:txEl>
                                              <p:pRg st="13" end="13"/>
                                            </p:txEl>
                                          </p:spTgt>
                                        </p:tgtEl>
                                        <p:attrNameLst>
                                          <p:attrName>style.visibility</p:attrName>
                                        </p:attrNameLst>
                                      </p:cBhvr>
                                      <p:to>
                                        <p:strVal val="visible"/>
                                      </p:to>
                                    </p:set>
                                    <p:animEffect transition="in" filter="fade">
                                      <p:cBhvr>
                                        <p:cTn id="76" dur="1000"/>
                                        <p:tgtEl>
                                          <p:spTgt spid="3">
                                            <p:txEl>
                                              <p:pRg st="13" end="13"/>
                                            </p:txEl>
                                          </p:spTgt>
                                        </p:tgtEl>
                                      </p:cBhvr>
                                    </p:animEffect>
                                    <p:anim calcmode="lin" valueType="num">
                                      <p:cBhvr>
                                        <p:cTn id="77"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8"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3">
                                            <p:txEl>
                                              <p:pRg st="14" end="14"/>
                                            </p:txEl>
                                          </p:spTgt>
                                        </p:tgtEl>
                                        <p:attrNameLst>
                                          <p:attrName>style.visibility</p:attrName>
                                        </p:attrNameLst>
                                      </p:cBhvr>
                                      <p:to>
                                        <p:strVal val="visible"/>
                                      </p:to>
                                    </p:set>
                                    <p:animEffect transition="in" filter="fade">
                                      <p:cBhvr>
                                        <p:cTn id="81" dur="1000"/>
                                        <p:tgtEl>
                                          <p:spTgt spid="3">
                                            <p:txEl>
                                              <p:pRg st="14" end="14"/>
                                            </p:txEl>
                                          </p:spTgt>
                                        </p:tgtEl>
                                      </p:cBhvr>
                                    </p:animEffect>
                                    <p:anim calcmode="lin" valueType="num">
                                      <p:cBhvr>
                                        <p:cTn id="82"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3"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3">
                                            <p:txEl>
                                              <p:pRg st="15" end="15"/>
                                            </p:txEl>
                                          </p:spTgt>
                                        </p:tgtEl>
                                        <p:attrNameLst>
                                          <p:attrName>style.visibility</p:attrName>
                                        </p:attrNameLst>
                                      </p:cBhvr>
                                      <p:to>
                                        <p:strVal val="visible"/>
                                      </p:to>
                                    </p:set>
                                    <p:animEffect transition="in" filter="fade">
                                      <p:cBhvr>
                                        <p:cTn id="86" dur="1000"/>
                                        <p:tgtEl>
                                          <p:spTgt spid="3">
                                            <p:txEl>
                                              <p:pRg st="15" end="15"/>
                                            </p:txEl>
                                          </p:spTgt>
                                        </p:tgtEl>
                                      </p:cBhvr>
                                    </p:animEffect>
                                    <p:anim calcmode="lin" valueType="num">
                                      <p:cBhvr>
                                        <p:cTn id="87"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8"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3">
                                            <p:txEl>
                                              <p:pRg st="16" end="16"/>
                                            </p:txEl>
                                          </p:spTgt>
                                        </p:tgtEl>
                                        <p:attrNameLst>
                                          <p:attrName>style.visibility</p:attrName>
                                        </p:attrNameLst>
                                      </p:cBhvr>
                                      <p:to>
                                        <p:strVal val="visible"/>
                                      </p:to>
                                    </p:set>
                                    <p:animEffect transition="in" filter="fade">
                                      <p:cBhvr>
                                        <p:cTn id="91" dur="1000"/>
                                        <p:tgtEl>
                                          <p:spTgt spid="3">
                                            <p:txEl>
                                              <p:pRg st="16" end="16"/>
                                            </p:txEl>
                                          </p:spTgt>
                                        </p:tgtEl>
                                      </p:cBhvr>
                                    </p:animEffect>
                                    <p:anim calcmode="lin" valueType="num">
                                      <p:cBhvr>
                                        <p:cTn id="92"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3" dur="1000" fill="hold"/>
                                        <p:tgtEl>
                                          <p:spTgt spid="3">
                                            <p:txEl>
                                              <p:pRg st="16" end="16"/>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3">
                                            <p:txEl>
                                              <p:pRg st="17" end="17"/>
                                            </p:txEl>
                                          </p:spTgt>
                                        </p:tgtEl>
                                        <p:attrNameLst>
                                          <p:attrName>style.visibility</p:attrName>
                                        </p:attrNameLst>
                                      </p:cBhvr>
                                      <p:to>
                                        <p:strVal val="visible"/>
                                      </p:to>
                                    </p:set>
                                    <p:animEffect transition="in" filter="fade">
                                      <p:cBhvr>
                                        <p:cTn id="98" dur="1000"/>
                                        <p:tgtEl>
                                          <p:spTgt spid="3">
                                            <p:txEl>
                                              <p:pRg st="17" end="17"/>
                                            </p:txEl>
                                          </p:spTgt>
                                        </p:tgtEl>
                                      </p:cBhvr>
                                    </p:animEffect>
                                    <p:anim calcmode="lin" valueType="num">
                                      <p:cBhvr>
                                        <p:cTn id="99"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100"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3">
                                            <p:txEl>
                                              <p:pRg st="18" end="18"/>
                                            </p:txEl>
                                          </p:spTgt>
                                        </p:tgtEl>
                                        <p:attrNameLst>
                                          <p:attrName>style.visibility</p:attrName>
                                        </p:attrNameLst>
                                      </p:cBhvr>
                                      <p:to>
                                        <p:strVal val="visible"/>
                                      </p:to>
                                    </p:set>
                                    <p:animEffect transition="in" filter="fade">
                                      <p:cBhvr>
                                        <p:cTn id="103" dur="1000"/>
                                        <p:tgtEl>
                                          <p:spTgt spid="3">
                                            <p:txEl>
                                              <p:pRg st="18" end="18"/>
                                            </p:txEl>
                                          </p:spTgt>
                                        </p:tgtEl>
                                      </p:cBhvr>
                                    </p:animEffect>
                                    <p:anim calcmode="lin" valueType="num">
                                      <p:cBhvr>
                                        <p:cTn id="104"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105"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0"/>
                                  </p:stCondLst>
                                  <p:childTnLst>
                                    <p:set>
                                      <p:cBhvr>
                                        <p:cTn id="107" dur="1" fill="hold">
                                          <p:stCondLst>
                                            <p:cond delay="0"/>
                                          </p:stCondLst>
                                        </p:cTn>
                                        <p:tgtEl>
                                          <p:spTgt spid="3">
                                            <p:txEl>
                                              <p:pRg st="19" end="19"/>
                                            </p:txEl>
                                          </p:spTgt>
                                        </p:tgtEl>
                                        <p:attrNameLst>
                                          <p:attrName>style.visibility</p:attrName>
                                        </p:attrNameLst>
                                      </p:cBhvr>
                                      <p:to>
                                        <p:strVal val="visible"/>
                                      </p:to>
                                    </p:set>
                                    <p:animEffect transition="in" filter="fade">
                                      <p:cBhvr>
                                        <p:cTn id="108" dur="1000"/>
                                        <p:tgtEl>
                                          <p:spTgt spid="3">
                                            <p:txEl>
                                              <p:pRg st="19" end="19"/>
                                            </p:txEl>
                                          </p:spTgt>
                                        </p:tgtEl>
                                      </p:cBhvr>
                                    </p:animEffect>
                                    <p:anim calcmode="lin" valueType="num">
                                      <p:cBhvr>
                                        <p:cTn id="109"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10"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11" presetID="42" presetClass="entr" presetSubtype="0" fill="hold" nodeType="withEffect">
                                  <p:stCondLst>
                                    <p:cond delay="0"/>
                                  </p:stCondLst>
                                  <p:childTnLst>
                                    <p:set>
                                      <p:cBhvr>
                                        <p:cTn id="112" dur="1" fill="hold">
                                          <p:stCondLst>
                                            <p:cond delay="0"/>
                                          </p:stCondLst>
                                        </p:cTn>
                                        <p:tgtEl>
                                          <p:spTgt spid="3">
                                            <p:txEl>
                                              <p:pRg st="20" end="20"/>
                                            </p:txEl>
                                          </p:spTgt>
                                        </p:tgtEl>
                                        <p:attrNameLst>
                                          <p:attrName>style.visibility</p:attrName>
                                        </p:attrNameLst>
                                      </p:cBhvr>
                                      <p:to>
                                        <p:strVal val="visible"/>
                                      </p:to>
                                    </p:set>
                                    <p:animEffect transition="in" filter="fade">
                                      <p:cBhvr>
                                        <p:cTn id="113" dur="1000"/>
                                        <p:tgtEl>
                                          <p:spTgt spid="3">
                                            <p:txEl>
                                              <p:pRg st="20" end="20"/>
                                            </p:txEl>
                                          </p:spTgt>
                                        </p:tgtEl>
                                      </p:cBhvr>
                                    </p:animEffect>
                                    <p:anim calcmode="lin" valueType="num">
                                      <p:cBhvr>
                                        <p:cTn id="114"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15" dur="1000" fill="hold"/>
                                        <p:tgtEl>
                                          <p:spTgt spid="3">
                                            <p:txEl>
                                              <p:pRg st="20" end="20"/>
                                            </p:txEl>
                                          </p:spTgt>
                                        </p:tgtEl>
                                        <p:attrNameLst>
                                          <p:attrName>ppt_y</p:attrName>
                                        </p:attrNameLst>
                                      </p:cBhvr>
                                      <p:tavLst>
                                        <p:tav tm="0">
                                          <p:val>
                                            <p:strVal val="#ppt_y+.1"/>
                                          </p:val>
                                        </p:tav>
                                        <p:tav tm="100000">
                                          <p:val>
                                            <p:strVal val="#ppt_y"/>
                                          </p:val>
                                        </p:tav>
                                      </p:tavLst>
                                    </p:anim>
                                  </p:childTnLst>
                                </p:cTn>
                              </p:par>
                            </p:childTnLst>
                          </p:cTn>
                        </p:par>
                      </p:childTnLst>
                    </p:cTn>
                  </p:par>
                  <p:par>
                    <p:cTn id="116" fill="hold">
                      <p:stCondLst>
                        <p:cond delay="indefinite"/>
                      </p:stCondLst>
                      <p:childTnLst>
                        <p:par>
                          <p:cTn id="117" fill="hold">
                            <p:stCondLst>
                              <p:cond delay="0"/>
                            </p:stCondLst>
                            <p:childTnLst>
                              <p:par>
                                <p:cTn id="118" presetID="2" presetClass="entr" presetSubtype="4" fill="hold" nodeType="clickEffect">
                                  <p:stCondLst>
                                    <p:cond delay="0"/>
                                  </p:stCondLst>
                                  <p:childTnLst>
                                    <p:set>
                                      <p:cBhvr>
                                        <p:cTn id="119" dur="1" fill="hold">
                                          <p:stCondLst>
                                            <p:cond delay="0"/>
                                          </p:stCondLst>
                                        </p:cTn>
                                        <p:tgtEl>
                                          <p:spTgt spid="3">
                                            <p:txEl>
                                              <p:pRg st="21" end="21"/>
                                            </p:txEl>
                                          </p:spTgt>
                                        </p:tgtEl>
                                        <p:attrNameLst>
                                          <p:attrName>style.visibility</p:attrName>
                                        </p:attrNameLst>
                                      </p:cBhvr>
                                      <p:to>
                                        <p:strVal val="visible"/>
                                      </p:to>
                                    </p:set>
                                    <p:anim calcmode="lin" valueType="num">
                                      <p:cBhvr additive="base">
                                        <p:cTn id="120"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21"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22" presetID="2" presetClass="entr" presetSubtype="4" fill="hold" nodeType="withEffect">
                                  <p:stCondLst>
                                    <p:cond delay="0"/>
                                  </p:stCondLst>
                                  <p:childTnLst>
                                    <p:set>
                                      <p:cBhvr>
                                        <p:cTn id="123" dur="1" fill="hold">
                                          <p:stCondLst>
                                            <p:cond delay="0"/>
                                          </p:stCondLst>
                                        </p:cTn>
                                        <p:tgtEl>
                                          <p:spTgt spid="3">
                                            <p:txEl>
                                              <p:pRg st="22" end="22"/>
                                            </p:txEl>
                                          </p:spTgt>
                                        </p:tgtEl>
                                        <p:attrNameLst>
                                          <p:attrName>style.visibility</p:attrName>
                                        </p:attrNameLst>
                                      </p:cBhvr>
                                      <p:to>
                                        <p:strVal val="visible"/>
                                      </p:to>
                                    </p:set>
                                    <p:anim calcmode="lin" valueType="num">
                                      <p:cBhvr additive="base">
                                        <p:cTn id="124"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25" dur="500" fill="hold"/>
                                        <p:tgtEl>
                                          <p:spTgt spid="3">
                                            <p:txEl>
                                              <p:pRg st="22" end="22"/>
                                            </p:txEl>
                                          </p:spTgt>
                                        </p:tgtEl>
                                        <p:attrNameLst>
                                          <p:attrName>ppt_y</p:attrName>
                                        </p:attrNameLst>
                                      </p:cBhvr>
                                      <p:tavLst>
                                        <p:tav tm="0">
                                          <p:val>
                                            <p:strVal val="1+#ppt_h/2"/>
                                          </p:val>
                                        </p:tav>
                                        <p:tav tm="100000">
                                          <p:val>
                                            <p:strVal val="#ppt_y"/>
                                          </p:val>
                                        </p:tav>
                                      </p:tavLst>
                                    </p:anim>
                                  </p:childTnLst>
                                </p:cTn>
                              </p:par>
                              <p:par>
                                <p:cTn id="126" presetID="2" presetClass="entr" presetSubtype="4" fill="hold" nodeType="withEffect">
                                  <p:stCondLst>
                                    <p:cond delay="0"/>
                                  </p:stCondLst>
                                  <p:childTnLst>
                                    <p:set>
                                      <p:cBhvr>
                                        <p:cTn id="127" dur="1" fill="hold">
                                          <p:stCondLst>
                                            <p:cond delay="0"/>
                                          </p:stCondLst>
                                        </p:cTn>
                                        <p:tgtEl>
                                          <p:spTgt spid="3">
                                            <p:txEl>
                                              <p:pRg st="23" end="23"/>
                                            </p:txEl>
                                          </p:spTgt>
                                        </p:tgtEl>
                                        <p:attrNameLst>
                                          <p:attrName>style.visibility</p:attrName>
                                        </p:attrNameLst>
                                      </p:cBhvr>
                                      <p:to>
                                        <p:strVal val="visible"/>
                                      </p:to>
                                    </p:set>
                                    <p:anim calcmode="lin" valueType="num">
                                      <p:cBhvr additive="base">
                                        <p:cTn id="128" dur="500" fill="hold"/>
                                        <p:tgtEl>
                                          <p:spTgt spid="3">
                                            <p:txEl>
                                              <p:pRg st="23" end="23"/>
                                            </p:txEl>
                                          </p:spTgt>
                                        </p:tgtEl>
                                        <p:attrNameLst>
                                          <p:attrName>ppt_x</p:attrName>
                                        </p:attrNameLst>
                                      </p:cBhvr>
                                      <p:tavLst>
                                        <p:tav tm="0">
                                          <p:val>
                                            <p:strVal val="#ppt_x"/>
                                          </p:val>
                                        </p:tav>
                                        <p:tav tm="100000">
                                          <p:val>
                                            <p:strVal val="#ppt_x"/>
                                          </p:val>
                                        </p:tav>
                                      </p:tavLst>
                                    </p:anim>
                                    <p:anim calcmode="lin" valueType="num">
                                      <p:cBhvr additive="base">
                                        <p:cTn id="129" dur="500" fill="hold"/>
                                        <p:tgtEl>
                                          <p:spTgt spid="3">
                                            <p:txEl>
                                              <p:pRg st="23" end="2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6F2665A-4879-6F60-A958-D31AAECFE75B}"/>
              </a:ext>
            </a:extLst>
          </p:cNvPr>
          <p:cNvSpPr txBox="1"/>
          <p:nvPr/>
        </p:nvSpPr>
        <p:spPr>
          <a:xfrm>
            <a:off x="375920" y="0"/>
            <a:ext cx="10596880" cy="6463308"/>
          </a:xfrm>
          <a:prstGeom prst="rect">
            <a:avLst/>
          </a:prstGeom>
          <a:noFill/>
        </p:spPr>
        <p:txBody>
          <a:bodyPr wrap="square">
            <a:spAutoFit/>
          </a:bodyPr>
          <a:lstStyle/>
          <a:p>
            <a:r>
              <a:rPr lang="en-GB" b="1" dirty="0"/>
              <a:t>Amendment of section 32 of Act 84 of 1996</a:t>
            </a:r>
          </a:p>
          <a:p>
            <a:r>
              <a:rPr lang="en-GB" dirty="0"/>
              <a:t>24. Section 32 of the South African Schools Act, 1996 is hereby amended—</a:t>
            </a:r>
          </a:p>
          <a:p>
            <a:pPr marL="342900" indent="-342900">
              <a:buAutoNum type="alphaLcParenBoth"/>
            </a:pPr>
            <a:r>
              <a:rPr lang="en-GB" dirty="0"/>
              <a:t>by the substitution for the heading of the following heading:</a:t>
            </a:r>
          </a:p>
          <a:p>
            <a:r>
              <a:rPr lang="en-GB" dirty="0"/>
              <a:t>‘‘</a:t>
            </a:r>
            <a:r>
              <a:rPr lang="en-GB" b="1" dirty="0">
                <a:highlight>
                  <a:srgbClr val="FF0000"/>
                </a:highlight>
              </a:rPr>
              <a:t>Status of [minors] learners on governing bodies</a:t>
            </a:r>
            <a:r>
              <a:rPr lang="en-GB" dirty="0"/>
              <a:t> of public schools’’;</a:t>
            </a:r>
          </a:p>
          <a:p>
            <a:r>
              <a:rPr lang="en-GB" dirty="0"/>
              <a:t>(b) by the substitution for subsections (1), (2) and (3) of the following</a:t>
            </a:r>
          </a:p>
          <a:p>
            <a:r>
              <a:rPr lang="en-GB" dirty="0"/>
              <a:t>subsections:</a:t>
            </a:r>
          </a:p>
          <a:p>
            <a:r>
              <a:rPr lang="en-GB" dirty="0"/>
              <a:t>‘‘(1) A member of a governing body </a:t>
            </a:r>
            <a:r>
              <a:rPr lang="en-GB" dirty="0">
                <a:highlight>
                  <a:srgbClr val="00FF00"/>
                </a:highlight>
              </a:rPr>
              <a:t>who is a [minor] learner </a:t>
            </a:r>
            <a:r>
              <a:rPr lang="en-GB" u="sng" dirty="0">
                <a:highlight>
                  <a:srgbClr val="00FF00"/>
                </a:highlight>
              </a:rPr>
              <a:t>may not</a:t>
            </a:r>
          </a:p>
          <a:p>
            <a:r>
              <a:rPr lang="en-GB" u="sng" dirty="0">
                <a:highlight>
                  <a:srgbClr val="00FF00"/>
                </a:highlight>
              </a:rPr>
              <a:t>contract </a:t>
            </a:r>
            <a:r>
              <a:rPr lang="en-GB" dirty="0">
                <a:highlight>
                  <a:srgbClr val="00FF00"/>
                </a:highlight>
              </a:rPr>
              <a:t>on behalf of a public schoo</a:t>
            </a:r>
            <a:r>
              <a:rPr lang="en-GB" dirty="0"/>
              <a:t>l.</a:t>
            </a:r>
          </a:p>
          <a:p>
            <a:r>
              <a:rPr lang="en-GB" dirty="0"/>
              <a:t>(2) A member of a governing body </a:t>
            </a:r>
            <a:r>
              <a:rPr lang="en-GB" dirty="0">
                <a:highlight>
                  <a:srgbClr val="00FF00"/>
                </a:highlight>
              </a:rPr>
              <a:t>who is a [minor] learner </a:t>
            </a:r>
            <a:r>
              <a:rPr lang="en-GB" u="sng" dirty="0">
                <a:highlight>
                  <a:srgbClr val="00FF00"/>
                </a:highlight>
              </a:rPr>
              <a:t>may not</a:t>
            </a:r>
          </a:p>
          <a:p>
            <a:r>
              <a:rPr lang="en-GB" u="sng" dirty="0">
                <a:highlight>
                  <a:srgbClr val="00FF00"/>
                </a:highlight>
              </a:rPr>
              <a:t>vote on resolutions</a:t>
            </a:r>
            <a:r>
              <a:rPr lang="en-GB" dirty="0">
                <a:highlight>
                  <a:srgbClr val="00FF00"/>
                </a:highlight>
              </a:rPr>
              <a:t> of a governing body which impose liabilities on third</a:t>
            </a:r>
          </a:p>
          <a:p>
            <a:r>
              <a:rPr lang="en-GB" dirty="0">
                <a:highlight>
                  <a:srgbClr val="00FF00"/>
                </a:highlight>
              </a:rPr>
              <a:t>parties or on the school.</a:t>
            </a:r>
          </a:p>
          <a:p>
            <a:r>
              <a:rPr lang="en-GB" dirty="0"/>
              <a:t>(3) A member of a governing body </a:t>
            </a:r>
            <a:r>
              <a:rPr lang="en-GB" dirty="0">
                <a:highlight>
                  <a:srgbClr val="00FF00"/>
                </a:highlight>
              </a:rPr>
              <a:t>who is a [minor] learner </a:t>
            </a:r>
            <a:r>
              <a:rPr lang="en-GB" u="sng" dirty="0">
                <a:highlight>
                  <a:srgbClr val="00FF00"/>
                </a:highlight>
              </a:rPr>
              <a:t>incurs no</a:t>
            </a:r>
          </a:p>
          <a:p>
            <a:r>
              <a:rPr lang="en-GB" u="sng" dirty="0">
                <a:highlight>
                  <a:srgbClr val="00FF00"/>
                </a:highlight>
              </a:rPr>
              <a:t>personal liability for any consequence </a:t>
            </a:r>
            <a:r>
              <a:rPr lang="en-GB" dirty="0">
                <a:highlight>
                  <a:srgbClr val="00FF00"/>
                </a:highlight>
              </a:rPr>
              <a:t>of his or her membership of the</a:t>
            </a:r>
          </a:p>
          <a:p>
            <a:r>
              <a:rPr lang="en-GB" dirty="0">
                <a:highlight>
                  <a:srgbClr val="00FF00"/>
                </a:highlight>
              </a:rPr>
              <a:t>governing body</a:t>
            </a:r>
            <a:r>
              <a:rPr lang="en-GB" dirty="0"/>
              <a:t>.’’; and</a:t>
            </a:r>
          </a:p>
          <a:p>
            <a:r>
              <a:rPr lang="en-GB" dirty="0"/>
              <a:t>(c) by the addition of the following subsection:</a:t>
            </a:r>
          </a:p>
          <a:p>
            <a:r>
              <a:rPr lang="en-GB" dirty="0"/>
              <a:t>‘‘(4) A member of a governing body who is a learner </a:t>
            </a:r>
            <a:r>
              <a:rPr lang="en-GB" u="sng" dirty="0">
                <a:highlight>
                  <a:srgbClr val="00FF00"/>
                </a:highlight>
              </a:rPr>
              <a:t>may not take part</a:t>
            </a:r>
          </a:p>
          <a:p>
            <a:r>
              <a:rPr lang="en-GB" u="sng" dirty="0">
                <a:highlight>
                  <a:srgbClr val="00FF00"/>
                </a:highlight>
              </a:rPr>
              <a:t>in meetings at which recommendations for the appointment of staff to the</a:t>
            </a:r>
          </a:p>
          <a:p>
            <a:r>
              <a:rPr lang="en-GB" u="sng" dirty="0">
                <a:highlight>
                  <a:srgbClr val="00FF00"/>
                </a:highlight>
              </a:rPr>
              <a:t>school are decided on</a:t>
            </a:r>
            <a:r>
              <a:rPr lang="en-GB" dirty="0">
                <a:highlight>
                  <a:srgbClr val="00FF00"/>
                </a:highlight>
              </a:rPr>
              <a:t>, or </a:t>
            </a:r>
            <a:r>
              <a:rPr lang="en-GB" u="sng" dirty="0">
                <a:highlight>
                  <a:srgbClr val="00FF00"/>
                </a:highlight>
              </a:rPr>
              <a:t>form part of interview panels relating to the</a:t>
            </a:r>
          </a:p>
          <a:p>
            <a:r>
              <a:rPr lang="en-GB" u="sng" dirty="0">
                <a:highlight>
                  <a:srgbClr val="00FF00"/>
                </a:highlight>
              </a:rPr>
              <a:t>appointment of staff, whether educators or non-educators, or in any other</a:t>
            </a:r>
          </a:p>
          <a:p>
            <a:r>
              <a:rPr lang="en-GB" u="sng" dirty="0">
                <a:highlight>
                  <a:srgbClr val="00FF00"/>
                </a:highlight>
              </a:rPr>
              <a:t>way be involved in the appointment of staff to the school</a:t>
            </a:r>
            <a:r>
              <a:rPr lang="en-GB" dirty="0">
                <a:highlight>
                  <a:srgbClr val="00FF00"/>
                </a:highlight>
              </a:rPr>
              <a:t>.’’.</a:t>
            </a:r>
          </a:p>
          <a:p>
            <a:r>
              <a:rPr lang="en-GB" dirty="0"/>
              <a:t>Substitution of section 33 of Act 84 of 1996</a:t>
            </a:r>
          </a:p>
          <a:p>
            <a:r>
              <a:rPr lang="en-GB" dirty="0"/>
              <a:t>25. The following section is hereby substituted for section 33 of the South African</a:t>
            </a:r>
          </a:p>
          <a:p>
            <a:r>
              <a:rPr lang="en-GB" dirty="0"/>
              <a:t>Schools Act, 1996:</a:t>
            </a:r>
            <a:endParaRPr lang="en-ZA" dirty="0"/>
          </a:p>
        </p:txBody>
      </p:sp>
    </p:spTree>
    <p:extLst>
      <p:ext uri="{BB962C8B-B14F-4D97-AF65-F5344CB8AC3E}">
        <p14:creationId xmlns:p14="http://schemas.microsoft.com/office/powerpoint/2010/main" val="1629459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 calcmode="lin" valueType="num">
                                      <p:cBhvr additive="base">
                                        <p:cTn id="5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3">
                                            <p:txEl>
                                              <p:pRg st="11" end="11"/>
                                            </p:txEl>
                                          </p:spTgt>
                                        </p:tgtEl>
                                        <p:attrNameLst>
                                          <p:attrName>style.visibility</p:attrName>
                                        </p:attrNameLst>
                                      </p:cBhvr>
                                      <p:to>
                                        <p:strVal val="visible"/>
                                      </p:to>
                                    </p:set>
                                    <p:anim calcmode="lin" valueType="num">
                                      <p:cBhvr additive="base">
                                        <p:cTn id="63"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3">
                                            <p:txEl>
                                              <p:pRg st="12" end="12"/>
                                            </p:txEl>
                                          </p:spTgt>
                                        </p:tgtEl>
                                        <p:attrNameLst>
                                          <p:attrName>style.visibility</p:attrName>
                                        </p:attrNameLst>
                                      </p:cBhvr>
                                      <p:to>
                                        <p:strVal val="visible"/>
                                      </p:to>
                                    </p:set>
                                    <p:anim calcmode="lin" valueType="num">
                                      <p:cBhvr additive="base">
                                        <p:cTn id="67"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3">
                                            <p:txEl>
                                              <p:pRg st="13" end="13"/>
                                            </p:txEl>
                                          </p:spTgt>
                                        </p:tgtEl>
                                        <p:attrNameLst>
                                          <p:attrName>style.visibility</p:attrName>
                                        </p:attrNameLst>
                                      </p:cBhvr>
                                      <p:to>
                                        <p:strVal val="visible"/>
                                      </p:to>
                                    </p:set>
                                    <p:anim calcmode="lin" valueType="num">
                                      <p:cBhvr additive="base">
                                        <p:cTn id="71"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3">
                                            <p:txEl>
                                              <p:pRg st="14" end="14"/>
                                            </p:txEl>
                                          </p:spTgt>
                                        </p:tgtEl>
                                        <p:attrNameLst>
                                          <p:attrName>style.visibility</p:attrName>
                                        </p:attrNameLst>
                                      </p:cBhvr>
                                      <p:to>
                                        <p:strVal val="visible"/>
                                      </p:to>
                                    </p:set>
                                    <p:animEffect transition="in" filter="fade">
                                      <p:cBhvr>
                                        <p:cTn id="77" dur="1000"/>
                                        <p:tgtEl>
                                          <p:spTgt spid="3">
                                            <p:txEl>
                                              <p:pRg st="14" end="14"/>
                                            </p:txEl>
                                          </p:spTgt>
                                        </p:tgtEl>
                                      </p:cBhvr>
                                    </p:animEffect>
                                    <p:anim calcmode="lin" valueType="num">
                                      <p:cBhvr>
                                        <p:cTn id="78"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3">
                                            <p:txEl>
                                              <p:pRg st="15" end="15"/>
                                            </p:txEl>
                                          </p:spTgt>
                                        </p:tgtEl>
                                        <p:attrNameLst>
                                          <p:attrName>style.visibility</p:attrName>
                                        </p:attrNameLst>
                                      </p:cBhvr>
                                      <p:to>
                                        <p:strVal val="visible"/>
                                      </p:to>
                                    </p:set>
                                    <p:animEffect transition="in" filter="fade">
                                      <p:cBhvr>
                                        <p:cTn id="82" dur="1000"/>
                                        <p:tgtEl>
                                          <p:spTgt spid="3">
                                            <p:txEl>
                                              <p:pRg st="15" end="15"/>
                                            </p:txEl>
                                          </p:spTgt>
                                        </p:tgtEl>
                                      </p:cBhvr>
                                    </p:animEffect>
                                    <p:anim calcmode="lin" valueType="num">
                                      <p:cBhvr>
                                        <p:cTn id="83"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4"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3">
                                            <p:txEl>
                                              <p:pRg st="16" end="16"/>
                                            </p:txEl>
                                          </p:spTgt>
                                        </p:tgtEl>
                                        <p:attrNameLst>
                                          <p:attrName>style.visibility</p:attrName>
                                        </p:attrNameLst>
                                      </p:cBhvr>
                                      <p:to>
                                        <p:strVal val="visible"/>
                                      </p:to>
                                    </p:set>
                                    <p:animEffect transition="in" filter="fade">
                                      <p:cBhvr>
                                        <p:cTn id="87" dur="1000"/>
                                        <p:tgtEl>
                                          <p:spTgt spid="3">
                                            <p:txEl>
                                              <p:pRg st="16" end="16"/>
                                            </p:txEl>
                                          </p:spTgt>
                                        </p:tgtEl>
                                      </p:cBhvr>
                                    </p:animEffect>
                                    <p:anim calcmode="lin" valueType="num">
                                      <p:cBhvr>
                                        <p:cTn id="88"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89"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
                                            <p:txEl>
                                              <p:pRg st="17" end="17"/>
                                            </p:txEl>
                                          </p:spTgt>
                                        </p:tgtEl>
                                        <p:attrNameLst>
                                          <p:attrName>style.visibility</p:attrName>
                                        </p:attrNameLst>
                                      </p:cBhvr>
                                      <p:to>
                                        <p:strVal val="visible"/>
                                      </p:to>
                                    </p:set>
                                    <p:animEffect transition="in" filter="fade">
                                      <p:cBhvr>
                                        <p:cTn id="92" dur="1000"/>
                                        <p:tgtEl>
                                          <p:spTgt spid="3">
                                            <p:txEl>
                                              <p:pRg st="17" end="17"/>
                                            </p:txEl>
                                          </p:spTgt>
                                        </p:tgtEl>
                                      </p:cBhvr>
                                    </p:animEffect>
                                    <p:anim calcmode="lin" valueType="num">
                                      <p:cBhvr>
                                        <p:cTn id="93"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94"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3">
                                            <p:txEl>
                                              <p:pRg st="18" end="18"/>
                                            </p:txEl>
                                          </p:spTgt>
                                        </p:tgtEl>
                                        <p:attrNameLst>
                                          <p:attrName>style.visibility</p:attrName>
                                        </p:attrNameLst>
                                      </p:cBhvr>
                                      <p:to>
                                        <p:strVal val="visible"/>
                                      </p:to>
                                    </p:set>
                                    <p:animEffect transition="in" filter="fade">
                                      <p:cBhvr>
                                        <p:cTn id="97" dur="1000"/>
                                        <p:tgtEl>
                                          <p:spTgt spid="3">
                                            <p:txEl>
                                              <p:pRg st="18" end="18"/>
                                            </p:txEl>
                                          </p:spTgt>
                                        </p:tgtEl>
                                      </p:cBhvr>
                                    </p:animEffect>
                                    <p:anim calcmode="lin" valueType="num">
                                      <p:cBhvr>
                                        <p:cTn id="98"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99"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3">
                                            <p:txEl>
                                              <p:pRg st="19" end="19"/>
                                            </p:txEl>
                                          </p:spTgt>
                                        </p:tgtEl>
                                        <p:attrNameLst>
                                          <p:attrName>style.visibility</p:attrName>
                                        </p:attrNameLst>
                                      </p:cBhvr>
                                      <p:to>
                                        <p:strVal val="visible"/>
                                      </p:to>
                                    </p:set>
                                    <p:animEffect transition="in" filter="fade">
                                      <p:cBhvr>
                                        <p:cTn id="102" dur="1000"/>
                                        <p:tgtEl>
                                          <p:spTgt spid="3">
                                            <p:txEl>
                                              <p:pRg st="19" end="19"/>
                                            </p:txEl>
                                          </p:spTgt>
                                        </p:tgtEl>
                                      </p:cBhvr>
                                    </p:animEffect>
                                    <p:anim calcmode="lin" valueType="num">
                                      <p:cBhvr>
                                        <p:cTn id="103"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04"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05" presetID="2" presetClass="entr" presetSubtype="4" fill="hold" nodeType="withEffect">
                                  <p:stCondLst>
                                    <p:cond delay="0"/>
                                  </p:stCondLst>
                                  <p:childTnLst>
                                    <p:set>
                                      <p:cBhvr>
                                        <p:cTn id="106" dur="1" fill="hold">
                                          <p:stCondLst>
                                            <p:cond delay="0"/>
                                          </p:stCondLst>
                                        </p:cTn>
                                        <p:tgtEl>
                                          <p:spTgt spid="3">
                                            <p:txEl>
                                              <p:pRg st="20" end="20"/>
                                            </p:txEl>
                                          </p:spTgt>
                                        </p:tgtEl>
                                        <p:attrNameLst>
                                          <p:attrName>style.visibility</p:attrName>
                                        </p:attrNameLst>
                                      </p:cBhvr>
                                      <p:to>
                                        <p:strVal val="visible"/>
                                      </p:to>
                                    </p:set>
                                    <p:anim calcmode="lin" valueType="num">
                                      <p:cBhvr additive="base">
                                        <p:cTn id="107"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08" dur="500" fill="hold"/>
                                        <p:tgtEl>
                                          <p:spTgt spid="3">
                                            <p:txEl>
                                              <p:pRg st="20" end="20"/>
                                            </p:txEl>
                                          </p:spTgt>
                                        </p:tgtEl>
                                        <p:attrNameLst>
                                          <p:attrName>ppt_y</p:attrName>
                                        </p:attrNameLst>
                                      </p:cBhvr>
                                      <p:tavLst>
                                        <p:tav tm="0">
                                          <p:val>
                                            <p:strVal val="1+#ppt_h/2"/>
                                          </p:val>
                                        </p:tav>
                                        <p:tav tm="100000">
                                          <p:val>
                                            <p:strVal val="#ppt_y"/>
                                          </p:val>
                                        </p:tav>
                                      </p:tavLst>
                                    </p:anim>
                                  </p:childTnLst>
                                </p:cTn>
                              </p:par>
                              <p:par>
                                <p:cTn id="109" presetID="2" presetClass="entr" presetSubtype="4" fill="hold" nodeType="withEffect">
                                  <p:stCondLst>
                                    <p:cond delay="0"/>
                                  </p:stCondLst>
                                  <p:childTnLst>
                                    <p:set>
                                      <p:cBhvr>
                                        <p:cTn id="110" dur="1" fill="hold">
                                          <p:stCondLst>
                                            <p:cond delay="0"/>
                                          </p:stCondLst>
                                        </p:cTn>
                                        <p:tgtEl>
                                          <p:spTgt spid="3">
                                            <p:txEl>
                                              <p:pRg st="21" end="21"/>
                                            </p:txEl>
                                          </p:spTgt>
                                        </p:tgtEl>
                                        <p:attrNameLst>
                                          <p:attrName>style.visibility</p:attrName>
                                        </p:attrNameLst>
                                      </p:cBhvr>
                                      <p:to>
                                        <p:strVal val="visible"/>
                                      </p:to>
                                    </p:set>
                                    <p:anim calcmode="lin" valueType="num">
                                      <p:cBhvr additive="base">
                                        <p:cTn id="111"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12"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13" presetID="2" presetClass="entr" presetSubtype="4" fill="hold" nodeType="withEffect">
                                  <p:stCondLst>
                                    <p:cond delay="0"/>
                                  </p:stCondLst>
                                  <p:childTnLst>
                                    <p:set>
                                      <p:cBhvr>
                                        <p:cTn id="114" dur="1" fill="hold">
                                          <p:stCondLst>
                                            <p:cond delay="0"/>
                                          </p:stCondLst>
                                        </p:cTn>
                                        <p:tgtEl>
                                          <p:spTgt spid="3">
                                            <p:txEl>
                                              <p:pRg st="22" end="22"/>
                                            </p:txEl>
                                          </p:spTgt>
                                        </p:tgtEl>
                                        <p:attrNameLst>
                                          <p:attrName>style.visibility</p:attrName>
                                        </p:attrNameLst>
                                      </p:cBhvr>
                                      <p:to>
                                        <p:strVal val="visible"/>
                                      </p:to>
                                    </p:set>
                                    <p:anim calcmode="lin" valueType="num">
                                      <p:cBhvr additive="base">
                                        <p:cTn id="115"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16" dur="500" fill="hold"/>
                                        <p:tgtEl>
                                          <p:spTgt spid="3">
                                            <p:txEl>
                                              <p:pRg st="22" end="2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57070C9-CEDD-CA8D-BD81-9593EDC02751}"/>
              </a:ext>
            </a:extLst>
          </p:cNvPr>
          <p:cNvSpPr txBox="1"/>
          <p:nvPr/>
        </p:nvSpPr>
        <p:spPr>
          <a:xfrm>
            <a:off x="939800" y="-79653"/>
            <a:ext cx="10454640" cy="7017306"/>
          </a:xfrm>
          <a:prstGeom prst="rect">
            <a:avLst/>
          </a:prstGeom>
          <a:noFill/>
        </p:spPr>
        <p:txBody>
          <a:bodyPr wrap="square">
            <a:spAutoFit/>
          </a:bodyPr>
          <a:lstStyle/>
          <a:p>
            <a:r>
              <a:rPr lang="en-GB" dirty="0"/>
              <a:t>‘‘</a:t>
            </a:r>
            <a:r>
              <a:rPr lang="en-GB" b="1" dirty="0"/>
              <a:t>Closure of public schools</a:t>
            </a:r>
          </a:p>
          <a:p>
            <a:r>
              <a:rPr lang="en-GB" dirty="0"/>
              <a:t>33. (1) The Member of the Executive Council </a:t>
            </a:r>
            <a:r>
              <a:rPr lang="en-GB" dirty="0">
                <a:highlight>
                  <a:srgbClr val="00FF00"/>
                </a:highlight>
              </a:rPr>
              <a:t>may, by notice in the</a:t>
            </a:r>
          </a:p>
          <a:p>
            <a:r>
              <a:rPr lang="en-GB" dirty="0">
                <a:highlight>
                  <a:srgbClr val="00FF00"/>
                </a:highlight>
              </a:rPr>
              <a:t>Provincial Gazette, close a public school.</a:t>
            </a:r>
          </a:p>
          <a:p>
            <a:r>
              <a:rPr lang="en-GB" dirty="0"/>
              <a:t>(2) The Member of the Executive Council </a:t>
            </a:r>
            <a:r>
              <a:rPr lang="en-GB" dirty="0">
                <a:highlight>
                  <a:srgbClr val="00FF00"/>
                </a:highlight>
              </a:rPr>
              <a:t>may not act [under] in terms</a:t>
            </a:r>
          </a:p>
          <a:p>
            <a:r>
              <a:rPr lang="en-GB" dirty="0">
                <a:highlight>
                  <a:srgbClr val="00FF00"/>
                </a:highlight>
              </a:rPr>
              <a:t>of subsection (1) unless he or she ha</a:t>
            </a:r>
            <a:r>
              <a:rPr lang="en-GB" dirty="0"/>
              <a:t>s—</a:t>
            </a:r>
          </a:p>
          <a:p>
            <a:r>
              <a:rPr lang="en-GB" dirty="0"/>
              <a:t>(a) </a:t>
            </a:r>
            <a:r>
              <a:rPr lang="en-GB" u="sng" dirty="0"/>
              <a:t>in writing informed the school and the governing body </a:t>
            </a:r>
            <a:r>
              <a:rPr lang="en-GB" dirty="0"/>
              <a:t>[of the</a:t>
            </a:r>
          </a:p>
          <a:p>
            <a:r>
              <a:rPr lang="en-GB" dirty="0"/>
              <a:t>school] of his or her intention so to act and his or her reasons</a:t>
            </a:r>
          </a:p>
          <a:p>
            <a:r>
              <a:rPr lang="en-GB" dirty="0"/>
              <a:t>therefor;</a:t>
            </a:r>
          </a:p>
          <a:p>
            <a:r>
              <a:rPr lang="en-GB" dirty="0"/>
              <a:t>(b) [</a:t>
            </a:r>
            <a:r>
              <a:rPr lang="en-GB" u="sng" dirty="0"/>
              <a:t>granted the governing body of] notified the parents associated</a:t>
            </a:r>
          </a:p>
          <a:p>
            <a:r>
              <a:rPr lang="en-GB" u="sng" dirty="0"/>
              <a:t>with the school</a:t>
            </a:r>
            <a:r>
              <a:rPr lang="en-GB" dirty="0"/>
              <a:t>, [a reasonable opportunity to make representations to him or her in relation to such action] and the community</a:t>
            </a:r>
          </a:p>
          <a:p>
            <a:r>
              <a:rPr lang="en-GB" dirty="0"/>
              <a:t>in which the school is situated, of his or her intention so to act and</a:t>
            </a:r>
          </a:p>
          <a:p>
            <a:r>
              <a:rPr lang="en-GB" dirty="0"/>
              <a:t>the reasons therefor—</a:t>
            </a:r>
          </a:p>
          <a:p>
            <a:r>
              <a:rPr lang="en-GB" dirty="0"/>
              <a:t>(</a:t>
            </a:r>
            <a:r>
              <a:rPr lang="en-GB" dirty="0" err="1"/>
              <a:t>i</a:t>
            </a:r>
            <a:r>
              <a:rPr lang="en-GB" dirty="0"/>
              <a:t>) </a:t>
            </a:r>
            <a:r>
              <a:rPr lang="en-GB" u="sng" dirty="0"/>
              <a:t>by means of a notice in at least one newspaper circulating </a:t>
            </a:r>
            <a:r>
              <a:rPr lang="en-GB" dirty="0"/>
              <a:t>in</a:t>
            </a:r>
          </a:p>
          <a:p>
            <a:r>
              <a:rPr lang="en-GB" dirty="0"/>
              <a:t>the area where the school is situated, if any newspapers circulate in that area;</a:t>
            </a:r>
          </a:p>
          <a:p>
            <a:r>
              <a:rPr lang="en-GB" dirty="0"/>
              <a:t>(ii) </a:t>
            </a:r>
            <a:r>
              <a:rPr lang="en-GB" u="sng" dirty="0"/>
              <a:t>by causing the principal of the school to</a:t>
            </a:r>
            <a:r>
              <a:rPr lang="en-GB" dirty="0"/>
              <a:t>—</a:t>
            </a:r>
          </a:p>
          <a:p>
            <a:r>
              <a:rPr lang="en-GB" dirty="0"/>
              <a:t>(aa) </a:t>
            </a:r>
            <a:r>
              <a:rPr lang="en-GB" dirty="0">
                <a:highlight>
                  <a:srgbClr val="00FF00"/>
                </a:highlight>
              </a:rPr>
              <a:t>hand to every learner a notice containing the relevant information; and</a:t>
            </a:r>
          </a:p>
          <a:p>
            <a:r>
              <a:rPr lang="en-GB" dirty="0">
                <a:highlight>
                  <a:srgbClr val="00FF00"/>
                </a:highlight>
              </a:rPr>
              <a:t>(bb) instruct the learners to hand the notice to their parents; and</a:t>
            </a:r>
          </a:p>
          <a:p>
            <a:r>
              <a:rPr lang="en-GB" dirty="0"/>
              <a:t>(iii) by means of any other acceptable form of communication</a:t>
            </a:r>
          </a:p>
          <a:p>
            <a:r>
              <a:rPr lang="en-GB" dirty="0"/>
              <a:t>that will ensure that the information is spread as widely as possible;</a:t>
            </a:r>
          </a:p>
          <a:p>
            <a:r>
              <a:rPr lang="en-GB" dirty="0"/>
              <a:t>(c) [</a:t>
            </a:r>
            <a:r>
              <a:rPr lang="en-GB" dirty="0">
                <a:highlight>
                  <a:srgbClr val="00FF00"/>
                </a:highlight>
              </a:rPr>
              <a:t>conducted a public hearing on reasonable notice, to enable]</a:t>
            </a:r>
          </a:p>
          <a:p>
            <a:r>
              <a:rPr lang="en-GB" dirty="0">
                <a:highlight>
                  <a:srgbClr val="00FF00"/>
                </a:highlight>
              </a:rPr>
              <a:t>granted the school, the governing body, the parents associated with</a:t>
            </a:r>
          </a:p>
          <a:p>
            <a:r>
              <a:rPr lang="en-GB" dirty="0">
                <a:highlight>
                  <a:srgbClr val="00FF00"/>
                </a:highlight>
              </a:rPr>
              <a:t>the school, and the community in which the school is situated a</a:t>
            </a:r>
          </a:p>
          <a:p>
            <a:r>
              <a:rPr lang="en-GB" dirty="0">
                <a:highlight>
                  <a:srgbClr val="00FF00"/>
                </a:highlight>
              </a:rPr>
              <a:t>reasonable opportunity to make representations [to him or her] in</a:t>
            </a:r>
          </a:p>
          <a:p>
            <a:r>
              <a:rPr lang="en-GB" dirty="0">
                <a:highlight>
                  <a:srgbClr val="00FF00"/>
                </a:highlight>
              </a:rPr>
              <a:t>relation to such [actions] action;</a:t>
            </a:r>
            <a:r>
              <a:rPr lang="en-GB" dirty="0"/>
              <a:t> [and</a:t>
            </a:r>
            <a:endParaRPr lang="en-ZA" dirty="0"/>
          </a:p>
        </p:txBody>
      </p:sp>
    </p:spTree>
    <p:extLst>
      <p:ext uri="{BB962C8B-B14F-4D97-AF65-F5344CB8AC3E}">
        <p14:creationId xmlns:p14="http://schemas.microsoft.com/office/powerpoint/2010/main" val="3767930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additive="base">
                                        <p:cTn id="3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additive="base">
                                        <p:cTn id="4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2" presetID="2" presetClass="entr" presetSubtype="4" fill="hold" nodeType="with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 calcmode="lin" valueType="num">
                                      <p:cBhvr additive="base">
                                        <p:cTn id="44"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 calcmode="lin" valueType="num">
                                      <p:cBhvr additive="base">
                                        <p:cTn id="50"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3">
                                            <p:txEl>
                                              <p:pRg st="8" end="8"/>
                                            </p:txEl>
                                          </p:spTgt>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 calcmode="lin" valueType="num">
                                      <p:cBhvr additive="base">
                                        <p:cTn id="54"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
                                            <p:txEl>
                                              <p:pRg st="10" end="10"/>
                                            </p:txEl>
                                          </p:spTgt>
                                        </p:tgtEl>
                                        <p:attrNameLst>
                                          <p:attrName>style.visibility</p:attrName>
                                        </p:attrNameLst>
                                      </p:cBhvr>
                                      <p:to>
                                        <p:strVal val="visible"/>
                                      </p:to>
                                    </p:set>
                                    <p:anim calcmode="lin" valueType="num">
                                      <p:cBhvr additive="base">
                                        <p:cTn id="58"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 calcmode="lin" valueType="num">
                                      <p:cBhvr additive="base">
                                        <p:cTn id="62"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nodeType="clickEffect">
                                  <p:stCondLst>
                                    <p:cond delay="0"/>
                                  </p:stCondLst>
                                  <p:childTnLst>
                                    <p:set>
                                      <p:cBhvr>
                                        <p:cTn id="67" dur="1" fill="hold">
                                          <p:stCondLst>
                                            <p:cond delay="0"/>
                                          </p:stCondLst>
                                        </p:cTn>
                                        <p:tgtEl>
                                          <p:spTgt spid="3">
                                            <p:txEl>
                                              <p:pRg st="12" end="12"/>
                                            </p:txEl>
                                          </p:spTgt>
                                        </p:tgtEl>
                                        <p:attrNameLst>
                                          <p:attrName>style.visibility</p:attrName>
                                        </p:attrNameLst>
                                      </p:cBhvr>
                                      <p:to>
                                        <p:strVal val="visible"/>
                                      </p:to>
                                    </p:set>
                                    <p:anim calcmode="lin" valueType="num">
                                      <p:cBhvr additive="base">
                                        <p:cTn id="68"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0" presetID="2" presetClass="entr" presetSubtype="4" fill="hold" nodeType="withEffect">
                                  <p:stCondLst>
                                    <p:cond delay="0"/>
                                  </p:stCondLst>
                                  <p:childTnLst>
                                    <p:set>
                                      <p:cBhvr>
                                        <p:cTn id="71" dur="1" fill="hold">
                                          <p:stCondLst>
                                            <p:cond delay="0"/>
                                          </p:stCondLst>
                                        </p:cTn>
                                        <p:tgtEl>
                                          <p:spTgt spid="3">
                                            <p:txEl>
                                              <p:pRg st="13" end="13"/>
                                            </p:txEl>
                                          </p:spTgt>
                                        </p:tgtEl>
                                        <p:attrNameLst>
                                          <p:attrName>style.visibility</p:attrName>
                                        </p:attrNameLst>
                                      </p:cBhvr>
                                      <p:to>
                                        <p:strVal val="visible"/>
                                      </p:to>
                                    </p:set>
                                    <p:anim calcmode="lin" valueType="num">
                                      <p:cBhvr additive="base">
                                        <p:cTn id="72"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4" fill="hold" nodeType="clickEffect">
                                  <p:stCondLst>
                                    <p:cond delay="0"/>
                                  </p:stCondLst>
                                  <p:childTnLst>
                                    <p:set>
                                      <p:cBhvr>
                                        <p:cTn id="77" dur="1" fill="hold">
                                          <p:stCondLst>
                                            <p:cond delay="0"/>
                                          </p:stCondLst>
                                        </p:cTn>
                                        <p:tgtEl>
                                          <p:spTgt spid="3">
                                            <p:txEl>
                                              <p:pRg st="14" end="14"/>
                                            </p:txEl>
                                          </p:spTgt>
                                        </p:tgtEl>
                                        <p:attrNameLst>
                                          <p:attrName>style.visibility</p:attrName>
                                        </p:attrNameLst>
                                      </p:cBhvr>
                                      <p:to>
                                        <p:strVal val="visible"/>
                                      </p:to>
                                    </p:set>
                                    <p:anim calcmode="lin" valueType="num">
                                      <p:cBhvr additive="base">
                                        <p:cTn id="78"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nodeType="clickEffect">
                                  <p:stCondLst>
                                    <p:cond delay="0"/>
                                  </p:stCondLst>
                                  <p:childTnLst>
                                    <p:set>
                                      <p:cBhvr>
                                        <p:cTn id="83" dur="1" fill="hold">
                                          <p:stCondLst>
                                            <p:cond delay="0"/>
                                          </p:stCondLst>
                                        </p:cTn>
                                        <p:tgtEl>
                                          <p:spTgt spid="3">
                                            <p:txEl>
                                              <p:pRg st="15" end="15"/>
                                            </p:txEl>
                                          </p:spTgt>
                                        </p:tgtEl>
                                        <p:attrNameLst>
                                          <p:attrName>style.visibility</p:attrName>
                                        </p:attrNameLst>
                                      </p:cBhvr>
                                      <p:to>
                                        <p:strVal val="visible"/>
                                      </p:to>
                                    </p:set>
                                    <p:anim calcmode="lin" valueType="num">
                                      <p:cBhvr additive="base">
                                        <p:cTn id="84"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86" presetID="2" presetClass="entr" presetSubtype="4" fill="hold" nodeType="withEffect">
                                  <p:stCondLst>
                                    <p:cond delay="0"/>
                                  </p:stCondLst>
                                  <p:childTnLst>
                                    <p:set>
                                      <p:cBhvr>
                                        <p:cTn id="87" dur="1" fill="hold">
                                          <p:stCondLst>
                                            <p:cond delay="0"/>
                                          </p:stCondLst>
                                        </p:cTn>
                                        <p:tgtEl>
                                          <p:spTgt spid="3">
                                            <p:txEl>
                                              <p:pRg st="16" end="16"/>
                                            </p:txEl>
                                          </p:spTgt>
                                        </p:tgtEl>
                                        <p:attrNameLst>
                                          <p:attrName>style.visibility</p:attrName>
                                        </p:attrNameLst>
                                      </p:cBhvr>
                                      <p:to>
                                        <p:strVal val="visible"/>
                                      </p:to>
                                    </p:set>
                                    <p:anim calcmode="lin" valueType="num">
                                      <p:cBhvr additive="base">
                                        <p:cTn id="88"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89"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2" presetClass="entr" presetSubtype="4" fill="hold" nodeType="clickEffect">
                                  <p:stCondLst>
                                    <p:cond delay="0"/>
                                  </p:stCondLst>
                                  <p:childTnLst>
                                    <p:set>
                                      <p:cBhvr>
                                        <p:cTn id="93" dur="1" fill="hold">
                                          <p:stCondLst>
                                            <p:cond delay="0"/>
                                          </p:stCondLst>
                                        </p:cTn>
                                        <p:tgtEl>
                                          <p:spTgt spid="3">
                                            <p:txEl>
                                              <p:pRg st="17" end="17"/>
                                            </p:txEl>
                                          </p:spTgt>
                                        </p:tgtEl>
                                        <p:attrNameLst>
                                          <p:attrName>style.visibility</p:attrName>
                                        </p:attrNameLst>
                                      </p:cBhvr>
                                      <p:to>
                                        <p:strVal val="visible"/>
                                      </p:to>
                                    </p:set>
                                    <p:anim calcmode="lin" valueType="num">
                                      <p:cBhvr additive="base">
                                        <p:cTn id="94"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95"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96" presetID="2" presetClass="entr" presetSubtype="4" fill="hold" nodeType="withEffect">
                                  <p:stCondLst>
                                    <p:cond delay="0"/>
                                  </p:stCondLst>
                                  <p:childTnLst>
                                    <p:set>
                                      <p:cBhvr>
                                        <p:cTn id="97" dur="1" fill="hold">
                                          <p:stCondLst>
                                            <p:cond delay="0"/>
                                          </p:stCondLst>
                                        </p:cTn>
                                        <p:tgtEl>
                                          <p:spTgt spid="3">
                                            <p:txEl>
                                              <p:pRg st="18" end="18"/>
                                            </p:txEl>
                                          </p:spTgt>
                                        </p:tgtEl>
                                        <p:attrNameLst>
                                          <p:attrName>style.visibility</p:attrName>
                                        </p:attrNameLst>
                                      </p:cBhvr>
                                      <p:to>
                                        <p:strVal val="visible"/>
                                      </p:to>
                                    </p:set>
                                    <p:anim calcmode="lin" valueType="num">
                                      <p:cBhvr additive="base">
                                        <p:cTn id="98"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3">
                                            <p:txEl>
                                              <p:pRg st="18" end="18"/>
                                            </p:txEl>
                                          </p:spTgt>
                                        </p:tgtEl>
                                        <p:attrNameLst>
                                          <p:attrName>ppt_y</p:attrName>
                                        </p:attrNameLst>
                                      </p:cBhvr>
                                      <p:tavLst>
                                        <p:tav tm="0">
                                          <p:val>
                                            <p:strVal val="1+#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4" fill="hold" nodeType="clickEffect">
                                  <p:stCondLst>
                                    <p:cond delay="0"/>
                                  </p:stCondLst>
                                  <p:childTnLst>
                                    <p:set>
                                      <p:cBhvr>
                                        <p:cTn id="103" dur="1" fill="hold">
                                          <p:stCondLst>
                                            <p:cond delay="0"/>
                                          </p:stCondLst>
                                        </p:cTn>
                                        <p:tgtEl>
                                          <p:spTgt spid="3">
                                            <p:txEl>
                                              <p:pRg st="19" end="19"/>
                                            </p:txEl>
                                          </p:spTgt>
                                        </p:tgtEl>
                                        <p:attrNameLst>
                                          <p:attrName>style.visibility</p:attrName>
                                        </p:attrNameLst>
                                      </p:cBhvr>
                                      <p:to>
                                        <p:strVal val="visible"/>
                                      </p:to>
                                    </p:set>
                                    <p:anim calcmode="lin" valueType="num">
                                      <p:cBhvr additive="base">
                                        <p:cTn id="104"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05"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3">
                                            <p:txEl>
                                              <p:pRg st="20" end="20"/>
                                            </p:txEl>
                                          </p:spTgt>
                                        </p:tgtEl>
                                        <p:attrNameLst>
                                          <p:attrName>style.visibility</p:attrName>
                                        </p:attrNameLst>
                                      </p:cBhvr>
                                      <p:to>
                                        <p:strVal val="visible"/>
                                      </p:to>
                                    </p:set>
                                    <p:anim calcmode="lin" valueType="num">
                                      <p:cBhvr additive="base">
                                        <p:cTn id="108"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09" dur="500" fill="hold"/>
                                        <p:tgtEl>
                                          <p:spTgt spid="3">
                                            <p:txEl>
                                              <p:pRg st="20" end="20"/>
                                            </p:txEl>
                                          </p:spTgt>
                                        </p:tgtEl>
                                        <p:attrNameLst>
                                          <p:attrName>ppt_y</p:attrName>
                                        </p:attrNameLst>
                                      </p:cBhvr>
                                      <p:tavLst>
                                        <p:tav tm="0">
                                          <p:val>
                                            <p:strVal val="1+#ppt_h/2"/>
                                          </p:val>
                                        </p:tav>
                                        <p:tav tm="100000">
                                          <p:val>
                                            <p:strVal val="#ppt_y"/>
                                          </p:val>
                                        </p:tav>
                                      </p:tavLst>
                                    </p:anim>
                                  </p:childTnLst>
                                </p:cTn>
                              </p:par>
                              <p:par>
                                <p:cTn id="110" presetID="2" presetClass="entr" presetSubtype="4" fill="hold" nodeType="withEffect">
                                  <p:stCondLst>
                                    <p:cond delay="0"/>
                                  </p:stCondLst>
                                  <p:childTnLst>
                                    <p:set>
                                      <p:cBhvr>
                                        <p:cTn id="111" dur="1" fill="hold">
                                          <p:stCondLst>
                                            <p:cond delay="0"/>
                                          </p:stCondLst>
                                        </p:cTn>
                                        <p:tgtEl>
                                          <p:spTgt spid="3">
                                            <p:txEl>
                                              <p:pRg st="21" end="21"/>
                                            </p:txEl>
                                          </p:spTgt>
                                        </p:tgtEl>
                                        <p:attrNameLst>
                                          <p:attrName>style.visibility</p:attrName>
                                        </p:attrNameLst>
                                      </p:cBhvr>
                                      <p:to>
                                        <p:strVal val="visible"/>
                                      </p:to>
                                    </p:set>
                                    <p:anim calcmode="lin" valueType="num">
                                      <p:cBhvr additive="base">
                                        <p:cTn id="112"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13"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14" presetID="2" presetClass="entr" presetSubtype="4" fill="hold" nodeType="withEffect">
                                  <p:stCondLst>
                                    <p:cond delay="0"/>
                                  </p:stCondLst>
                                  <p:childTnLst>
                                    <p:set>
                                      <p:cBhvr>
                                        <p:cTn id="115" dur="1" fill="hold">
                                          <p:stCondLst>
                                            <p:cond delay="0"/>
                                          </p:stCondLst>
                                        </p:cTn>
                                        <p:tgtEl>
                                          <p:spTgt spid="3">
                                            <p:txEl>
                                              <p:pRg st="22" end="22"/>
                                            </p:txEl>
                                          </p:spTgt>
                                        </p:tgtEl>
                                        <p:attrNameLst>
                                          <p:attrName>style.visibility</p:attrName>
                                        </p:attrNameLst>
                                      </p:cBhvr>
                                      <p:to>
                                        <p:strVal val="visible"/>
                                      </p:to>
                                    </p:set>
                                    <p:anim calcmode="lin" valueType="num">
                                      <p:cBhvr additive="base">
                                        <p:cTn id="116"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17" dur="500" fill="hold"/>
                                        <p:tgtEl>
                                          <p:spTgt spid="3">
                                            <p:txEl>
                                              <p:pRg st="22" end="22"/>
                                            </p:txEl>
                                          </p:spTgt>
                                        </p:tgtEl>
                                        <p:attrNameLst>
                                          <p:attrName>ppt_y</p:attrName>
                                        </p:attrNameLst>
                                      </p:cBhvr>
                                      <p:tavLst>
                                        <p:tav tm="0">
                                          <p:val>
                                            <p:strVal val="1+#ppt_h/2"/>
                                          </p:val>
                                        </p:tav>
                                        <p:tav tm="100000">
                                          <p:val>
                                            <p:strVal val="#ppt_y"/>
                                          </p:val>
                                        </p:tav>
                                      </p:tavLst>
                                    </p:anim>
                                  </p:childTnLst>
                                </p:cTn>
                              </p:par>
                              <p:par>
                                <p:cTn id="118" presetID="2" presetClass="entr" presetSubtype="4" fill="hold" nodeType="withEffect">
                                  <p:stCondLst>
                                    <p:cond delay="0"/>
                                  </p:stCondLst>
                                  <p:childTnLst>
                                    <p:set>
                                      <p:cBhvr>
                                        <p:cTn id="119" dur="1" fill="hold">
                                          <p:stCondLst>
                                            <p:cond delay="0"/>
                                          </p:stCondLst>
                                        </p:cTn>
                                        <p:tgtEl>
                                          <p:spTgt spid="3">
                                            <p:txEl>
                                              <p:pRg st="23" end="23"/>
                                            </p:txEl>
                                          </p:spTgt>
                                        </p:tgtEl>
                                        <p:attrNameLst>
                                          <p:attrName>style.visibility</p:attrName>
                                        </p:attrNameLst>
                                      </p:cBhvr>
                                      <p:to>
                                        <p:strVal val="visible"/>
                                      </p:to>
                                    </p:set>
                                    <p:anim calcmode="lin" valueType="num">
                                      <p:cBhvr additive="base">
                                        <p:cTn id="120" dur="500" fill="hold"/>
                                        <p:tgtEl>
                                          <p:spTgt spid="3">
                                            <p:txEl>
                                              <p:pRg st="23" end="23"/>
                                            </p:txEl>
                                          </p:spTgt>
                                        </p:tgtEl>
                                        <p:attrNameLst>
                                          <p:attrName>ppt_x</p:attrName>
                                        </p:attrNameLst>
                                      </p:cBhvr>
                                      <p:tavLst>
                                        <p:tav tm="0">
                                          <p:val>
                                            <p:strVal val="#ppt_x"/>
                                          </p:val>
                                        </p:tav>
                                        <p:tav tm="100000">
                                          <p:val>
                                            <p:strVal val="#ppt_x"/>
                                          </p:val>
                                        </p:tav>
                                      </p:tavLst>
                                    </p:anim>
                                    <p:anim calcmode="lin" valueType="num">
                                      <p:cBhvr additive="base">
                                        <p:cTn id="121" dur="500" fill="hold"/>
                                        <p:tgtEl>
                                          <p:spTgt spid="3">
                                            <p:txEl>
                                              <p:pRg st="23" end="2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EC4C9D-5AE6-0380-077D-9AC994D93356}"/>
              </a:ext>
            </a:extLst>
          </p:cNvPr>
          <p:cNvSpPr txBox="1"/>
          <p:nvPr/>
        </p:nvSpPr>
        <p:spPr>
          <a:xfrm>
            <a:off x="965200" y="197346"/>
            <a:ext cx="10261600" cy="6463308"/>
          </a:xfrm>
          <a:prstGeom prst="rect">
            <a:avLst/>
          </a:prstGeom>
          <a:noFill/>
        </p:spPr>
        <p:txBody>
          <a:bodyPr wrap="square">
            <a:spAutoFit/>
          </a:bodyPr>
          <a:lstStyle/>
          <a:p>
            <a:r>
              <a:rPr lang="en-GB" dirty="0"/>
              <a:t>(d) </a:t>
            </a:r>
            <a:r>
              <a:rPr lang="en-GB" dirty="0">
                <a:highlight>
                  <a:srgbClr val="00FF00"/>
                </a:highlight>
              </a:rPr>
              <a:t>conducted a public hearing, on reasonable notice, to enable the</a:t>
            </a:r>
          </a:p>
          <a:p>
            <a:r>
              <a:rPr lang="en-GB" dirty="0">
                <a:highlight>
                  <a:srgbClr val="00FF00"/>
                </a:highlight>
              </a:rPr>
              <a:t>community to make representations </a:t>
            </a:r>
            <a:r>
              <a:rPr lang="en-GB" dirty="0"/>
              <a:t>in relation to such action; and</a:t>
            </a:r>
          </a:p>
          <a:p>
            <a:r>
              <a:rPr lang="en-GB" dirty="0"/>
              <a:t>(e) given due consideration to any such representations received.</a:t>
            </a:r>
          </a:p>
          <a:p>
            <a:r>
              <a:rPr lang="en-GB" dirty="0"/>
              <a:t>(3)(a) Notwithstanding the provisions of subsection (2), the Member</a:t>
            </a:r>
          </a:p>
          <a:p>
            <a:r>
              <a:rPr lang="en-GB" dirty="0"/>
              <a:t>of the Executive Council may, </a:t>
            </a:r>
            <a:r>
              <a:rPr lang="en-GB" dirty="0">
                <a:highlight>
                  <a:srgbClr val="00FF00"/>
                </a:highlight>
              </a:rPr>
              <a:t>by notice in the Provincial Gazette, close</a:t>
            </a:r>
          </a:p>
          <a:p>
            <a:r>
              <a:rPr lang="en-GB" dirty="0">
                <a:highlight>
                  <a:srgbClr val="00FF00"/>
                </a:highlight>
              </a:rPr>
              <a:t>a public school </a:t>
            </a:r>
            <a:r>
              <a:rPr lang="en-GB" b="1" dirty="0">
                <a:highlight>
                  <a:srgbClr val="00FF00"/>
                </a:highlight>
              </a:rPr>
              <a:t>in his or her sole discretion if no learners are registered</a:t>
            </a:r>
          </a:p>
          <a:p>
            <a:r>
              <a:rPr lang="en-GB" b="1" dirty="0">
                <a:highlight>
                  <a:srgbClr val="00FF00"/>
                </a:highlight>
              </a:rPr>
              <a:t>at that school.</a:t>
            </a:r>
          </a:p>
          <a:p>
            <a:r>
              <a:rPr lang="en-GB" dirty="0"/>
              <a:t>(b) The Member of the Executive Council may not act in terms of</a:t>
            </a:r>
          </a:p>
          <a:p>
            <a:r>
              <a:rPr lang="en-GB" dirty="0"/>
              <a:t>paragraph (a) unless he or she has verified, </a:t>
            </a:r>
            <a:r>
              <a:rPr lang="en-GB" dirty="0">
                <a:highlight>
                  <a:srgbClr val="00FF00"/>
                </a:highlight>
              </a:rPr>
              <a:t>by means of a site inspection</a:t>
            </a:r>
          </a:p>
          <a:p>
            <a:r>
              <a:rPr lang="en-GB" dirty="0">
                <a:highlight>
                  <a:srgbClr val="00FF00"/>
                </a:highlight>
              </a:rPr>
              <a:t>by an official nominated by him or her, that no learners are registered at</a:t>
            </a:r>
          </a:p>
          <a:p>
            <a:r>
              <a:rPr lang="en-GB" dirty="0">
                <a:highlight>
                  <a:srgbClr val="00FF00"/>
                </a:highlight>
              </a:rPr>
              <a:t>that school.</a:t>
            </a:r>
          </a:p>
          <a:p>
            <a:r>
              <a:rPr lang="en-GB" dirty="0"/>
              <a:t>(4)(a) The Member of the Executive Council may, by notice in the</a:t>
            </a:r>
          </a:p>
          <a:p>
            <a:r>
              <a:rPr lang="en-GB" dirty="0"/>
              <a:t>Provincial Gazette, </a:t>
            </a:r>
            <a:r>
              <a:rPr lang="en-GB" dirty="0">
                <a:highlight>
                  <a:srgbClr val="FFFF00"/>
                </a:highlight>
              </a:rPr>
              <a:t>close a public school if, in the case of a primary</a:t>
            </a:r>
          </a:p>
          <a:p>
            <a:r>
              <a:rPr lang="en-GB" dirty="0">
                <a:highlight>
                  <a:srgbClr val="FFFF00"/>
                </a:highlight>
              </a:rPr>
              <a:t>school, 135 or fewer than 135 learners are registered at that school, and,</a:t>
            </a:r>
          </a:p>
          <a:p>
            <a:r>
              <a:rPr lang="en-GB" dirty="0">
                <a:highlight>
                  <a:srgbClr val="FFFF00"/>
                </a:highlight>
              </a:rPr>
              <a:t>in the case of a secondary school, 200 or fewer than 200 learners are</a:t>
            </a:r>
          </a:p>
          <a:p>
            <a:r>
              <a:rPr lang="en-GB" dirty="0">
                <a:highlight>
                  <a:srgbClr val="FFFF00"/>
                </a:highlight>
              </a:rPr>
              <a:t>registered at that school</a:t>
            </a:r>
            <a:r>
              <a:rPr lang="en-GB" dirty="0"/>
              <a:t>: Provided that the provisions of this subsection</a:t>
            </a:r>
          </a:p>
          <a:p>
            <a:r>
              <a:rPr lang="en-GB" dirty="0"/>
              <a:t>do not apply where the Member of the Executive Council has, before the</a:t>
            </a:r>
          </a:p>
          <a:p>
            <a:r>
              <a:rPr lang="en-GB" dirty="0"/>
              <a:t>commencement of the Basic Education Laws Amendment Act, 2024,</a:t>
            </a:r>
          </a:p>
          <a:p>
            <a:r>
              <a:rPr lang="en-GB" dirty="0"/>
              <a:t>acted in terms of subsection (2).</a:t>
            </a:r>
          </a:p>
          <a:p>
            <a:r>
              <a:rPr lang="en-GB" dirty="0"/>
              <a:t>(b) The Member of the Executive Council </a:t>
            </a:r>
            <a:r>
              <a:rPr lang="en-GB" dirty="0">
                <a:highlight>
                  <a:srgbClr val="FF0000"/>
                </a:highlight>
              </a:rPr>
              <a:t>may not act in terms of</a:t>
            </a:r>
          </a:p>
          <a:p>
            <a:r>
              <a:rPr lang="en-GB" dirty="0">
                <a:highlight>
                  <a:srgbClr val="FF0000"/>
                </a:highlight>
              </a:rPr>
              <a:t>paragraph (a) unless he or she has</a:t>
            </a:r>
            <a:r>
              <a:rPr lang="en-GB" dirty="0"/>
              <a:t>—</a:t>
            </a:r>
          </a:p>
          <a:p>
            <a:r>
              <a:rPr lang="en-GB" dirty="0"/>
              <a:t>(</a:t>
            </a:r>
            <a:r>
              <a:rPr lang="en-GB" dirty="0" err="1"/>
              <a:t>i</a:t>
            </a:r>
            <a:r>
              <a:rPr lang="en-GB" dirty="0"/>
              <a:t>) given written notice to the school and the parents of the learners of</a:t>
            </a:r>
          </a:p>
          <a:p>
            <a:r>
              <a:rPr lang="en-GB" dirty="0"/>
              <a:t>that school;</a:t>
            </a:r>
            <a:endParaRPr lang="en-ZA" dirty="0"/>
          </a:p>
        </p:txBody>
      </p:sp>
    </p:spTree>
    <p:extLst>
      <p:ext uri="{BB962C8B-B14F-4D97-AF65-F5344CB8AC3E}">
        <p14:creationId xmlns:p14="http://schemas.microsoft.com/office/powerpoint/2010/main" val="3394842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00"/>
                                        <p:tgtEl>
                                          <p:spTgt spid="3">
                                            <p:txEl>
                                              <p:pRg st="3" end="3"/>
                                            </p:txEl>
                                          </p:spTgt>
                                        </p:tgtEl>
                                      </p:cBhvr>
                                    </p:animEffect>
                                    <p:anim calcmode="lin" valueType="num">
                                      <p:cBhvr>
                                        <p:cTn id="2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Effect transition="in" filter="fade">
                                      <p:cBhvr>
                                        <p:cTn id="33" dur="1000"/>
                                        <p:tgtEl>
                                          <p:spTgt spid="3">
                                            <p:txEl>
                                              <p:pRg st="5" end="5"/>
                                            </p:txEl>
                                          </p:spTgt>
                                        </p:tgtEl>
                                      </p:cBhvr>
                                    </p:animEffect>
                                    <p:anim calcmode="lin" valueType="num">
                                      <p:cBhvr>
                                        <p:cTn id="3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1000"/>
                                        <p:tgtEl>
                                          <p:spTgt spid="3">
                                            <p:txEl>
                                              <p:pRg st="6" end="6"/>
                                            </p:txEl>
                                          </p:spTgt>
                                        </p:tgtEl>
                                      </p:cBhvr>
                                    </p:animEffect>
                                    <p:anim calcmode="lin" valueType="num">
                                      <p:cBhvr>
                                        <p:cTn id="3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1000"/>
                                        <p:tgtEl>
                                          <p:spTgt spid="3">
                                            <p:txEl>
                                              <p:pRg st="7" end="7"/>
                                            </p:txEl>
                                          </p:spTgt>
                                        </p:tgtEl>
                                      </p:cBhvr>
                                    </p:animEffect>
                                    <p:anim calcmode="lin" valueType="num">
                                      <p:cBhvr>
                                        <p:cTn id="46"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1000"/>
                                        <p:tgtEl>
                                          <p:spTgt spid="3">
                                            <p:txEl>
                                              <p:pRg st="8" end="8"/>
                                            </p:txEl>
                                          </p:spTgt>
                                        </p:tgtEl>
                                      </p:cBhvr>
                                    </p:animEffect>
                                    <p:anim calcmode="lin" valueType="num">
                                      <p:cBhvr>
                                        <p:cTn id="51"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2"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Effect transition="in" filter="fade">
                                      <p:cBhvr>
                                        <p:cTn id="55" dur="1000"/>
                                        <p:tgtEl>
                                          <p:spTgt spid="3">
                                            <p:txEl>
                                              <p:pRg st="9" end="9"/>
                                            </p:txEl>
                                          </p:spTgt>
                                        </p:tgtEl>
                                      </p:cBhvr>
                                    </p:animEffect>
                                    <p:anim calcmode="lin" valueType="num">
                                      <p:cBhvr>
                                        <p:cTn id="56"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7"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3">
                                            <p:txEl>
                                              <p:pRg st="10" end="10"/>
                                            </p:txEl>
                                          </p:spTgt>
                                        </p:tgtEl>
                                        <p:attrNameLst>
                                          <p:attrName>style.visibility</p:attrName>
                                        </p:attrNameLst>
                                      </p:cBhvr>
                                      <p:to>
                                        <p:strVal val="visible"/>
                                      </p:to>
                                    </p:set>
                                    <p:animEffect transition="in" filter="fade">
                                      <p:cBhvr>
                                        <p:cTn id="60" dur="1000"/>
                                        <p:tgtEl>
                                          <p:spTgt spid="3">
                                            <p:txEl>
                                              <p:pRg st="10" end="10"/>
                                            </p:txEl>
                                          </p:spTgt>
                                        </p:tgtEl>
                                      </p:cBhvr>
                                    </p:animEffect>
                                    <p:anim calcmode="lin" valueType="num">
                                      <p:cBhvr>
                                        <p:cTn id="61"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2"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3">
                                            <p:txEl>
                                              <p:pRg st="11" end="11"/>
                                            </p:txEl>
                                          </p:spTgt>
                                        </p:tgtEl>
                                        <p:attrNameLst>
                                          <p:attrName>style.visibility</p:attrName>
                                        </p:attrNameLst>
                                      </p:cBhvr>
                                      <p:to>
                                        <p:strVal val="visible"/>
                                      </p:to>
                                    </p:set>
                                    <p:animEffect transition="in" filter="fade">
                                      <p:cBhvr>
                                        <p:cTn id="67" dur="1000"/>
                                        <p:tgtEl>
                                          <p:spTgt spid="3">
                                            <p:txEl>
                                              <p:pRg st="11" end="11"/>
                                            </p:txEl>
                                          </p:spTgt>
                                        </p:tgtEl>
                                      </p:cBhvr>
                                    </p:animEffect>
                                    <p:anim calcmode="lin" valueType="num">
                                      <p:cBhvr>
                                        <p:cTn id="68"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9"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
                                            <p:txEl>
                                              <p:pRg st="12" end="12"/>
                                            </p:txEl>
                                          </p:spTgt>
                                        </p:tgtEl>
                                        <p:attrNameLst>
                                          <p:attrName>style.visibility</p:attrName>
                                        </p:attrNameLst>
                                      </p:cBhvr>
                                      <p:to>
                                        <p:strVal val="visible"/>
                                      </p:to>
                                    </p:set>
                                    <p:animEffect transition="in" filter="fade">
                                      <p:cBhvr>
                                        <p:cTn id="72" dur="1000"/>
                                        <p:tgtEl>
                                          <p:spTgt spid="3">
                                            <p:txEl>
                                              <p:pRg st="12" end="12"/>
                                            </p:txEl>
                                          </p:spTgt>
                                        </p:tgtEl>
                                      </p:cBhvr>
                                    </p:animEffect>
                                    <p:anim calcmode="lin" valueType="num">
                                      <p:cBhvr>
                                        <p:cTn id="73"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4"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3">
                                            <p:txEl>
                                              <p:pRg st="13" end="13"/>
                                            </p:txEl>
                                          </p:spTgt>
                                        </p:tgtEl>
                                        <p:attrNameLst>
                                          <p:attrName>style.visibility</p:attrName>
                                        </p:attrNameLst>
                                      </p:cBhvr>
                                      <p:to>
                                        <p:strVal val="visible"/>
                                      </p:to>
                                    </p:set>
                                    <p:animEffect transition="in" filter="fade">
                                      <p:cBhvr>
                                        <p:cTn id="77" dur="1000"/>
                                        <p:tgtEl>
                                          <p:spTgt spid="3">
                                            <p:txEl>
                                              <p:pRg st="13" end="13"/>
                                            </p:txEl>
                                          </p:spTgt>
                                        </p:tgtEl>
                                      </p:cBhvr>
                                    </p:animEffect>
                                    <p:anim calcmode="lin" valueType="num">
                                      <p:cBhvr>
                                        <p:cTn id="78"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3">
                                            <p:txEl>
                                              <p:pRg st="14" end="14"/>
                                            </p:txEl>
                                          </p:spTgt>
                                        </p:tgtEl>
                                        <p:attrNameLst>
                                          <p:attrName>style.visibility</p:attrName>
                                        </p:attrNameLst>
                                      </p:cBhvr>
                                      <p:to>
                                        <p:strVal val="visible"/>
                                      </p:to>
                                    </p:set>
                                    <p:animEffect transition="in" filter="fade">
                                      <p:cBhvr>
                                        <p:cTn id="82" dur="1000"/>
                                        <p:tgtEl>
                                          <p:spTgt spid="3">
                                            <p:txEl>
                                              <p:pRg st="14" end="14"/>
                                            </p:txEl>
                                          </p:spTgt>
                                        </p:tgtEl>
                                      </p:cBhvr>
                                    </p:animEffect>
                                    <p:anim calcmode="lin" valueType="num">
                                      <p:cBhvr>
                                        <p:cTn id="83"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4"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3">
                                            <p:txEl>
                                              <p:pRg st="15" end="15"/>
                                            </p:txEl>
                                          </p:spTgt>
                                        </p:tgtEl>
                                        <p:attrNameLst>
                                          <p:attrName>style.visibility</p:attrName>
                                        </p:attrNameLst>
                                      </p:cBhvr>
                                      <p:to>
                                        <p:strVal val="visible"/>
                                      </p:to>
                                    </p:set>
                                    <p:animEffect transition="in" filter="fade">
                                      <p:cBhvr>
                                        <p:cTn id="87" dur="1000"/>
                                        <p:tgtEl>
                                          <p:spTgt spid="3">
                                            <p:txEl>
                                              <p:pRg st="15" end="15"/>
                                            </p:txEl>
                                          </p:spTgt>
                                        </p:tgtEl>
                                      </p:cBhvr>
                                    </p:animEffect>
                                    <p:anim calcmode="lin" valueType="num">
                                      <p:cBhvr>
                                        <p:cTn id="88"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9"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
                                            <p:txEl>
                                              <p:pRg st="16" end="16"/>
                                            </p:txEl>
                                          </p:spTgt>
                                        </p:tgtEl>
                                        <p:attrNameLst>
                                          <p:attrName>style.visibility</p:attrName>
                                        </p:attrNameLst>
                                      </p:cBhvr>
                                      <p:to>
                                        <p:strVal val="visible"/>
                                      </p:to>
                                    </p:set>
                                    <p:animEffect transition="in" filter="fade">
                                      <p:cBhvr>
                                        <p:cTn id="92" dur="1000"/>
                                        <p:tgtEl>
                                          <p:spTgt spid="3">
                                            <p:txEl>
                                              <p:pRg st="16" end="16"/>
                                            </p:txEl>
                                          </p:spTgt>
                                        </p:tgtEl>
                                      </p:cBhvr>
                                    </p:animEffect>
                                    <p:anim calcmode="lin" valueType="num">
                                      <p:cBhvr>
                                        <p:cTn id="93"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4"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3">
                                            <p:txEl>
                                              <p:pRg st="17" end="17"/>
                                            </p:txEl>
                                          </p:spTgt>
                                        </p:tgtEl>
                                        <p:attrNameLst>
                                          <p:attrName>style.visibility</p:attrName>
                                        </p:attrNameLst>
                                      </p:cBhvr>
                                      <p:to>
                                        <p:strVal val="visible"/>
                                      </p:to>
                                    </p:set>
                                    <p:animEffect transition="in" filter="fade">
                                      <p:cBhvr>
                                        <p:cTn id="97" dur="1000"/>
                                        <p:tgtEl>
                                          <p:spTgt spid="3">
                                            <p:txEl>
                                              <p:pRg st="17" end="17"/>
                                            </p:txEl>
                                          </p:spTgt>
                                        </p:tgtEl>
                                      </p:cBhvr>
                                    </p:animEffect>
                                    <p:anim calcmode="lin" valueType="num">
                                      <p:cBhvr>
                                        <p:cTn id="98"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99"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3">
                                            <p:txEl>
                                              <p:pRg st="18" end="18"/>
                                            </p:txEl>
                                          </p:spTgt>
                                        </p:tgtEl>
                                        <p:attrNameLst>
                                          <p:attrName>style.visibility</p:attrName>
                                        </p:attrNameLst>
                                      </p:cBhvr>
                                      <p:to>
                                        <p:strVal val="visible"/>
                                      </p:to>
                                    </p:set>
                                    <p:animEffect transition="in" filter="fade">
                                      <p:cBhvr>
                                        <p:cTn id="102" dur="1000"/>
                                        <p:tgtEl>
                                          <p:spTgt spid="3">
                                            <p:txEl>
                                              <p:pRg st="18" end="18"/>
                                            </p:txEl>
                                          </p:spTgt>
                                        </p:tgtEl>
                                      </p:cBhvr>
                                    </p:animEffect>
                                    <p:anim calcmode="lin" valueType="num">
                                      <p:cBhvr>
                                        <p:cTn id="103"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104" dur="1000" fill="hold"/>
                                        <p:tgtEl>
                                          <p:spTgt spid="3">
                                            <p:txEl>
                                              <p:pRg st="18" end="18"/>
                                            </p:txEl>
                                          </p:spTgt>
                                        </p:tgtEl>
                                        <p:attrNameLst>
                                          <p:attrName>ppt_y</p:attrName>
                                        </p:attrNameLst>
                                      </p:cBhvr>
                                      <p:tavLst>
                                        <p:tav tm="0">
                                          <p:val>
                                            <p:strVal val="#ppt_y+.1"/>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42" presetClass="entr" presetSubtype="0" fill="hold" nodeType="clickEffect">
                                  <p:stCondLst>
                                    <p:cond delay="0"/>
                                  </p:stCondLst>
                                  <p:childTnLst>
                                    <p:set>
                                      <p:cBhvr>
                                        <p:cTn id="108" dur="1" fill="hold">
                                          <p:stCondLst>
                                            <p:cond delay="0"/>
                                          </p:stCondLst>
                                        </p:cTn>
                                        <p:tgtEl>
                                          <p:spTgt spid="3">
                                            <p:txEl>
                                              <p:pRg st="19" end="19"/>
                                            </p:txEl>
                                          </p:spTgt>
                                        </p:tgtEl>
                                        <p:attrNameLst>
                                          <p:attrName>style.visibility</p:attrName>
                                        </p:attrNameLst>
                                      </p:cBhvr>
                                      <p:to>
                                        <p:strVal val="visible"/>
                                      </p:to>
                                    </p:set>
                                    <p:animEffect transition="in" filter="fade">
                                      <p:cBhvr>
                                        <p:cTn id="109" dur="1000"/>
                                        <p:tgtEl>
                                          <p:spTgt spid="3">
                                            <p:txEl>
                                              <p:pRg st="19" end="19"/>
                                            </p:txEl>
                                          </p:spTgt>
                                        </p:tgtEl>
                                      </p:cBhvr>
                                    </p:animEffect>
                                    <p:anim calcmode="lin" valueType="num">
                                      <p:cBhvr>
                                        <p:cTn id="110"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11"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12" presetID="42" presetClass="entr" presetSubtype="0" fill="hold" nodeType="withEffect">
                                  <p:stCondLst>
                                    <p:cond delay="0"/>
                                  </p:stCondLst>
                                  <p:childTnLst>
                                    <p:set>
                                      <p:cBhvr>
                                        <p:cTn id="113" dur="1" fill="hold">
                                          <p:stCondLst>
                                            <p:cond delay="0"/>
                                          </p:stCondLst>
                                        </p:cTn>
                                        <p:tgtEl>
                                          <p:spTgt spid="3">
                                            <p:txEl>
                                              <p:pRg st="20" end="20"/>
                                            </p:txEl>
                                          </p:spTgt>
                                        </p:tgtEl>
                                        <p:attrNameLst>
                                          <p:attrName>style.visibility</p:attrName>
                                        </p:attrNameLst>
                                      </p:cBhvr>
                                      <p:to>
                                        <p:strVal val="visible"/>
                                      </p:to>
                                    </p:set>
                                    <p:animEffect transition="in" filter="fade">
                                      <p:cBhvr>
                                        <p:cTn id="114" dur="1000"/>
                                        <p:tgtEl>
                                          <p:spTgt spid="3">
                                            <p:txEl>
                                              <p:pRg st="20" end="20"/>
                                            </p:txEl>
                                          </p:spTgt>
                                        </p:tgtEl>
                                      </p:cBhvr>
                                    </p:animEffect>
                                    <p:anim calcmode="lin" valueType="num">
                                      <p:cBhvr>
                                        <p:cTn id="115"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16" dur="1000" fill="hold"/>
                                        <p:tgtEl>
                                          <p:spTgt spid="3">
                                            <p:txEl>
                                              <p:pRg st="20" end="20"/>
                                            </p:txEl>
                                          </p:spTgt>
                                        </p:tgtEl>
                                        <p:attrNameLst>
                                          <p:attrName>ppt_y</p:attrName>
                                        </p:attrNameLst>
                                      </p:cBhvr>
                                      <p:tavLst>
                                        <p:tav tm="0">
                                          <p:val>
                                            <p:strVal val="#ppt_y+.1"/>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nodeType="clickEffect">
                                  <p:stCondLst>
                                    <p:cond delay="0"/>
                                  </p:stCondLst>
                                  <p:childTnLst>
                                    <p:set>
                                      <p:cBhvr>
                                        <p:cTn id="120" dur="1" fill="hold">
                                          <p:stCondLst>
                                            <p:cond delay="0"/>
                                          </p:stCondLst>
                                        </p:cTn>
                                        <p:tgtEl>
                                          <p:spTgt spid="3">
                                            <p:txEl>
                                              <p:pRg st="21" end="21"/>
                                            </p:txEl>
                                          </p:spTgt>
                                        </p:tgtEl>
                                        <p:attrNameLst>
                                          <p:attrName>style.visibility</p:attrName>
                                        </p:attrNameLst>
                                      </p:cBhvr>
                                      <p:to>
                                        <p:strVal val="visible"/>
                                      </p:to>
                                    </p:set>
                                    <p:anim calcmode="lin" valueType="num">
                                      <p:cBhvr additive="base">
                                        <p:cTn id="121"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22" dur="500" fill="hold"/>
                                        <p:tgtEl>
                                          <p:spTgt spid="3">
                                            <p:txEl>
                                              <p:pRg st="21" end="21"/>
                                            </p:txEl>
                                          </p:spTgt>
                                        </p:tgtEl>
                                        <p:attrNameLst>
                                          <p:attrName>ppt_y</p:attrName>
                                        </p:attrNameLst>
                                      </p:cBhvr>
                                      <p:tavLst>
                                        <p:tav tm="0">
                                          <p:val>
                                            <p:strVal val="1+#ppt_h/2"/>
                                          </p:val>
                                        </p:tav>
                                        <p:tav tm="100000">
                                          <p:val>
                                            <p:strVal val="#ppt_y"/>
                                          </p:val>
                                        </p:tav>
                                      </p:tavLst>
                                    </p:anim>
                                  </p:childTnLst>
                                </p:cTn>
                              </p:par>
                              <p:par>
                                <p:cTn id="123" presetID="2" presetClass="entr" presetSubtype="4" fill="hold" nodeType="withEffect">
                                  <p:stCondLst>
                                    <p:cond delay="0"/>
                                  </p:stCondLst>
                                  <p:childTnLst>
                                    <p:set>
                                      <p:cBhvr>
                                        <p:cTn id="124" dur="1" fill="hold">
                                          <p:stCondLst>
                                            <p:cond delay="0"/>
                                          </p:stCondLst>
                                        </p:cTn>
                                        <p:tgtEl>
                                          <p:spTgt spid="3">
                                            <p:txEl>
                                              <p:pRg st="22" end="22"/>
                                            </p:txEl>
                                          </p:spTgt>
                                        </p:tgtEl>
                                        <p:attrNameLst>
                                          <p:attrName>style.visibility</p:attrName>
                                        </p:attrNameLst>
                                      </p:cBhvr>
                                      <p:to>
                                        <p:strVal val="visible"/>
                                      </p:to>
                                    </p:set>
                                    <p:anim calcmode="lin" valueType="num">
                                      <p:cBhvr additive="base">
                                        <p:cTn id="125" dur="500" fill="hold"/>
                                        <p:tgtEl>
                                          <p:spTgt spid="3">
                                            <p:txEl>
                                              <p:pRg st="22" end="22"/>
                                            </p:txEl>
                                          </p:spTgt>
                                        </p:tgtEl>
                                        <p:attrNameLst>
                                          <p:attrName>ppt_x</p:attrName>
                                        </p:attrNameLst>
                                      </p:cBhvr>
                                      <p:tavLst>
                                        <p:tav tm="0">
                                          <p:val>
                                            <p:strVal val="#ppt_x"/>
                                          </p:val>
                                        </p:tav>
                                        <p:tav tm="100000">
                                          <p:val>
                                            <p:strVal val="#ppt_x"/>
                                          </p:val>
                                        </p:tav>
                                      </p:tavLst>
                                    </p:anim>
                                    <p:anim calcmode="lin" valueType="num">
                                      <p:cBhvr additive="base">
                                        <p:cTn id="126" dur="500" fill="hold"/>
                                        <p:tgtEl>
                                          <p:spTgt spid="3">
                                            <p:txEl>
                                              <p:pRg st="22" end="2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B23321-4CFC-B130-19CC-528F44C6592C}"/>
              </a:ext>
            </a:extLst>
          </p:cNvPr>
          <p:cNvSpPr txBox="1"/>
          <p:nvPr/>
        </p:nvSpPr>
        <p:spPr>
          <a:xfrm>
            <a:off x="1016000" y="0"/>
            <a:ext cx="10007600" cy="7017306"/>
          </a:xfrm>
          <a:prstGeom prst="rect">
            <a:avLst/>
          </a:prstGeom>
          <a:noFill/>
        </p:spPr>
        <p:txBody>
          <a:bodyPr wrap="square">
            <a:spAutoFit/>
          </a:bodyPr>
          <a:lstStyle/>
          <a:p>
            <a:r>
              <a:rPr lang="en-GB" dirty="0"/>
              <a:t>(ii) by means of a notice in at least one newspaper circulating in the area</a:t>
            </a:r>
          </a:p>
          <a:p>
            <a:r>
              <a:rPr lang="en-GB" dirty="0"/>
              <a:t>where the school is situated, if any newspapers circulate in that area,</a:t>
            </a:r>
          </a:p>
          <a:p>
            <a:r>
              <a:rPr lang="en-GB" dirty="0"/>
              <a:t>and by means of any other acceptable form of communication that</a:t>
            </a:r>
          </a:p>
          <a:p>
            <a:r>
              <a:rPr lang="en-GB" dirty="0"/>
              <a:t>will ensure that the information is spread as widely as possible,</a:t>
            </a:r>
          </a:p>
          <a:p>
            <a:r>
              <a:rPr lang="en-GB" dirty="0"/>
              <a:t>given notice of his or her intention to close the school and invited</a:t>
            </a:r>
          </a:p>
          <a:p>
            <a:r>
              <a:rPr lang="en-GB" dirty="0"/>
              <a:t>comment;</a:t>
            </a:r>
          </a:p>
          <a:p>
            <a:r>
              <a:rPr lang="en-GB" dirty="0"/>
              <a:t>(iii) consulted with the parents of the learners of the school and afforded</a:t>
            </a:r>
          </a:p>
          <a:p>
            <a:r>
              <a:rPr lang="en-GB" dirty="0"/>
              <a:t>them an opportunity to make representations within a period of not</a:t>
            </a:r>
          </a:p>
          <a:p>
            <a:r>
              <a:rPr lang="en-GB" dirty="0"/>
              <a:t>less than 30 days from the date of the notice or communication</a:t>
            </a:r>
          </a:p>
          <a:p>
            <a:r>
              <a:rPr lang="en-GB" dirty="0"/>
              <a:t>referred to in subparagraphs (</a:t>
            </a:r>
            <a:r>
              <a:rPr lang="en-GB" dirty="0" err="1"/>
              <a:t>i</a:t>
            </a:r>
            <a:r>
              <a:rPr lang="en-GB" dirty="0"/>
              <a:t>) and (ii); and</a:t>
            </a:r>
          </a:p>
          <a:p>
            <a:r>
              <a:rPr lang="en-GB" dirty="0"/>
              <a:t>(iv) considered any representations and any comments received after</a:t>
            </a:r>
          </a:p>
          <a:p>
            <a:r>
              <a:rPr lang="en-GB" dirty="0"/>
              <a:t>publication of the notice or communication referred to in subparagraphs (</a:t>
            </a:r>
            <a:r>
              <a:rPr lang="en-GB" dirty="0" err="1"/>
              <a:t>i</a:t>
            </a:r>
            <a:r>
              <a:rPr lang="en-GB" dirty="0"/>
              <a:t>) and (ii).</a:t>
            </a:r>
          </a:p>
          <a:p>
            <a:r>
              <a:rPr lang="en-GB" dirty="0"/>
              <a:t>(5) After the consultation contemplated in subsections (2) and (4)(b),</a:t>
            </a:r>
          </a:p>
          <a:p>
            <a:r>
              <a:rPr lang="en-GB" dirty="0"/>
              <a:t>the Member of the Executive Council must decide whether or not to go</a:t>
            </a:r>
          </a:p>
          <a:p>
            <a:r>
              <a:rPr lang="en-GB" dirty="0"/>
              <a:t>ahead with the closure of the school and must—</a:t>
            </a:r>
          </a:p>
          <a:p>
            <a:r>
              <a:rPr lang="en-GB" dirty="0"/>
              <a:t>(a) inform the school and the governing body of his or her decision; and</a:t>
            </a:r>
          </a:p>
          <a:p>
            <a:r>
              <a:rPr lang="en-GB" dirty="0"/>
              <a:t>(b) by means of the methods listed in subsection (2)(b), notify the</a:t>
            </a:r>
          </a:p>
          <a:p>
            <a:r>
              <a:rPr lang="en-GB" dirty="0"/>
              <a:t>parents associated with the school, and the community in which the</a:t>
            </a:r>
          </a:p>
          <a:p>
            <a:r>
              <a:rPr lang="en-GB" dirty="0"/>
              <a:t>school is situated, of the decision.</a:t>
            </a:r>
          </a:p>
          <a:p>
            <a:r>
              <a:rPr lang="en-GB" dirty="0"/>
              <a:t>(6) If the decision is to go ahead with the closure, the Member of the</a:t>
            </a:r>
          </a:p>
          <a:p>
            <a:r>
              <a:rPr lang="en-GB" dirty="0"/>
              <a:t>Executive Council must, where applicable and before the closure takes</a:t>
            </a:r>
          </a:p>
          <a:p>
            <a:r>
              <a:rPr lang="en-GB" dirty="0"/>
              <a:t>place, make alternative arrangements for the learners of the school to</a:t>
            </a:r>
          </a:p>
          <a:p>
            <a:r>
              <a:rPr lang="en-GB" dirty="0"/>
              <a:t>attend another school that is able to accommodate those learners and,</a:t>
            </a:r>
          </a:p>
          <a:p>
            <a:r>
              <a:rPr lang="en-GB" dirty="0"/>
              <a:t>where appropriate, make arrangements for the transport of qualifying</a:t>
            </a:r>
          </a:p>
          <a:p>
            <a:r>
              <a:rPr lang="en-GB" dirty="0"/>
              <a:t>learners to that school.</a:t>
            </a:r>
            <a:endParaRPr lang="en-ZA" dirty="0"/>
          </a:p>
        </p:txBody>
      </p:sp>
    </p:spTree>
    <p:extLst>
      <p:ext uri="{BB962C8B-B14F-4D97-AF65-F5344CB8AC3E}">
        <p14:creationId xmlns:p14="http://schemas.microsoft.com/office/powerpoint/2010/main" val="1337837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1000"/>
                                        <p:tgtEl>
                                          <p:spTgt spid="3">
                                            <p:txEl>
                                              <p:pRg st="8" end="8"/>
                                            </p:txEl>
                                          </p:spTgt>
                                        </p:tgtEl>
                                      </p:cBhvr>
                                    </p:animEffect>
                                    <p:anim calcmode="lin" valueType="num">
                                      <p:cBhvr>
                                        <p:cTn id="4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1000"/>
                                        <p:tgtEl>
                                          <p:spTgt spid="3">
                                            <p:txEl>
                                              <p:pRg st="9" end="9"/>
                                            </p:txEl>
                                          </p:spTgt>
                                        </p:tgtEl>
                                      </p:cBhvr>
                                    </p:animEffect>
                                    <p:anim calcmode="lin" valueType="num">
                                      <p:cBhvr>
                                        <p:cTn id="5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1000"/>
                                        <p:tgtEl>
                                          <p:spTgt spid="3">
                                            <p:txEl>
                                              <p:pRg st="10" end="10"/>
                                            </p:txEl>
                                          </p:spTgt>
                                        </p:tgtEl>
                                      </p:cBhvr>
                                    </p:animEffect>
                                    <p:anim calcmode="lin" valueType="num">
                                      <p:cBhvr>
                                        <p:cTn id="5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9"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fade">
                                      <p:cBhvr>
                                        <p:cTn id="62" dur="1000"/>
                                        <p:tgtEl>
                                          <p:spTgt spid="3">
                                            <p:txEl>
                                              <p:pRg st="11" end="11"/>
                                            </p:txEl>
                                          </p:spTgt>
                                        </p:tgtEl>
                                      </p:cBhvr>
                                    </p:animEffect>
                                    <p:anim calcmode="lin" valueType="num">
                                      <p:cBhvr>
                                        <p:cTn id="63"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4"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3">
                                            <p:txEl>
                                              <p:pRg st="12" end="12"/>
                                            </p:txEl>
                                          </p:spTgt>
                                        </p:tgtEl>
                                        <p:attrNameLst>
                                          <p:attrName>style.visibility</p:attrName>
                                        </p:attrNameLst>
                                      </p:cBhvr>
                                      <p:to>
                                        <p:strVal val="visible"/>
                                      </p:to>
                                    </p:set>
                                    <p:animEffect transition="in" filter="fade">
                                      <p:cBhvr>
                                        <p:cTn id="67" dur="1000"/>
                                        <p:tgtEl>
                                          <p:spTgt spid="3">
                                            <p:txEl>
                                              <p:pRg st="12" end="12"/>
                                            </p:txEl>
                                          </p:spTgt>
                                        </p:tgtEl>
                                      </p:cBhvr>
                                    </p:animEffect>
                                    <p:anim calcmode="lin" valueType="num">
                                      <p:cBhvr>
                                        <p:cTn id="68"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69"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
                                            <p:txEl>
                                              <p:pRg st="13" end="13"/>
                                            </p:txEl>
                                          </p:spTgt>
                                        </p:tgtEl>
                                        <p:attrNameLst>
                                          <p:attrName>style.visibility</p:attrName>
                                        </p:attrNameLst>
                                      </p:cBhvr>
                                      <p:to>
                                        <p:strVal val="visible"/>
                                      </p:to>
                                    </p:set>
                                    <p:animEffect transition="in" filter="fade">
                                      <p:cBhvr>
                                        <p:cTn id="72" dur="1000"/>
                                        <p:tgtEl>
                                          <p:spTgt spid="3">
                                            <p:txEl>
                                              <p:pRg st="13" end="13"/>
                                            </p:txEl>
                                          </p:spTgt>
                                        </p:tgtEl>
                                      </p:cBhvr>
                                    </p:animEffect>
                                    <p:anim calcmode="lin" valueType="num">
                                      <p:cBhvr>
                                        <p:cTn id="73"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4"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3">
                                            <p:txEl>
                                              <p:pRg st="14" end="14"/>
                                            </p:txEl>
                                          </p:spTgt>
                                        </p:tgtEl>
                                        <p:attrNameLst>
                                          <p:attrName>style.visibility</p:attrName>
                                        </p:attrNameLst>
                                      </p:cBhvr>
                                      <p:to>
                                        <p:strVal val="visible"/>
                                      </p:to>
                                    </p:set>
                                    <p:animEffect transition="in" filter="fade">
                                      <p:cBhvr>
                                        <p:cTn id="77" dur="1000"/>
                                        <p:tgtEl>
                                          <p:spTgt spid="3">
                                            <p:txEl>
                                              <p:pRg st="14" end="14"/>
                                            </p:txEl>
                                          </p:spTgt>
                                        </p:tgtEl>
                                      </p:cBhvr>
                                    </p:animEffect>
                                    <p:anim calcmode="lin" valueType="num">
                                      <p:cBhvr>
                                        <p:cTn id="78"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3">
                                            <p:txEl>
                                              <p:pRg st="15" end="15"/>
                                            </p:txEl>
                                          </p:spTgt>
                                        </p:tgtEl>
                                        <p:attrNameLst>
                                          <p:attrName>style.visibility</p:attrName>
                                        </p:attrNameLst>
                                      </p:cBhvr>
                                      <p:to>
                                        <p:strVal val="visible"/>
                                      </p:to>
                                    </p:set>
                                    <p:animEffect transition="in" filter="fade">
                                      <p:cBhvr>
                                        <p:cTn id="82" dur="1000"/>
                                        <p:tgtEl>
                                          <p:spTgt spid="3">
                                            <p:txEl>
                                              <p:pRg st="15" end="15"/>
                                            </p:txEl>
                                          </p:spTgt>
                                        </p:tgtEl>
                                      </p:cBhvr>
                                    </p:animEffect>
                                    <p:anim calcmode="lin" valueType="num">
                                      <p:cBhvr>
                                        <p:cTn id="83"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4"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3">
                                            <p:txEl>
                                              <p:pRg st="16" end="16"/>
                                            </p:txEl>
                                          </p:spTgt>
                                        </p:tgtEl>
                                        <p:attrNameLst>
                                          <p:attrName>style.visibility</p:attrName>
                                        </p:attrNameLst>
                                      </p:cBhvr>
                                      <p:to>
                                        <p:strVal val="visible"/>
                                      </p:to>
                                    </p:set>
                                    <p:animEffect transition="in" filter="fade">
                                      <p:cBhvr>
                                        <p:cTn id="87" dur="1000"/>
                                        <p:tgtEl>
                                          <p:spTgt spid="3">
                                            <p:txEl>
                                              <p:pRg st="16" end="16"/>
                                            </p:txEl>
                                          </p:spTgt>
                                        </p:tgtEl>
                                      </p:cBhvr>
                                    </p:animEffect>
                                    <p:anim calcmode="lin" valueType="num">
                                      <p:cBhvr>
                                        <p:cTn id="88"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89"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
                                            <p:txEl>
                                              <p:pRg st="17" end="17"/>
                                            </p:txEl>
                                          </p:spTgt>
                                        </p:tgtEl>
                                        <p:attrNameLst>
                                          <p:attrName>style.visibility</p:attrName>
                                        </p:attrNameLst>
                                      </p:cBhvr>
                                      <p:to>
                                        <p:strVal val="visible"/>
                                      </p:to>
                                    </p:set>
                                    <p:animEffect transition="in" filter="fade">
                                      <p:cBhvr>
                                        <p:cTn id="92" dur="1000"/>
                                        <p:tgtEl>
                                          <p:spTgt spid="3">
                                            <p:txEl>
                                              <p:pRg st="17" end="17"/>
                                            </p:txEl>
                                          </p:spTgt>
                                        </p:tgtEl>
                                      </p:cBhvr>
                                    </p:animEffect>
                                    <p:anim calcmode="lin" valueType="num">
                                      <p:cBhvr>
                                        <p:cTn id="93"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94"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3">
                                            <p:txEl>
                                              <p:pRg st="18" end="18"/>
                                            </p:txEl>
                                          </p:spTgt>
                                        </p:tgtEl>
                                        <p:attrNameLst>
                                          <p:attrName>style.visibility</p:attrName>
                                        </p:attrNameLst>
                                      </p:cBhvr>
                                      <p:to>
                                        <p:strVal val="visible"/>
                                      </p:to>
                                    </p:set>
                                    <p:animEffect transition="in" filter="fade">
                                      <p:cBhvr>
                                        <p:cTn id="97" dur="1000"/>
                                        <p:tgtEl>
                                          <p:spTgt spid="3">
                                            <p:txEl>
                                              <p:pRg st="18" end="18"/>
                                            </p:txEl>
                                          </p:spTgt>
                                        </p:tgtEl>
                                      </p:cBhvr>
                                    </p:animEffect>
                                    <p:anim calcmode="lin" valueType="num">
                                      <p:cBhvr>
                                        <p:cTn id="98"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99"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3">
                                            <p:txEl>
                                              <p:pRg st="19" end="19"/>
                                            </p:txEl>
                                          </p:spTgt>
                                        </p:tgtEl>
                                        <p:attrNameLst>
                                          <p:attrName>style.visibility</p:attrName>
                                        </p:attrNameLst>
                                      </p:cBhvr>
                                      <p:to>
                                        <p:strVal val="visible"/>
                                      </p:to>
                                    </p:set>
                                    <p:animEffect transition="in" filter="fade">
                                      <p:cBhvr>
                                        <p:cTn id="102" dur="1000"/>
                                        <p:tgtEl>
                                          <p:spTgt spid="3">
                                            <p:txEl>
                                              <p:pRg st="19" end="19"/>
                                            </p:txEl>
                                          </p:spTgt>
                                        </p:tgtEl>
                                      </p:cBhvr>
                                    </p:animEffect>
                                    <p:anim calcmode="lin" valueType="num">
                                      <p:cBhvr>
                                        <p:cTn id="103"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04"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3">
                                            <p:txEl>
                                              <p:pRg st="20" end="20"/>
                                            </p:txEl>
                                          </p:spTgt>
                                        </p:tgtEl>
                                        <p:attrNameLst>
                                          <p:attrName>style.visibility</p:attrName>
                                        </p:attrNameLst>
                                      </p:cBhvr>
                                      <p:to>
                                        <p:strVal val="visible"/>
                                      </p:to>
                                    </p:set>
                                    <p:animEffect transition="in" filter="fade">
                                      <p:cBhvr>
                                        <p:cTn id="107" dur="1000"/>
                                        <p:tgtEl>
                                          <p:spTgt spid="3">
                                            <p:txEl>
                                              <p:pRg st="20" end="20"/>
                                            </p:txEl>
                                          </p:spTgt>
                                        </p:tgtEl>
                                      </p:cBhvr>
                                    </p:animEffect>
                                    <p:anim calcmode="lin" valueType="num">
                                      <p:cBhvr>
                                        <p:cTn id="108"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09"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3">
                                            <p:txEl>
                                              <p:pRg st="21" end="21"/>
                                            </p:txEl>
                                          </p:spTgt>
                                        </p:tgtEl>
                                        <p:attrNameLst>
                                          <p:attrName>style.visibility</p:attrName>
                                        </p:attrNameLst>
                                      </p:cBhvr>
                                      <p:to>
                                        <p:strVal val="visible"/>
                                      </p:to>
                                    </p:set>
                                    <p:animEffect transition="in" filter="fade">
                                      <p:cBhvr>
                                        <p:cTn id="112" dur="1000"/>
                                        <p:tgtEl>
                                          <p:spTgt spid="3">
                                            <p:txEl>
                                              <p:pRg st="21" end="21"/>
                                            </p:txEl>
                                          </p:spTgt>
                                        </p:tgtEl>
                                      </p:cBhvr>
                                    </p:animEffect>
                                    <p:anim calcmode="lin" valueType="num">
                                      <p:cBhvr>
                                        <p:cTn id="113"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14" dur="1000" fill="hold"/>
                                        <p:tgtEl>
                                          <p:spTgt spid="3">
                                            <p:txEl>
                                              <p:pRg st="21" end="21"/>
                                            </p:txEl>
                                          </p:spTgt>
                                        </p:tgtEl>
                                        <p:attrNameLst>
                                          <p:attrName>ppt_y</p:attrName>
                                        </p:attrNameLst>
                                      </p:cBhvr>
                                      <p:tavLst>
                                        <p:tav tm="0">
                                          <p:val>
                                            <p:strVal val="#ppt_y+.1"/>
                                          </p:val>
                                        </p:tav>
                                        <p:tav tm="100000">
                                          <p:val>
                                            <p:strVal val="#ppt_y"/>
                                          </p:val>
                                        </p:tav>
                                      </p:tavLst>
                                    </p:anim>
                                  </p:childTnLst>
                                </p:cTn>
                              </p:par>
                              <p:par>
                                <p:cTn id="115" presetID="42" presetClass="entr" presetSubtype="0" fill="hold" nodeType="withEffect">
                                  <p:stCondLst>
                                    <p:cond delay="0"/>
                                  </p:stCondLst>
                                  <p:childTnLst>
                                    <p:set>
                                      <p:cBhvr>
                                        <p:cTn id="116" dur="1" fill="hold">
                                          <p:stCondLst>
                                            <p:cond delay="0"/>
                                          </p:stCondLst>
                                        </p:cTn>
                                        <p:tgtEl>
                                          <p:spTgt spid="3">
                                            <p:txEl>
                                              <p:pRg st="22" end="22"/>
                                            </p:txEl>
                                          </p:spTgt>
                                        </p:tgtEl>
                                        <p:attrNameLst>
                                          <p:attrName>style.visibility</p:attrName>
                                        </p:attrNameLst>
                                      </p:cBhvr>
                                      <p:to>
                                        <p:strVal val="visible"/>
                                      </p:to>
                                    </p:set>
                                    <p:animEffect transition="in" filter="fade">
                                      <p:cBhvr>
                                        <p:cTn id="117" dur="1000"/>
                                        <p:tgtEl>
                                          <p:spTgt spid="3">
                                            <p:txEl>
                                              <p:pRg st="22" end="22"/>
                                            </p:txEl>
                                          </p:spTgt>
                                        </p:tgtEl>
                                      </p:cBhvr>
                                    </p:animEffect>
                                    <p:anim calcmode="lin" valueType="num">
                                      <p:cBhvr>
                                        <p:cTn id="118"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19" dur="1000" fill="hold"/>
                                        <p:tgtEl>
                                          <p:spTgt spid="3">
                                            <p:txEl>
                                              <p:pRg st="22" end="22"/>
                                            </p:txEl>
                                          </p:spTgt>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3">
                                            <p:txEl>
                                              <p:pRg st="23" end="23"/>
                                            </p:txEl>
                                          </p:spTgt>
                                        </p:tgtEl>
                                        <p:attrNameLst>
                                          <p:attrName>style.visibility</p:attrName>
                                        </p:attrNameLst>
                                      </p:cBhvr>
                                      <p:to>
                                        <p:strVal val="visible"/>
                                      </p:to>
                                    </p:set>
                                    <p:animEffect transition="in" filter="fade">
                                      <p:cBhvr>
                                        <p:cTn id="122" dur="1000"/>
                                        <p:tgtEl>
                                          <p:spTgt spid="3">
                                            <p:txEl>
                                              <p:pRg st="23" end="23"/>
                                            </p:txEl>
                                          </p:spTgt>
                                        </p:tgtEl>
                                      </p:cBhvr>
                                    </p:animEffect>
                                    <p:anim calcmode="lin" valueType="num">
                                      <p:cBhvr>
                                        <p:cTn id="123" dur="1000" fill="hold"/>
                                        <p:tgtEl>
                                          <p:spTgt spid="3">
                                            <p:txEl>
                                              <p:pRg st="23" end="23"/>
                                            </p:txEl>
                                          </p:spTgt>
                                        </p:tgtEl>
                                        <p:attrNameLst>
                                          <p:attrName>ppt_x</p:attrName>
                                        </p:attrNameLst>
                                      </p:cBhvr>
                                      <p:tavLst>
                                        <p:tav tm="0">
                                          <p:val>
                                            <p:strVal val="#ppt_x"/>
                                          </p:val>
                                        </p:tav>
                                        <p:tav tm="100000">
                                          <p:val>
                                            <p:strVal val="#ppt_x"/>
                                          </p:val>
                                        </p:tav>
                                      </p:tavLst>
                                    </p:anim>
                                    <p:anim calcmode="lin" valueType="num">
                                      <p:cBhvr>
                                        <p:cTn id="124" dur="1000" fill="hold"/>
                                        <p:tgtEl>
                                          <p:spTgt spid="3">
                                            <p:txEl>
                                              <p:pRg st="23" end="23"/>
                                            </p:txEl>
                                          </p:spTgt>
                                        </p:tgtEl>
                                        <p:attrNameLst>
                                          <p:attrName>ppt_y</p:attrName>
                                        </p:attrNameLst>
                                      </p:cBhvr>
                                      <p:tavLst>
                                        <p:tav tm="0">
                                          <p:val>
                                            <p:strVal val="#ppt_y+.1"/>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3">
                                            <p:txEl>
                                              <p:pRg st="24" end="24"/>
                                            </p:txEl>
                                          </p:spTgt>
                                        </p:tgtEl>
                                        <p:attrNameLst>
                                          <p:attrName>style.visibility</p:attrName>
                                        </p:attrNameLst>
                                      </p:cBhvr>
                                      <p:to>
                                        <p:strVal val="visible"/>
                                      </p:to>
                                    </p:set>
                                    <p:animEffect transition="in" filter="fade">
                                      <p:cBhvr>
                                        <p:cTn id="127" dur="1000"/>
                                        <p:tgtEl>
                                          <p:spTgt spid="3">
                                            <p:txEl>
                                              <p:pRg st="24" end="24"/>
                                            </p:txEl>
                                          </p:spTgt>
                                        </p:tgtEl>
                                      </p:cBhvr>
                                    </p:animEffect>
                                    <p:anim calcmode="lin" valueType="num">
                                      <p:cBhvr>
                                        <p:cTn id="128" dur="1000" fill="hold"/>
                                        <p:tgtEl>
                                          <p:spTgt spid="3">
                                            <p:txEl>
                                              <p:pRg st="24" end="24"/>
                                            </p:txEl>
                                          </p:spTgt>
                                        </p:tgtEl>
                                        <p:attrNameLst>
                                          <p:attrName>ppt_x</p:attrName>
                                        </p:attrNameLst>
                                      </p:cBhvr>
                                      <p:tavLst>
                                        <p:tav tm="0">
                                          <p:val>
                                            <p:strVal val="#ppt_x"/>
                                          </p:val>
                                        </p:tav>
                                        <p:tav tm="100000">
                                          <p:val>
                                            <p:strVal val="#ppt_x"/>
                                          </p:val>
                                        </p:tav>
                                      </p:tavLst>
                                    </p:anim>
                                    <p:anim calcmode="lin" valueType="num">
                                      <p:cBhvr>
                                        <p:cTn id="129" dur="1000" fill="hold"/>
                                        <p:tgtEl>
                                          <p:spTgt spid="3">
                                            <p:txEl>
                                              <p:pRg st="24" end="2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26B2B0E-25EC-CDDF-62D8-CD9EEF3E3BF3}"/>
              </a:ext>
            </a:extLst>
          </p:cNvPr>
          <p:cNvSpPr txBox="1"/>
          <p:nvPr/>
        </p:nvSpPr>
        <p:spPr>
          <a:xfrm>
            <a:off x="568960" y="197346"/>
            <a:ext cx="11287760" cy="6463308"/>
          </a:xfrm>
          <a:prstGeom prst="rect">
            <a:avLst/>
          </a:prstGeom>
          <a:noFill/>
        </p:spPr>
        <p:txBody>
          <a:bodyPr wrap="square">
            <a:spAutoFit/>
          </a:bodyPr>
          <a:lstStyle/>
          <a:p>
            <a:r>
              <a:rPr lang="en-GB" dirty="0"/>
              <a:t>(7) If a public school is closed in terms of [subsection (1)] this section, </a:t>
            </a:r>
            <a:r>
              <a:rPr lang="en-GB" u="sng" dirty="0">
                <a:highlight>
                  <a:srgbClr val="FFFF00"/>
                </a:highlight>
              </a:rPr>
              <a:t>all assets and liabilities of such school must, subject to the conditions of any donation, bequest or trust contemplated in section 37(4), devolve on</a:t>
            </a:r>
          </a:p>
          <a:p>
            <a:r>
              <a:rPr lang="en-GB" u="sng" dirty="0">
                <a:highlight>
                  <a:srgbClr val="FFFF00"/>
                </a:highlight>
              </a:rPr>
              <a:t>the State unless</a:t>
            </a:r>
            <a:r>
              <a:rPr lang="en-GB" dirty="0">
                <a:highlight>
                  <a:srgbClr val="FFFF00"/>
                </a:highlight>
              </a:rPr>
              <a:t> otherwise agreed between the Member of the Executive Council and the governing body of the school</a:t>
            </a:r>
            <a:r>
              <a:rPr lang="en-GB" dirty="0"/>
              <a:t>.</a:t>
            </a:r>
          </a:p>
          <a:p>
            <a:r>
              <a:rPr lang="en-GB" dirty="0"/>
              <a:t>(8) The Member of the Executive Council, in determining whether to act under subsection (1) or (4), must take into account—</a:t>
            </a:r>
          </a:p>
          <a:p>
            <a:r>
              <a:rPr lang="en-GB" dirty="0"/>
              <a:t>(a) </a:t>
            </a:r>
            <a:r>
              <a:rPr lang="en-GB" dirty="0">
                <a:highlight>
                  <a:srgbClr val="00FF00"/>
                </a:highlight>
              </a:rPr>
              <a:t>the needs, in general, of the broader community in the education district in which the public school is situated; and</a:t>
            </a:r>
          </a:p>
          <a:p>
            <a:r>
              <a:rPr lang="en-GB" dirty="0">
                <a:highlight>
                  <a:srgbClr val="00FF00"/>
                </a:highlight>
              </a:rPr>
              <a:t>(b) factors including, but not limited to—</a:t>
            </a:r>
          </a:p>
          <a:p>
            <a:r>
              <a:rPr lang="en-GB" dirty="0">
                <a:highlight>
                  <a:srgbClr val="00FF00"/>
                </a:highlight>
              </a:rPr>
              <a:t>(</a:t>
            </a:r>
            <a:r>
              <a:rPr lang="en-GB" dirty="0" err="1">
                <a:highlight>
                  <a:srgbClr val="00FF00"/>
                </a:highlight>
              </a:rPr>
              <a:t>i</a:t>
            </a:r>
            <a:r>
              <a:rPr lang="en-GB" dirty="0">
                <a:highlight>
                  <a:srgbClr val="00FF00"/>
                </a:highlight>
              </a:rPr>
              <a:t>) the best interests of the child, with emphasis on equality as provided for in section 9 of the Constitution, and equity;</a:t>
            </a:r>
          </a:p>
          <a:p>
            <a:r>
              <a:rPr lang="en-GB" dirty="0">
                <a:highlight>
                  <a:srgbClr val="00FF00"/>
                </a:highlight>
              </a:rPr>
              <a:t>(ii) whether there are other schools in the community that are accessible to learners; and</a:t>
            </a:r>
          </a:p>
          <a:p>
            <a:r>
              <a:rPr lang="en-GB" dirty="0">
                <a:highlight>
                  <a:srgbClr val="00FF00"/>
                </a:highlight>
              </a:rPr>
              <a:t>(iii) the efficient and effective use of state resources.’’</a:t>
            </a:r>
          </a:p>
          <a:p>
            <a:r>
              <a:rPr lang="en-GB" b="1" dirty="0"/>
              <a:t>Amendment of section 36 of Act 84 of 1996, as amended by section 5 of Act 57 of</a:t>
            </a:r>
          </a:p>
          <a:p>
            <a:r>
              <a:rPr lang="en-GB" dirty="0"/>
              <a:t>2001 and section 12 of Act 15 of 2011</a:t>
            </a:r>
          </a:p>
          <a:p>
            <a:r>
              <a:rPr lang="en-GB" dirty="0"/>
              <a:t>26. Section 36 of the South African Schools Act, 1996, is hereby amended—</a:t>
            </a:r>
          </a:p>
          <a:p>
            <a:r>
              <a:rPr lang="en-GB" dirty="0"/>
              <a:t>(a) by the substitution for subsection (2) of the following subsection:</a:t>
            </a:r>
          </a:p>
          <a:p>
            <a:r>
              <a:rPr lang="en-GB" dirty="0"/>
              <a:t>‘‘(2) Despite subsection (1), a governing body </a:t>
            </a:r>
            <a:r>
              <a:rPr lang="en-GB" dirty="0">
                <a:highlight>
                  <a:srgbClr val="FF0000"/>
                </a:highlight>
              </a:rPr>
              <a:t>may not, without the written approval of the Head of Department, </a:t>
            </a:r>
            <a:r>
              <a:rPr lang="en-GB" b="1" dirty="0">
                <a:highlight>
                  <a:srgbClr val="FF0000"/>
                </a:highlight>
              </a:rPr>
              <a:t>enter into any loan, lease or overdraft agreement </a:t>
            </a:r>
            <a:r>
              <a:rPr lang="en-GB" dirty="0">
                <a:highlight>
                  <a:srgbClr val="FF0000"/>
                </a:highlight>
              </a:rPr>
              <a:t>[so as to supplement the school fund, without the written approval of the Member of the Executive Council] for any</a:t>
            </a:r>
          </a:p>
          <a:p>
            <a:r>
              <a:rPr lang="en-GB" dirty="0">
                <a:highlight>
                  <a:srgbClr val="FF0000"/>
                </a:highlight>
              </a:rPr>
              <a:t>purpose.’’;</a:t>
            </a:r>
            <a:r>
              <a:rPr lang="en-GB" dirty="0"/>
              <a:t> and</a:t>
            </a:r>
          </a:p>
          <a:p>
            <a:r>
              <a:rPr lang="en-GB" dirty="0"/>
              <a:t>(b) by the substitution in subsection (4)(a) for subparagraph (</a:t>
            </a:r>
            <a:r>
              <a:rPr lang="en-GB" dirty="0" err="1"/>
              <a:t>i</a:t>
            </a:r>
            <a:r>
              <a:rPr lang="en-GB" dirty="0"/>
              <a:t>) of the following subparagraph:</a:t>
            </a:r>
          </a:p>
          <a:p>
            <a:r>
              <a:rPr lang="en-GB" dirty="0"/>
              <a:t>‘‘(</a:t>
            </a:r>
            <a:r>
              <a:rPr lang="en-GB" dirty="0" err="1"/>
              <a:t>i</a:t>
            </a:r>
            <a:r>
              <a:rPr lang="en-GB" dirty="0"/>
              <a:t>) [lease,] burden, convert or alter immovable property of the school to provide for school activities or to supplement the school fund [of hat school], or lease such property for such purpose: Provided that</a:t>
            </a:r>
          </a:p>
          <a:p>
            <a:r>
              <a:rPr lang="en-GB" dirty="0"/>
              <a:t>such approval is not required for a lease of a period not exceeding</a:t>
            </a:r>
          </a:p>
          <a:p>
            <a:r>
              <a:rPr lang="en-GB" dirty="0"/>
              <a:t>12 months; and’’</a:t>
            </a:r>
            <a:endParaRPr lang="en-ZA" dirty="0"/>
          </a:p>
        </p:txBody>
      </p:sp>
    </p:spTree>
    <p:extLst>
      <p:ext uri="{BB962C8B-B14F-4D97-AF65-F5344CB8AC3E}">
        <p14:creationId xmlns:p14="http://schemas.microsoft.com/office/powerpoint/2010/main" val="2118506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Effect transition="in" filter="fade">
                                      <p:cBhvr>
                                        <p:cTn id="54" dur="1000"/>
                                        <p:tgtEl>
                                          <p:spTgt spid="3">
                                            <p:txEl>
                                              <p:pRg st="9" end="9"/>
                                            </p:txEl>
                                          </p:spTgt>
                                        </p:tgtEl>
                                      </p:cBhvr>
                                    </p:animEffect>
                                    <p:anim calcmode="lin" valueType="num">
                                      <p:cBhvr>
                                        <p:cTn id="5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Effect transition="in" filter="fade">
                                      <p:cBhvr>
                                        <p:cTn id="59" dur="1000"/>
                                        <p:tgtEl>
                                          <p:spTgt spid="3">
                                            <p:txEl>
                                              <p:pRg st="10" end="10"/>
                                            </p:txEl>
                                          </p:spTgt>
                                        </p:tgtEl>
                                      </p:cBhvr>
                                    </p:animEffect>
                                    <p:anim calcmode="lin" valueType="num">
                                      <p:cBhvr>
                                        <p:cTn id="60"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
                                            <p:txEl>
                                              <p:pRg st="11" end="11"/>
                                            </p:txEl>
                                          </p:spTgt>
                                        </p:tgtEl>
                                        <p:attrNameLst>
                                          <p:attrName>style.visibility</p:attrName>
                                        </p:attrNameLst>
                                      </p:cBhvr>
                                      <p:to>
                                        <p:strVal val="visible"/>
                                      </p:to>
                                    </p:set>
                                    <p:animEffect transition="in" filter="fade">
                                      <p:cBhvr>
                                        <p:cTn id="64" dur="1000"/>
                                        <p:tgtEl>
                                          <p:spTgt spid="3">
                                            <p:txEl>
                                              <p:pRg st="11" end="11"/>
                                            </p:txEl>
                                          </p:spTgt>
                                        </p:tgtEl>
                                      </p:cBhvr>
                                    </p:animEffect>
                                    <p:anim calcmode="lin" valueType="num">
                                      <p:cBhvr>
                                        <p:cTn id="65"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6"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7" presetID="42" presetClass="entr" presetSubtype="0" fill="hold" nodeType="with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Effect transition="in" filter="fade">
                                      <p:cBhvr>
                                        <p:cTn id="69" dur="1000"/>
                                        <p:tgtEl>
                                          <p:spTgt spid="3">
                                            <p:txEl>
                                              <p:pRg st="12" end="12"/>
                                            </p:txEl>
                                          </p:spTgt>
                                        </p:tgtEl>
                                      </p:cBhvr>
                                    </p:animEffect>
                                    <p:anim calcmode="lin" valueType="num">
                                      <p:cBhvr>
                                        <p:cTn id="70"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1"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3">
                                            <p:txEl>
                                              <p:pRg st="13" end="13"/>
                                            </p:txEl>
                                          </p:spTgt>
                                        </p:tgtEl>
                                        <p:attrNameLst>
                                          <p:attrName>style.visibility</p:attrName>
                                        </p:attrNameLst>
                                      </p:cBhvr>
                                      <p:to>
                                        <p:strVal val="visible"/>
                                      </p:to>
                                    </p:set>
                                    <p:animEffect transition="in" filter="fade">
                                      <p:cBhvr>
                                        <p:cTn id="74" dur="1000"/>
                                        <p:tgtEl>
                                          <p:spTgt spid="3">
                                            <p:txEl>
                                              <p:pRg st="13" end="13"/>
                                            </p:txEl>
                                          </p:spTgt>
                                        </p:tgtEl>
                                      </p:cBhvr>
                                    </p:animEffect>
                                    <p:anim calcmode="lin" valueType="num">
                                      <p:cBhvr>
                                        <p:cTn id="75"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6"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3">
                                            <p:txEl>
                                              <p:pRg st="14" end="14"/>
                                            </p:txEl>
                                          </p:spTgt>
                                        </p:tgtEl>
                                        <p:attrNameLst>
                                          <p:attrName>style.visibility</p:attrName>
                                        </p:attrNameLst>
                                      </p:cBhvr>
                                      <p:to>
                                        <p:strVal val="visible"/>
                                      </p:to>
                                    </p:set>
                                    <p:animEffect transition="in" filter="fade">
                                      <p:cBhvr>
                                        <p:cTn id="81" dur="1000"/>
                                        <p:tgtEl>
                                          <p:spTgt spid="3">
                                            <p:txEl>
                                              <p:pRg st="14" end="14"/>
                                            </p:txEl>
                                          </p:spTgt>
                                        </p:tgtEl>
                                      </p:cBhvr>
                                    </p:animEffect>
                                    <p:anim calcmode="lin" valueType="num">
                                      <p:cBhvr>
                                        <p:cTn id="82"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3"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3">
                                            <p:txEl>
                                              <p:pRg st="15" end="15"/>
                                            </p:txEl>
                                          </p:spTgt>
                                        </p:tgtEl>
                                        <p:attrNameLst>
                                          <p:attrName>style.visibility</p:attrName>
                                        </p:attrNameLst>
                                      </p:cBhvr>
                                      <p:to>
                                        <p:strVal val="visible"/>
                                      </p:to>
                                    </p:set>
                                    <p:animEffect transition="in" filter="fade">
                                      <p:cBhvr>
                                        <p:cTn id="86" dur="1000"/>
                                        <p:tgtEl>
                                          <p:spTgt spid="3">
                                            <p:txEl>
                                              <p:pRg st="15" end="15"/>
                                            </p:txEl>
                                          </p:spTgt>
                                        </p:tgtEl>
                                      </p:cBhvr>
                                    </p:animEffect>
                                    <p:anim calcmode="lin" valueType="num">
                                      <p:cBhvr>
                                        <p:cTn id="87"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8"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3">
                                            <p:txEl>
                                              <p:pRg st="16" end="16"/>
                                            </p:txEl>
                                          </p:spTgt>
                                        </p:tgtEl>
                                        <p:attrNameLst>
                                          <p:attrName>style.visibility</p:attrName>
                                        </p:attrNameLst>
                                      </p:cBhvr>
                                      <p:to>
                                        <p:strVal val="visible"/>
                                      </p:to>
                                    </p:set>
                                    <p:animEffect transition="in" filter="fade">
                                      <p:cBhvr>
                                        <p:cTn id="91" dur="1000"/>
                                        <p:tgtEl>
                                          <p:spTgt spid="3">
                                            <p:txEl>
                                              <p:pRg st="16" end="16"/>
                                            </p:txEl>
                                          </p:spTgt>
                                        </p:tgtEl>
                                      </p:cBhvr>
                                    </p:animEffect>
                                    <p:anim calcmode="lin" valueType="num">
                                      <p:cBhvr>
                                        <p:cTn id="92"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3"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3">
                                            <p:txEl>
                                              <p:pRg st="17" end="17"/>
                                            </p:txEl>
                                          </p:spTgt>
                                        </p:tgtEl>
                                        <p:attrNameLst>
                                          <p:attrName>style.visibility</p:attrName>
                                        </p:attrNameLst>
                                      </p:cBhvr>
                                      <p:to>
                                        <p:strVal val="visible"/>
                                      </p:to>
                                    </p:set>
                                    <p:animEffect transition="in" filter="fade">
                                      <p:cBhvr>
                                        <p:cTn id="96" dur="1000"/>
                                        <p:tgtEl>
                                          <p:spTgt spid="3">
                                            <p:txEl>
                                              <p:pRg st="17" end="17"/>
                                            </p:txEl>
                                          </p:spTgt>
                                        </p:tgtEl>
                                      </p:cBhvr>
                                    </p:animEffect>
                                    <p:anim calcmode="lin" valueType="num">
                                      <p:cBhvr>
                                        <p:cTn id="97"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98" dur="1000" fill="hold"/>
                                        <p:tgtEl>
                                          <p:spTgt spid="3">
                                            <p:txEl>
                                              <p:pRg st="17" end="1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CD78EC-1DB6-90BB-ACB4-918471F811A0}"/>
              </a:ext>
            </a:extLst>
          </p:cNvPr>
          <p:cNvSpPr txBox="1"/>
          <p:nvPr/>
        </p:nvSpPr>
        <p:spPr>
          <a:xfrm>
            <a:off x="701040" y="117693"/>
            <a:ext cx="10789920" cy="6740307"/>
          </a:xfrm>
          <a:prstGeom prst="rect">
            <a:avLst/>
          </a:prstGeom>
          <a:noFill/>
        </p:spPr>
        <p:txBody>
          <a:bodyPr wrap="square">
            <a:spAutoFit/>
          </a:bodyPr>
          <a:lstStyle/>
          <a:p>
            <a:r>
              <a:rPr lang="en-GB" dirty="0"/>
              <a:t>Amendment of section 37 of Act 84 of 1996, as amended by section 6 of Act 57 of</a:t>
            </a:r>
          </a:p>
          <a:p>
            <a:r>
              <a:rPr lang="en-GB" dirty="0"/>
              <a:t>2001</a:t>
            </a:r>
          </a:p>
          <a:p>
            <a:r>
              <a:rPr lang="en-GB" dirty="0"/>
              <a:t>27. Section 37 of the South African Schools Act, 1996, is hereby amended by the</a:t>
            </a:r>
          </a:p>
          <a:p>
            <a:r>
              <a:rPr lang="en-GB" dirty="0"/>
              <a:t>substitution for subsection (1) of the following subsection:</a:t>
            </a:r>
          </a:p>
          <a:p>
            <a:r>
              <a:rPr lang="en-GB" dirty="0"/>
              <a:t>‘‘(1) The governing body of a public school must establish a school fund and</a:t>
            </a:r>
          </a:p>
          <a:p>
            <a:r>
              <a:rPr lang="en-GB" dirty="0"/>
              <a:t>administer it in accordance with [directions] directives issued by the Head of Department.’’.</a:t>
            </a:r>
          </a:p>
          <a:p>
            <a:r>
              <a:rPr lang="en-GB" b="1" dirty="0"/>
              <a:t>Amendment of section 38 of Act 84 of 1996,</a:t>
            </a:r>
            <a:r>
              <a:rPr lang="en-GB" dirty="0"/>
              <a:t> as amended by section 7 of Act 57 of 001 and section 7 of Act 50 of 2002</a:t>
            </a:r>
          </a:p>
          <a:p>
            <a:r>
              <a:rPr lang="en-GB" dirty="0"/>
              <a:t>28. Section 38 of the South African Schools Act, 1996, is hereby amended—</a:t>
            </a:r>
          </a:p>
          <a:p>
            <a:r>
              <a:rPr lang="en-GB" dirty="0"/>
              <a:t>(a) by the substitution for subsection (3) of the following subsection:</a:t>
            </a:r>
          </a:p>
          <a:p>
            <a:r>
              <a:rPr lang="en-GB" dirty="0"/>
              <a:t>‘‘(3) [The] When notice is given to the parents as contemplated in subsection (2) [</a:t>
            </a:r>
            <a:r>
              <a:rPr lang="en-GB" dirty="0">
                <a:highlight>
                  <a:srgbClr val="00FF00"/>
                </a:highlight>
              </a:rPr>
              <a:t>must also inform</a:t>
            </a:r>
            <a:r>
              <a:rPr lang="en-GB" dirty="0"/>
              <a:t>]—</a:t>
            </a:r>
          </a:p>
          <a:p>
            <a:r>
              <a:rPr lang="en-GB" dirty="0"/>
              <a:t>(a) </a:t>
            </a:r>
            <a:r>
              <a:rPr lang="en-GB" b="1" u="sng" dirty="0">
                <a:highlight>
                  <a:srgbClr val="00FF00"/>
                </a:highlight>
              </a:rPr>
              <a:t>the budget, together with a document explaining the budget, must be made available</a:t>
            </a:r>
            <a:r>
              <a:rPr lang="en-GB" u="sng" dirty="0">
                <a:highlight>
                  <a:srgbClr val="00FF00"/>
                </a:highlight>
              </a:rPr>
              <a:t> to the parents </a:t>
            </a:r>
            <a:r>
              <a:rPr lang="en-GB" dirty="0">
                <a:highlight>
                  <a:srgbClr val="00FF00"/>
                </a:highlight>
              </a:rPr>
              <a:t>by means of the existing communication channels of the school; and</a:t>
            </a:r>
          </a:p>
          <a:p>
            <a:r>
              <a:rPr lang="en-GB" dirty="0">
                <a:highlight>
                  <a:srgbClr val="00FF00"/>
                </a:highlight>
              </a:rPr>
              <a:t>(b) the parents must be </a:t>
            </a:r>
            <a:r>
              <a:rPr lang="en-GB" u="sng" dirty="0">
                <a:highlight>
                  <a:srgbClr val="00FF00"/>
                </a:highlight>
              </a:rPr>
              <a:t>informed that the document and the budget will be available for inspection at the school at least 14 days prior to the meeting</a:t>
            </a:r>
            <a:r>
              <a:rPr lang="en-GB" dirty="0">
                <a:highlight>
                  <a:srgbClr val="00FF00"/>
                </a:highlight>
              </a:rPr>
              <a:t>.’’; and</a:t>
            </a:r>
          </a:p>
          <a:p>
            <a:r>
              <a:rPr lang="en-GB" dirty="0">
                <a:highlight>
                  <a:srgbClr val="00FF00"/>
                </a:highlight>
              </a:rPr>
              <a:t>(b) by the addition of the following subsections:</a:t>
            </a:r>
          </a:p>
          <a:p>
            <a:r>
              <a:rPr lang="en-GB" dirty="0">
                <a:highlight>
                  <a:srgbClr val="00FF00"/>
                </a:highlight>
              </a:rPr>
              <a:t>‘‘(4) If a governing body finds it necessary to—</a:t>
            </a:r>
          </a:p>
          <a:p>
            <a:r>
              <a:rPr lang="en-GB" dirty="0">
                <a:highlight>
                  <a:srgbClr val="00FF00"/>
                </a:highlight>
              </a:rPr>
              <a:t>(a) </a:t>
            </a:r>
            <a:r>
              <a:rPr lang="en-GB" u="sng" dirty="0">
                <a:highlight>
                  <a:srgbClr val="00FF00"/>
                </a:highlight>
              </a:rPr>
              <a:t>deviate from the initial budget that has been approved as contemplated in subsection (2), and </a:t>
            </a:r>
            <a:r>
              <a:rPr lang="en-GB" b="1" u="sng" dirty="0">
                <a:highlight>
                  <a:srgbClr val="00FF00"/>
                </a:highlight>
              </a:rPr>
              <a:t>the deviation will be 10 per cent or more of the initial budget</a:t>
            </a:r>
            <a:r>
              <a:rPr lang="en-GB" dirty="0">
                <a:highlight>
                  <a:srgbClr val="00FF00"/>
                </a:highlight>
              </a:rPr>
              <a:t>; or</a:t>
            </a:r>
          </a:p>
          <a:p>
            <a:r>
              <a:rPr lang="en-GB" dirty="0">
                <a:highlight>
                  <a:srgbClr val="00FF00"/>
                </a:highlight>
              </a:rPr>
              <a:t>(b) reallocate funds for use for a purpose different to that which was approved by the parents as contemplated in subsection (2), </a:t>
            </a:r>
            <a:r>
              <a:rPr lang="en-GB" b="1" u="sng" dirty="0">
                <a:highlight>
                  <a:srgbClr val="00FF00"/>
                </a:highlight>
              </a:rPr>
              <a:t>the governing body must present such deviation or reallocation to a general meeting of parents convened specifically for that purpose</a:t>
            </a:r>
            <a:r>
              <a:rPr lang="en-GB" dirty="0">
                <a:highlight>
                  <a:srgbClr val="00FF00"/>
                </a:highlight>
              </a:rPr>
              <a:t>, on at</a:t>
            </a:r>
          </a:p>
          <a:p>
            <a:r>
              <a:rPr lang="en-GB" dirty="0">
                <a:highlight>
                  <a:srgbClr val="00FF00"/>
                </a:highlight>
              </a:rPr>
              <a:t>least 14 days’ notice, for consideration and approval by a majority of</a:t>
            </a:r>
          </a:p>
          <a:p>
            <a:r>
              <a:rPr lang="en-GB" dirty="0">
                <a:highlight>
                  <a:srgbClr val="00FF00"/>
                </a:highlight>
              </a:rPr>
              <a:t>parents present and voting</a:t>
            </a:r>
            <a:endParaRPr lang="en-ZA" dirty="0">
              <a:highlight>
                <a:srgbClr val="00FF00"/>
              </a:highlight>
            </a:endParaRPr>
          </a:p>
        </p:txBody>
      </p:sp>
    </p:spTree>
    <p:extLst>
      <p:ext uri="{BB962C8B-B14F-4D97-AF65-F5344CB8AC3E}">
        <p14:creationId xmlns:p14="http://schemas.microsoft.com/office/powerpoint/2010/main" val="2064987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Effect transition="in" filter="fade">
                                      <p:cBhvr>
                                        <p:cTn id="49" dur="1000"/>
                                        <p:tgtEl>
                                          <p:spTgt spid="3">
                                            <p:txEl>
                                              <p:pRg st="8" end="8"/>
                                            </p:txEl>
                                          </p:spTgt>
                                        </p:tgtEl>
                                      </p:cBhvr>
                                    </p:animEffect>
                                    <p:anim calcmode="lin" valueType="num">
                                      <p:cBhvr>
                                        <p:cTn id="50"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Effect transition="in" filter="fade">
                                      <p:cBhvr>
                                        <p:cTn id="54" dur="1000"/>
                                        <p:tgtEl>
                                          <p:spTgt spid="3">
                                            <p:txEl>
                                              <p:pRg st="9" end="9"/>
                                            </p:txEl>
                                          </p:spTgt>
                                        </p:tgtEl>
                                      </p:cBhvr>
                                    </p:animEffect>
                                    <p:anim calcmode="lin" valueType="num">
                                      <p:cBhvr>
                                        <p:cTn id="55"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 calcmode="lin" valueType="num">
                                      <p:cBhvr additive="base">
                                        <p:cTn id="6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
                                            <p:txEl>
                                              <p:pRg st="11" end="11"/>
                                            </p:txEl>
                                          </p:spTgt>
                                        </p:tgtEl>
                                        <p:attrNameLst>
                                          <p:attrName>style.visibility</p:attrName>
                                        </p:attrNameLst>
                                      </p:cBhvr>
                                      <p:to>
                                        <p:strVal val="visible"/>
                                      </p:to>
                                    </p:set>
                                    <p:anim calcmode="lin" valueType="num">
                                      <p:cBhvr additive="base">
                                        <p:cTn id="6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3">
                                            <p:txEl>
                                              <p:pRg st="12" end="12"/>
                                            </p:txEl>
                                          </p:spTgt>
                                        </p:tgtEl>
                                        <p:attrNameLst>
                                          <p:attrName>style.visibility</p:attrName>
                                        </p:attrNameLst>
                                      </p:cBhvr>
                                      <p:to>
                                        <p:strVal val="visible"/>
                                      </p:to>
                                    </p:set>
                                    <p:animEffect transition="in" filter="fade">
                                      <p:cBhvr>
                                        <p:cTn id="71" dur="1000"/>
                                        <p:tgtEl>
                                          <p:spTgt spid="3">
                                            <p:txEl>
                                              <p:pRg st="12" end="12"/>
                                            </p:txEl>
                                          </p:spTgt>
                                        </p:tgtEl>
                                      </p:cBhvr>
                                    </p:animEffect>
                                    <p:anim calcmode="lin" valueType="num">
                                      <p:cBhvr>
                                        <p:cTn id="72"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3"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3">
                                            <p:txEl>
                                              <p:pRg st="13" end="13"/>
                                            </p:txEl>
                                          </p:spTgt>
                                        </p:tgtEl>
                                        <p:attrNameLst>
                                          <p:attrName>style.visibility</p:attrName>
                                        </p:attrNameLst>
                                      </p:cBhvr>
                                      <p:to>
                                        <p:strVal val="visible"/>
                                      </p:to>
                                    </p:set>
                                    <p:animEffect transition="in" filter="fade">
                                      <p:cBhvr>
                                        <p:cTn id="76" dur="1000"/>
                                        <p:tgtEl>
                                          <p:spTgt spid="3">
                                            <p:txEl>
                                              <p:pRg st="13" end="13"/>
                                            </p:txEl>
                                          </p:spTgt>
                                        </p:tgtEl>
                                      </p:cBhvr>
                                    </p:animEffect>
                                    <p:anim calcmode="lin" valueType="num">
                                      <p:cBhvr>
                                        <p:cTn id="77"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8"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3">
                                            <p:txEl>
                                              <p:pRg st="14" end="14"/>
                                            </p:txEl>
                                          </p:spTgt>
                                        </p:tgtEl>
                                        <p:attrNameLst>
                                          <p:attrName>style.visibility</p:attrName>
                                        </p:attrNameLst>
                                      </p:cBhvr>
                                      <p:to>
                                        <p:strVal val="visible"/>
                                      </p:to>
                                    </p:set>
                                    <p:anim calcmode="lin" valueType="num">
                                      <p:cBhvr additive="base">
                                        <p:cTn id="83"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84"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3">
                                            <p:txEl>
                                              <p:pRg st="15" end="15"/>
                                            </p:txEl>
                                          </p:spTgt>
                                        </p:tgtEl>
                                        <p:attrNameLst>
                                          <p:attrName>style.visibility</p:attrName>
                                        </p:attrNameLst>
                                      </p:cBhvr>
                                      <p:to>
                                        <p:strVal val="visible"/>
                                      </p:to>
                                    </p:set>
                                    <p:anim calcmode="lin" valueType="num">
                                      <p:cBhvr additive="base">
                                        <p:cTn id="89"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3">
                                            <p:txEl>
                                              <p:pRg st="16" end="16"/>
                                            </p:txEl>
                                          </p:spTgt>
                                        </p:tgtEl>
                                        <p:attrNameLst>
                                          <p:attrName>style.visibility</p:attrName>
                                        </p:attrNameLst>
                                      </p:cBhvr>
                                      <p:to>
                                        <p:strVal val="visible"/>
                                      </p:to>
                                    </p:set>
                                    <p:anim calcmode="lin" valueType="num">
                                      <p:cBhvr additive="base">
                                        <p:cTn id="93"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3">
                                            <p:txEl>
                                              <p:pRg st="17" end="17"/>
                                            </p:txEl>
                                          </p:spTgt>
                                        </p:tgtEl>
                                        <p:attrNameLst>
                                          <p:attrName>style.visibility</p:attrName>
                                        </p:attrNameLst>
                                      </p:cBhvr>
                                      <p:to>
                                        <p:strVal val="visible"/>
                                      </p:to>
                                    </p:set>
                                    <p:anim calcmode="lin" valueType="num">
                                      <p:cBhvr additive="base">
                                        <p:cTn id="97"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3">
                                            <p:txEl>
                                              <p:pRg st="17" end="1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FAC27E7-4290-3BC7-689A-4DBEB98B53A6}"/>
              </a:ext>
            </a:extLst>
          </p:cNvPr>
          <p:cNvSpPr txBox="1"/>
          <p:nvPr/>
        </p:nvSpPr>
        <p:spPr>
          <a:xfrm>
            <a:off x="828040" y="109141"/>
            <a:ext cx="10535920" cy="5909310"/>
          </a:xfrm>
          <a:prstGeom prst="rect">
            <a:avLst/>
          </a:prstGeom>
          <a:noFill/>
        </p:spPr>
        <p:txBody>
          <a:bodyPr wrap="square">
            <a:spAutoFit/>
          </a:bodyPr>
          <a:lstStyle/>
          <a:p>
            <a:r>
              <a:rPr lang="en-GB" dirty="0"/>
              <a:t>(5) When notice is given to the parents as contemplated in subsection</a:t>
            </a:r>
          </a:p>
          <a:p>
            <a:r>
              <a:rPr lang="en-GB" dirty="0"/>
              <a:t>(4)—</a:t>
            </a:r>
          </a:p>
          <a:p>
            <a:r>
              <a:rPr lang="en-GB" dirty="0"/>
              <a:t>(a</a:t>
            </a:r>
            <a:r>
              <a:rPr lang="en-GB" u="sng" dirty="0"/>
              <a:t>) </a:t>
            </a:r>
            <a:r>
              <a:rPr lang="en-GB" u="sng" dirty="0">
                <a:highlight>
                  <a:srgbClr val="00FF00"/>
                </a:highlight>
              </a:rPr>
              <a:t>a document explaining and providing reasons for the deviation or reallocation must be made available to parents </a:t>
            </a:r>
            <a:r>
              <a:rPr lang="en-GB" dirty="0">
                <a:highlight>
                  <a:srgbClr val="00FF00"/>
                </a:highlight>
              </a:rPr>
              <a:t>by means of the existing communication channels of the school; and</a:t>
            </a:r>
          </a:p>
          <a:p>
            <a:r>
              <a:rPr lang="en-GB" dirty="0">
                <a:highlight>
                  <a:srgbClr val="00FF00"/>
                </a:highlight>
              </a:rPr>
              <a:t>(b) the parents must be informed that the document will be available for inspection at the school at least 14 days prior to the meeting.</a:t>
            </a:r>
          </a:p>
          <a:p>
            <a:r>
              <a:rPr lang="en-GB" dirty="0">
                <a:highlight>
                  <a:srgbClr val="00FF00"/>
                </a:highlight>
              </a:rPr>
              <a:t>(6) </a:t>
            </a:r>
            <a:r>
              <a:rPr lang="en-GB" b="1" u="sng" dirty="0">
                <a:highlight>
                  <a:srgbClr val="00FF00"/>
                </a:highlight>
              </a:rPr>
              <a:t>A quorum of 10 per cent of parents </a:t>
            </a:r>
            <a:r>
              <a:rPr lang="en-GB" u="sng" dirty="0">
                <a:highlight>
                  <a:srgbClr val="00FF00"/>
                </a:highlight>
              </a:rPr>
              <a:t>is required for the general meetings of parents contemplated in subsections </a:t>
            </a:r>
            <a:r>
              <a:rPr lang="en-GB" dirty="0">
                <a:highlight>
                  <a:srgbClr val="00FF00"/>
                </a:highlight>
              </a:rPr>
              <a:t>(2) and (4).</a:t>
            </a:r>
          </a:p>
          <a:p>
            <a:r>
              <a:rPr lang="en-GB" dirty="0">
                <a:highlight>
                  <a:srgbClr val="00FF00"/>
                </a:highlight>
              </a:rPr>
              <a:t>(7) </a:t>
            </a:r>
            <a:r>
              <a:rPr lang="en-GB" b="1" dirty="0">
                <a:highlight>
                  <a:srgbClr val="00FF00"/>
                </a:highlight>
              </a:rPr>
              <a:t>If the quorum contemplated in subsection (6) is not reached </a:t>
            </a:r>
            <a:r>
              <a:rPr lang="en-GB" dirty="0">
                <a:highlight>
                  <a:srgbClr val="00FF00"/>
                </a:highlight>
              </a:rPr>
              <a:t>at the general meeting of parents—</a:t>
            </a:r>
          </a:p>
          <a:p>
            <a:r>
              <a:rPr lang="en-GB" dirty="0">
                <a:highlight>
                  <a:srgbClr val="00FF00"/>
                </a:highlight>
              </a:rPr>
              <a:t>(a) </a:t>
            </a:r>
            <a:r>
              <a:rPr lang="en-GB" b="1" dirty="0">
                <a:highlight>
                  <a:srgbClr val="00FF00"/>
                </a:highlight>
              </a:rPr>
              <a:t>the chairperson shall determine the date, time and place for the second meeting </a:t>
            </a:r>
            <a:r>
              <a:rPr lang="en-GB" dirty="0">
                <a:highlight>
                  <a:srgbClr val="00FF00"/>
                </a:highlight>
              </a:rPr>
              <a:t>of the general meeting and </a:t>
            </a:r>
            <a:r>
              <a:rPr lang="en-GB" b="1" dirty="0">
                <a:highlight>
                  <a:srgbClr val="00FF00"/>
                </a:highlight>
              </a:rPr>
              <a:t>notify parents 14 days prior to such meeting</a:t>
            </a:r>
            <a:r>
              <a:rPr lang="en-GB" dirty="0">
                <a:highlight>
                  <a:srgbClr val="00FF00"/>
                </a:highlight>
              </a:rPr>
              <a:t>;</a:t>
            </a:r>
          </a:p>
          <a:p>
            <a:r>
              <a:rPr lang="en-GB" dirty="0">
                <a:highlight>
                  <a:srgbClr val="00FF00"/>
                </a:highlight>
              </a:rPr>
              <a:t>(b) </a:t>
            </a:r>
            <a:r>
              <a:rPr lang="en-GB" b="1" dirty="0">
                <a:highlight>
                  <a:srgbClr val="00FF00"/>
                </a:highlight>
              </a:rPr>
              <a:t>the principal shall, at least seven days prior to the date of the second general meeting, distribute a copy of the notice to every learner </a:t>
            </a:r>
            <a:r>
              <a:rPr lang="en-GB" dirty="0">
                <a:highlight>
                  <a:srgbClr val="00FF00"/>
                </a:highlight>
              </a:rPr>
              <a:t>at the school with an instruction to hand the notice to the parents; and</a:t>
            </a:r>
          </a:p>
          <a:p>
            <a:r>
              <a:rPr lang="en-GB" dirty="0">
                <a:highlight>
                  <a:srgbClr val="00FF00"/>
                </a:highlight>
              </a:rPr>
              <a:t>(c) </a:t>
            </a:r>
            <a:r>
              <a:rPr lang="en-GB" b="1" dirty="0">
                <a:highlight>
                  <a:srgbClr val="00FF00"/>
                </a:highlight>
              </a:rPr>
              <a:t>there shall be no quorum required at the second general meeting</a:t>
            </a:r>
            <a:r>
              <a:rPr lang="en-GB" dirty="0">
                <a:highlight>
                  <a:srgbClr val="00FF00"/>
                </a:highlight>
              </a:rPr>
              <a:t>.’’.</a:t>
            </a:r>
          </a:p>
          <a:p>
            <a:r>
              <a:rPr lang="en-GB" dirty="0">
                <a:highlight>
                  <a:srgbClr val="00FF00"/>
                </a:highlight>
              </a:rPr>
              <a:t>Amendment of section 38A of Act 84 of 1996, as inserted by section 2 of Act 1 of 2004</a:t>
            </a:r>
          </a:p>
          <a:p>
            <a:r>
              <a:rPr lang="en-GB" dirty="0">
                <a:highlight>
                  <a:srgbClr val="00FF00"/>
                </a:highlight>
              </a:rPr>
              <a:t>29. Section 38A of the South African Schools Act, 1996, is hereby amended—</a:t>
            </a:r>
          </a:p>
          <a:p>
            <a:r>
              <a:rPr lang="en-GB" dirty="0">
                <a:highlight>
                  <a:srgbClr val="00FF00"/>
                </a:highlight>
              </a:rPr>
              <a:t>(a) by the substitution for subsection (2) of the following subsection:</a:t>
            </a:r>
          </a:p>
          <a:p>
            <a:r>
              <a:rPr lang="en-GB" dirty="0">
                <a:highlight>
                  <a:srgbClr val="00FF00"/>
                </a:highlight>
              </a:rPr>
              <a:t>‘‘(2) </a:t>
            </a:r>
            <a:r>
              <a:rPr lang="en-GB" b="1" dirty="0">
                <a:highlight>
                  <a:srgbClr val="00FF00"/>
                </a:highlight>
              </a:rPr>
              <a:t>A governing body may apply to the employer for approval to pay</a:t>
            </a:r>
          </a:p>
          <a:p>
            <a:r>
              <a:rPr lang="en-GB" b="1" dirty="0">
                <a:highlight>
                  <a:srgbClr val="00FF00"/>
                </a:highlight>
              </a:rPr>
              <a:t>a state employee </a:t>
            </a:r>
            <a:r>
              <a:rPr lang="en-GB" dirty="0">
                <a:highlight>
                  <a:srgbClr val="00FF00"/>
                </a:highlight>
              </a:rPr>
              <a:t>any [payment contemplated in subsection (1)] remuneration, or to give to a state employee any other financial benefit,</a:t>
            </a:r>
          </a:p>
          <a:p>
            <a:r>
              <a:rPr lang="en-GB" dirty="0">
                <a:highlight>
                  <a:srgbClr val="00FF00"/>
                </a:highlight>
              </a:rPr>
              <a:t>or benefit in kind.’’;</a:t>
            </a:r>
            <a:endParaRPr lang="en-ZA" dirty="0">
              <a:highlight>
                <a:srgbClr val="00FF00"/>
              </a:highlight>
            </a:endParaRPr>
          </a:p>
        </p:txBody>
      </p:sp>
    </p:spTree>
    <p:extLst>
      <p:ext uri="{BB962C8B-B14F-4D97-AF65-F5344CB8AC3E}">
        <p14:creationId xmlns:p14="http://schemas.microsoft.com/office/powerpoint/2010/main" val="231748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 calcmode="lin" valueType="num">
                                      <p:cBhvr additive="base">
                                        <p:cTn id="4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 calcmode="lin" valueType="num">
                                      <p:cBhvr additive="base">
                                        <p:cTn id="5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8" end="8"/>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additive="base">
                                        <p:cTn id="5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 calcmode="lin" valueType="num">
                                      <p:cBhvr additive="base">
                                        <p:cTn id="5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3">
                                            <p:txEl>
                                              <p:pRg st="11" end="11"/>
                                            </p:txEl>
                                          </p:spTgt>
                                        </p:tgtEl>
                                        <p:attrNameLst>
                                          <p:attrName>style.visibility</p:attrName>
                                        </p:attrNameLst>
                                      </p:cBhvr>
                                      <p:to>
                                        <p:strVal val="visible"/>
                                      </p:to>
                                    </p:set>
                                    <p:anim calcmode="lin" valueType="num">
                                      <p:cBhvr additive="base">
                                        <p:cTn id="6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 calcmode="lin" valueType="num">
                                      <p:cBhvr additive="base">
                                        <p:cTn id="6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
                                            <p:txEl>
                                              <p:pRg st="13" end="13"/>
                                            </p:txEl>
                                          </p:spTgt>
                                        </p:tgtEl>
                                        <p:attrNameLst>
                                          <p:attrName>style.visibility</p:attrName>
                                        </p:attrNameLst>
                                      </p:cBhvr>
                                      <p:to>
                                        <p:strVal val="visible"/>
                                      </p:to>
                                    </p:set>
                                    <p:anim calcmode="lin" valueType="num">
                                      <p:cBhvr additive="base">
                                        <p:cTn id="73"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
                                            <p:txEl>
                                              <p:pRg st="14" end="14"/>
                                            </p:txEl>
                                          </p:spTgt>
                                        </p:tgtEl>
                                        <p:attrNameLst>
                                          <p:attrName>style.visibility</p:attrName>
                                        </p:attrNameLst>
                                      </p:cBhvr>
                                      <p:to>
                                        <p:strVal val="visible"/>
                                      </p:to>
                                    </p:set>
                                    <p:anim calcmode="lin" valueType="num">
                                      <p:cBhvr additive="base">
                                        <p:cTn id="77"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9839C7C-C41E-C45D-B400-326336E31E4D}"/>
              </a:ext>
            </a:extLst>
          </p:cNvPr>
          <p:cNvSpPr txBox="1"/>
          <p:nvPr/>
        </p:nvSpPr>
        <p:spPr>
          <a:xfrm>
            <a:off x="650240" y="530453"/>
            <a:ext cx="10464800" cy="6186309"/>
          </a:xfrm>
          <a:prstGeom prst="rect">
            <a:avLst/>
          </a:prstGeom>
          <a:noFill/>
        </p:spPr>
        <p:txBody>
          <a:bodyPr wrap="square">
            <a:spAutoFit/>
          </a:bodyPr>
          <a:lstStyle/>
          <a:p>
            <a:r>
              <a:rPr lang="en-GB" dirty="0"/>
              <a:t>(b) </a:t>
            </a:r>
            <a:r>
              <a:rPr lang="en-GB" dirty="0">
                <a:highlight>
                  <a:srgbClr val="00FF00"/>
                </a:highlight>
              </a:rPr>
              <a:t>by the substitution for subsection (3) of the following subsection:</a:t>
            </a:r>
          </a:p>
          <a:p>
            <a:r>
              <a:rPr lang="en-GB" dirty="0">
                <a:highlight>
                  <a:srgbClr val="00FF00"/>
                </a:highlight>
              </a:rPr>
              <a:t>‘‘(3) </a:t>
            </a:r>
            <a:r>
              <a:rPr lang="en-GB" b="1" dirty="0">
                <a:highlight>
                  <a:srgbClr val="00FF00"/>
                </a:highlight>
              </a:rPr>
              <a:t>Such application must be lodged in writing in the office of the</a:t>
            </a:r>
          </a:p>
          <a:p>
            <a:r>
              <a:rPr lang="en-GB" b="1" dirty="0">
                <a:highlight>
                  <a:srgbClr val="00FF00"/>
                </a:highlight>
              </a:rPr>
              <a:t>employer </a:t>
            </a:r>
            <a:r>
              <a:rPr lang="en-GB" dirty="0">
                <a:highlight>
                  <a:srgbClr val="00FF00"/>
                </a:highlight>
              </a:rPr>
              <a:t>and must state—</a:t>
            </a:r>
          </a:p>
          <a:p>
            <a:r>
              <a:rPr lang="en-GB" dirty="0">
                <a:highlight>
                  <a:srgbClr val="00FF00"/>
                </a:highlight>
              </a:rPr>
              <a:t>(a) full details of the nature and extent of the [payment] remuneration,</a:t>
            </a:r>
          </a:p>
          <a:p>
            <a:r>
              <a:rPr lang="en-GB" dirty="0">
                <a:highlight>
                  <a:srgbClr val="00FF00"/>
                </a:highlight>
              </a:rPr>
              <a:t>other financial benefit, or benefit in kind;</a:t>
            </a:r>
          </a:p>
          <a:p>
            <a:r>
              <a:rPr lang="en-GB" dirty="0">
                <a:highlight>
                  <a:srgbClr val="00FF00"/>
                </a:highlight>
              </a:rPr>
              <a:t>(b) the reasons for the remuneration, other financial benefit, or benefit</a:t>
            </a:r>
          </a:p>
          <a:p>
            <a:r>
              <a:rPr lang="en-GB" dirty="0">
                <a:highlight>
                  <a:srgbClr val="00FF00"/>
                </a:highlight>
              </a:rPr>
              <a:t>in kind;</a:t>
            </a:r>
          </a:p>
          <a:p>
            <a:r>
              <a:rPr lang="en-GB" dirty="0">
                <a:highlight>
                  <a:srgbClr val="00FF00"/>
                </a:highlight>
              </a:rPr>
              <a:t>(c) if practicable, the monetary value of the remuneration, other</a:t>
            </a:r>
          </a:p>
          <a:p>
            <a:r>
              <a:rPr lang="en-GB" dirty="0">
                <a:highlight>
                  <a:srgbClr val="00FF00"/>
                </a:highlight>
              </a:rPr>
              <a:t>financial benefit, or benefit in kind;</a:t>
            </a:r>
          </a:p>
          <a:p>
            <a:r>
              <a:rPr lang="en-GB" dirty="0">
                <a:highlight>
                  <a:srgbClr val="00FF00"/>
                </a:highlight>
              </a:rPr>
              <a:t>(d) the process that will be followed and the resources that will be used</a:t>
            </a:r>
          </a:p>
          <a:p>
            <a:r>
              <a:rPr lang="en-GB" dirty="0">
                <a:highlight>
                  <a:srgbClr val="00FF00"/>
                </a:highlight>
              </a:rPr>
              <a:t>to compensate or remunerate the state employee; and</a:t>
            </a:r>
          </a:p>
          <a:p>
            <a:r>
              <a:rPr lang="en-GB" dirty="0">
                <a:highlight>
                  <a:srgbClr val="00FF00"/>
                </a:highlight>
              </a:rPr>
              <a:t>(e) the extent of compliance with section 20(5) to (9).’’;</a:t>
            </a:r>
          </a:p>
          <a:p>
            <a:r>
              <a:rPr lang="en-GB" dirty="0">
                <a:highlight>
                  <a:srgbClr val="00FF00"/>
                </a:highlight>
              </a:rPr>
              <a:t>(c) by the substitution for subsection (6) of the following subsection:</a:t>
            </a:r>
          </a:p>
          <a:p>
            <a:r>
              <a:rPr lang="en-GB" dirty="0">
                <a:highlight>
                  <a:srgbClr val="00FF00"/>
                </a:highlight>
              </a:rPr>
              <a:t>‘‘(6) An employer [must] may not unreasonably refuse an application</a:t>
            </a:r>
          </a:p>
          <a:p>
            <a:r>
              <a:rPr lang="en-GB" dirty="0">
                <a:highlight>
                  <a:srgbClr val="00FF00"/>
                </a:highlight>
              </a:rPr>
              <a:t>[contemplated] referred to in subsection (2).’’; and</a:t>
            </a:r>
          </a:p>
          <a:p>
            <a:r>
              <a:rPr lang="en-GB" dirty="0">
                <a:highlight>
                  <a:srgbClr val="00FF00"/>
                </a:highlight>
              </a:rPr>
              <a:t>(d) by the substitution for subsection (8) of the following subsection:</a:t>
            </a:r>
          </a:p>
          <a:p>
            <a:r>
              <a:rPr lang="en-GB" dirty="0">
                <a:highlight>
                  <a:srgbClr val="00FF00"/>
                </a:highlight>
              </a:rPr>
              <a:t>‘‘(8) The [payment] remuneration, other financial benefit, or benefit in</a:t>
            </a:r>
          </a:p>
          <a:p>
            <a:r>
              <a:rPr lang="en-GB" dirty="0">
                <a:highlight>
                  <a:srgbClr val="00FF00"/>
                </a:highlight>
              </a:rPr>
              <a:t>kind contemplated in subsection (1) must be reflected in the school’s</a:t>
            </a:r>
          </a:p>
          <a:p>
            <a:r>
              <a:rPr lang="en-GB" dirty="0">
                <a:highlight>
                  <a:srgbClr val="00FF00"/>
                </a:highlight>
              </a:rPr>
              <a:t>budget, as presented to the general meeting of parents as contemplated in</a:t>
            </a:r>
          </a:p>
          <a:p>
            <a:r>
              <a:rPr lang="en-GB" dirty="0">
                <a:highlight>
                  <a:srgbClr val="00FF00"/>
                </a:highlight>
              </a:rPr>
              <a:t>section 38(2), and in such reflection in the budget, any remuneration,</a:t>
            </a:r>
          </a:p>
          <a:p>
            <a:r>
              <a:rPr lang="en-GB" dirty="0">
                <a:highlight>
                  <a:srgbClr val="00FF00"/>
                </a:highlight>
              </a:rPr>
              <a:t>other financial benefit, or benefit in kind must, if practicable, be accorded</a:t>
            </a:r>
          </a:p>
          <a:p>
            <a:r>
              <a:rPr lang="en-GB" dirty="0">
                <a:highlight>
                  <a:srgbClr val="00FF00"/>
                </a:highlight>
              </a:rPr>
              <a:t>a monetary value.’’</a:t>
            </a:r>
            <a:endParaRPr lang="en-ZA" dirty="0">
              <a:highlight>
                <a:srgbClr val="00FF00"/>
              </a:highlight>
            </a:endParaRPr>
          </a:p>
        </p:txBody>
      </p:sp>
    </p:spTree>
    <p:extLst>
      <p:ext uri="{BB962C8B-B14F-4D97-AF65-F5344CB8AC3E}">
        <p14:creationId xmlns:p14="http://schemas.microsoft.com/office/powerpoint/2010/main" val="994314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additive="base">
                                        <p:cTn id="28"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 calcmode="lin" valueType="num">
                                      <p:cBhvr additive="base">
                                        <p:cTn id="3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 calcmode="lin" valueType="num">
                                      <p:cBhvr additive="base">
                                        <p:cTn id="38"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3">
                                            <p:txEl>
                                              <p:pRg st="7" end="7"/>
                                            </p:txEl>
                                          </p:spTgt>
                                        </p:tgtEl>
                                        <p:attrNameLst>
                                          <p:attrName>style.visibility</p:attrName>
                                        </p:attrNameLst>
                                      </p:cBhvr>
                                      <p:to>
                                        <p:strVal val="visible"/>
                                      </p:to>
                                    </p:set>
                                    <p:anim calcmode="lin" valueType="num">
                                      <p:cBhvr additive="base">
                                        <p:cTn id="44"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3">
                                            <p:txEl>
                                              <p:pRg st="8" end="8"/>
                                            </p:txEl>
                                          </p:spTgt>
                                        </p:tgtEl>
                                        <p:attrNameLst>
                                          <p:attrName>style.visibility</p:attrName>
                                        </p:attrNameLst>
                                      </p:cBhvr>
                                      <p:to>
                                        <p:strVal val="visible"/>
                                      </p:to>
                                    </p:set>
                                    <p:anim calcmode="lin" valueType="num">
                                      <p:cBhvr additive="base">
                                        <p:cTn id="48"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3">
                                            <p:txEl>
                                              <p:pRg st="9" end="9"/>
                                            </p:txEl>
                                          </p:spTgt>
                                        </p:tgtEl>
                                        <p:attrNameLst>
                                          <p:attrName>style.visibility</p:attrName>
                                        </p:attrNameLst>
                                      </p:cBhvr>
                                      <p:to>
                                        <p:strVal val="visible"/>
                                      </p:to>
                                    </p:set>
                                    <p:anim calcmode="lin" valueType="num">
                                      <p:cBhvr additive="base">
                                        <p:cTn id="54"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3">
                                            <p:txEl>
                                              <p:pRg st="10" end="10"/>
                                            </p:txEl>
                                          </p:spTgt>
                                        </p:tgtEl>
                                        <p:attrNameLst>
                                          <p:attrName>style.visibility</p:attrName>
                                        </p:attrNameLst>
                                      </p:cBhvr>
                                      <p:to>
                                        <p:strVal val="visible"/>
                                      </p:to>
                                    </p:set>
                                    <p:anim calcmode="lin" valueType="num">
                                      <p:cBhvr additive="base">
                                        <p:cTn id="58"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nodeType="clickEffect">
                                  <p:stCondLst>
                                    <p:cond delay="0"/>
                                  </p:stCondLst>
                                  <p:childTnLst>
                                    <p:set>
                                      <p:cBhvr>
                                        <p:cTn id="63" dur="1" fill="hold">
                                          <p:stCondLst>
                                            <p:cond delay="0"/>
                                          </p:stCondLst>
                                        </p:cTn>
                                        <p:tgtEl>
                                          <p:spTgt spid="3">
                                            <p:txEl>
                                              <p:pRg st="11" end="11"/>
                                            </p:txEl>
                                          </p:spTgt>
                                        </p:tgtEl>
                                        <p:attrNameLst>
                                          <p:attrName>style.visibility</p:attrName>
                                        </p:attrNameLst>
                                      </p:cBhvr>
                                      <p:to>
                                        <p:strVal val="visible"/>
                                      </p:to>
                                    </p:set>
                                    <p:anim calcmode="lin" valueType="num">
                                      <p:cBhvr additive="base">
                                        <p:cTn id="64"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4" fill="hold" nodeType="clickEffect">
                                  <p:stCondLst>
                                    <p:cond delay="0"/>
                                  </p:stCondLst>
                                  <p:childTnLst>
                                    <p:set>
                                      <p:cBhvr>
                                        <p:cTn id="69" dur="1" fill="hold">
                                          <p:stCondLst>
                                            <p:cond delay="0"/>
                                          </p:stCondLst>
                                        </p:cTn>
                                        <p:tgtEl>
                                          <p:spTgt spid="3">
                                            <p:txEl>
                                              <p:pRg st="12" end="12"/>
                                            </p:txEl>
                                          </p:spTgt>
                                        </p:tgtEl>
                                        <p:attrNameLst>
                                          <p:attrName>style.visibility</p:attrName>
                                        </p:attrNameLst>
                                      </p:cBhvr>
                                      <p:to>
                                        <p:strVal val="visible"/>
                                      </p:to>
                                    </p:set>
                                    <p:anim calcmode="lin" valueType="num">
                                      <p:cBhvr additive="base">
                                        <p:cTn id="70"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3">
                                            <p:txEl>
                                              <p:pRg st="13" end="13"/>
                                            </p:txEl>
                                          </p:spTgt>
                                        </p:tgtEl>
                                        <p:attrNameLst>
                                          <p:attrName>style.visibility</p:attrName>
                                        </p:attrNameLst>
                                      </p:cBhvr>
                                      <p:to>
                                        <p:strVal val="visible"/>
                                      </p:to>
                                    </p:set>
                                    <p:anim calcmode="lin" valueType="num">
                                      <p:cBhvr additive="base">
                                        <p:cTn id="74"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3">
                                            <p:txEl>
                                              <p:pRg st="14" end="14"/>
                                            </p:txEl>
                                          </p:spTgt>
                                        </p:tgtEl>
                                        <p:attrNameLst>
                                          <p:attrName>style.visibility</p:attrName>
                                        </p:attrNameLst>
                                      </p:cBhvr>
                                      <p:to>
                                        <p:strVal val="visible"/>
                                      </p:to>
                                    </p:set>
                                    <p:anim calcmode="lin" valueType="num">
                                      <p:cBhvr additive="base">
                                        <p:cTn id="78"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4" fill="hold" nodeType="clickEffect">
                                  <p:stCondLst>
                                    <p:cond delay="0"/>
                                  </p:stCondLst>
                                  <p:childTnLst>
                                    <p:set>
                                      <p:cBhvr>
                                        <p:cTn id="83" dur="1" fill="hold">
                                          <p:stCondLst>
                                            <p:cond delay="0"/>
                                          </p:stCondLst>
                                        </p:cTn>
                                        <p:tgtEl>
                                          <p:spTgt spid="3">
                                            <p:txEl>
                                              <p:pRg st="15" end="15"/>
                                            </p:txEl>
                                          </p:spTgt>
                                        </p:tgtEl>
                                        <p:attrNameLst>
                                          <p:attrName>style.visibility</p:attrName>
                                        </p:attrNameLst>
                                      </p:cBhvr>
                                      <p:to>
                                        <p:strVal val="visible"/>
                                      </p:to>
                                    </p:set>
                                    <p:anim calcmode="lin" valueType="num">
                                      <p:cBhvr additive="base">
                                        <p:cTn id="84"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5"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86" presetID="2" presetClass="entr" presetSubtype="4" fill="hold" nodeType="withEffect">
                                  <p:stCondLst>
                                    <p:cond delay="0"/>
                                  </p:stCondLst>
                                  <p:childTnLst>
                                    <p:set>
                                      <p:cBhvr>
                                        <p:cTn id="87" dur="1" fill="hold">
                                          <p:stCondLst>
                                            <p:cond delay="0"/>
                                          </p:stCondLst>
                                        </p:cTn>
                                        <p:tgtEl>
                                          <p:spTgt spid="3">
                                            <p:txEl>
                                              <p:pRg st="16" end="16"/>
                                            </p:txEl>
                                          </p:spTgt>
                                        </p:tgtEl>
                                        <p:attrNameLst>
                                          <p:attrName>style.visibility</p:attrName>
                                        </p:attrNameLst>
                                      </p:cBhvr>
                                      <p:to>
                                        <p:strVal val="visible"/>
                                      </p:to>
                                    </p:set>
                                    <p:anim calcmode="lin" valueType="num">
                                      <p:cBhvr additive="base">
                                        <p:cTn id="88"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89"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90" presetID="2" presetClass="entr" presetSubtype="4" fill="hold" nodeType="withEffect">
                                  <p:stCondLst>
                                    <p:cond delay="0"/>
                                  </p:stCondLst>
                                  <p:childTnLst>
                                    <p:set>
                                      <p:cBhvr>
                                        <p:cTn id="91" dur="1" fill="hold">
                                          <p:stCondLst>
                                            <p:cond delay="0"/>
                                          </p:stCondLst>
                                        </p:cTn>
                                        <p:tgtEl>
                                          <p:spTgt spid="3">
                                            <p:txEl>
                                              <p:pRg st="17" end="17"/>
                                            </p:txEl>
                                          </p:spTgt>
                                        </p:tgtEl>
                                        <p:attrNameLst>
                                          <p:attrName>style.visibility</p:attrName>
                                        </p:attrNameLst>
                                      </p:cBhvr>
                                      <p:to>
                                        <p:strVal val="visible"/>
                                      </p:to>
                                    </p:set>
                                    <p:anim calcmode="lin" valueType="num">
                                      <p:cBhvr additive="base">
                                        <p:cTn id="92"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93"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94" presetID="2" presetClass="entr" presetSubtype="4" fill="hold" nodeType="withEffect">
                                  <p:stCondLst>
                                    <p:cond delay="0"/>
                                  </p:stCondLst>
                                  <p:childTnLst>
                                    <p:set>
                                      <p:cBhvr>
                                        <p:cTn id="95" dur="1" fill="hold">
                                          <p:stCondLst>
                                            <p:cond delay="0"/>
                                          </p:stCondLst>
                                        </p:cTn>
                                        <p:tgtEl>
                                          <p:spTgt spid="3">
                                            <p:txEl>
                                              <p:pRg st="18" end="18"/>
                                            </p:txEl>
                                          </p:spTgt>
                                        </p:tgtEl>
                                        <p:attrNameLst>
                                          <p:attrName>style.visibility</p:attrName>
                                        </p:attrNameLst>
                                      </p:cBhvr>
                                      <p:to>
                                        <p:strVal val="visible"/>
                                      </p:to>
                                    </p:set>
                                    <p:anim calcmode="lin" valueType="num">
                                      <p:cBhvr additive="base">
                                        <p:cTn id="96"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97"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98" presetID="2" presetClass="entr" presetSubtype="4" fill="hold" nodeType="withEffect">
                                  <p:stCondLst>
                                    <p:cond delay="0"/>
                                  </p:stCondLst>
                                  <p:childTnLst>
                                    <p:set>
                                      <p:cBhvr>
                                        <p:cTn id="99" dur="1" fill="hold">
                                          <p:stCondLst>
                                            <p:cond delay="0"/>
                                          </p:stCondLst>
                                        </p:cTn>
                                        <p:tgtEl>
                                          <p:spTgt spid="3">
                                            <p:txEl>
                                              <p:pRg st="19" end="19"/>
                                            </p:txEl>
                                          </p:spTgt>
                                        </p:tgtEl>
                                        <p:attrNameLst>
                                          <p:attrName>style.visibility</p:attrName>
                                        </p:attrNameLst>
                                      </p:cBhvr>
                                      <p:to>
                                        <p:strVal val="visible"/>
                                      </p:to>
                                    </p:set>
                                    <p:anim calcmode="lin" valueType="num">
                                      <p:cBhvr additive="base">
                                        <p:cTn id="100"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101" dur="500" fill="hold"/>
                                        <p:tgtEl>
                                          <p:spTgt spid="3">
                                            <p:txEl>
                                              <p:pRg st="19" end="19"/>
                                            </p:txEl>
                                          </p:spTgt>
                                        </p:tgtEl>
                                        <p:attrNameLst>
                                          <p:attrName>ppt_y</p:attrName>
                                        </p:attrNameLst>
                                      </p:cBhvr>
                                      <p:tavLst>
                                        <p:tav tm="0">
                                          <p:val>
                                            <p:strVal val="1+#ppt_h/2"/>
                                          </p:val>
                                        </p:tav>
                                        <p:tav tm="100000">
                                          <p:val>
                                            <p:strVal val="#ppt_y"/>
                                          </p:val>
                                        </p:tav>
                                      </p:tavLst>
                                    </p:anim>
                                  </p:childTnLst>
                                </p:cTn>
                              </p:par>
                              <p:par>
                                <p:cTn id="102" presetID="2" presetClass="entr" presetSubtype="4" fill="hold" nodeType="withEffect">
                                  <p:stCondLst>
                                    <p:cond delay="0"/>
                                  </p:stCondLst>
                                  <p:childTnLst>
                                    <p:set>
                                      <p:cBhvr>
                                        <p:cTn id="103" dur="1" fill="hold">
                                          <p:stCondLst>
                                            <p:cond delay="0"/>
                                          </p:stCondLst>
                                        </p:cTn>
                                        <p:tgtEl>
                                          <p:spTgt spid="3">
                                            <p:txEl>
                                              <p:pRg st="20" end="20"/>
                                            </p:txEl>
                                          </p:spTgt>
                                        </p:tgtEl>
                                        <p:attrNameLst>
                                          <p:attrName>style.visibility</p:attrName>
                                        </p:attrNameLst>
                                      </p:cBhvr>
                                      <p:to>
                                        <p:strVal val="visible"/>
                                      </p:to>
                                    </p:set>
                                    <p:anim calcmode="lin" valueType="num">
                                      <p:cBhvr additive="base">
                                        <p:cTn id="104" dur="500" fill="hold"/>
                                        <p:tgtEl>
                                          <p:spTgt spid="3">
                                            <p:txEl>
                                              <p:pRg st="20" end="20"/>
                                            </p:txEl>
                                          </p:spTgt>
                                        </p:tgtEl>
                                        <p:attrNameLst>
                                          <p:attrName>ppt_x</p:attrName>
                                        </p:attrNameLst>
                                      </p:cBhvr>
                                      <p:tavLst>
                                        <p:tav tm="0">
                                          <p:val>
                                            <p:strVal val="#ppt_x"/>
                                          </p:val>
                                        </p:tav>
                                        <p:tav tm="100000">
                                          <p:val>
                                            <p:strVal val="#ppt_x"/>
                                          </p:val>
                                        </p:tav>
                                      </p:tavLst>
                                    </p:anim>
                                    <p:anim calcmode="lin" valueType="num">
                                      <p:cBhvr additive="base">
                                        <p:cTn id="105" dur="500" fill="hold"/>
                                        <p:tgtEl>
                                          <p:spTgt spid="3">
                                            <p:txEl>
                                              <p:pRg st="20" end="20"/>
                                            </p:txEl>
                                          </p:spTgt>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3">
                                            <p:txEl>
                                              <p:pRg st="21" end="21"/>
                                            </p:txEl>
                                          </p:spTgt>
                                        </p:tgtEl>
                                        <p:attrNameLst>
                                          <p:attrName>style.visibility</p:attrName>
                                        </p:attrNameLst>
                                      </p:cBhvr>
                                      <p:to>
                                        <p:strVal val="visible"/>
                                      </p:to>
                                    </p:set>
                                    <p:anim calcmode="lin" valueType="num">
                                      <p:cBhvr additive="base">
                                        <p:cTn id="108" dur="500" fill="hold"/>
                                        <p:tgtEl>
                                          <p:spTgt spid="3">
                                            <p:txEl>
                                              <p:pRg st="21" end="21"/>
                                            </p:txEl>
                                          </p:spTgt>
                                        </p:tgtEl>
                                        <p:attrNameLst>
                                          <p:attrName>ppt_x</p:attrName>
                                        </p:attrNameLst>
                                      </p:cBhvr>
                                      <p:tavLst>
                                        <p:tav tm="0">
                                          <p:val>
                                            <p:strVal val="#ppt_x"/>
                                          </p:val>
                                        </p:tav>
                                        <p:tav tm="100000">
                                          <p:val>
                                            <p:strVal val="#ppt_x"/>
                                          </p:val>
                                        </p:tav>
                                      </p:tavLst>
                                    </p:anim>
                                    <p:anim calcmode="lin" valueType="num">
                                      <p:cBhvr additive="base">
                                        <p:cTn id="109" dur="500" fill="hold"/>
                                        <p:tgtEl>
                                          <p:spTgt spid="3">
                                            <p:txEl>
                                              <p:pRg st="21" end="2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8C0B4A-0276-9C57-E674-61CEABCC0A1E}"/>
              </a:ext>
            </a:extLst>
          </p:cNvPr>
          <p:cNvSpPr txBox="1"/>
          <p:nvPr/>
        </p:nvSpPr>
        <p:spPr>
          <a:xfrm>
            <a:off x="965200" y="73809"/>
            <a:ext cx="10261600" cy="6463308"/>
          </a:xfrm>
          <a:prstGeom prst="rect">
            <a:avLst/>
          </a:prstGeom>
          <a:noFill/>
        </p:spPr>
        <p:txBody>
          <a:bodyPr wrap="square">
            <a:spAutoFit/>
          </a:bodyPr>
          <a:lstStyle/>
          <a:p>
            <a:r>
              <a:rPr lang="en-GB" b="1" dirty="0"/>
              <a:t>Amendment of section 41 of Act 84 of 1996, as amended by section 5 of Act 24 of</a:t>
            </a:r>
          </a:p>
          <a:p>
            <a:r>
              <a:rPr lang="en-GB" b="1" dirty="0"/>
              <a:t>2005</a:t>
            </a:r>
          </a:p>
          <a:p>
            <a:r>
              <a:rPr lang="en-GB" dirty="0"/>
              <a:t>30. Section 41 of the South African Schools Act, 1996, is hereby amended by the</a:t>
            </a:r>
          </a:p>
          <a:p>
            <a:r>
              <a:rPr lang="en-GB" dirty="0"/>
              <a:t>insertion after subsection (2) of the following subsections:</a:t>
            </a:r>
          </a:p>
          <a:p>
            <a:r>
              <a:rPr lang="en-GB" dirty="0"/>
              <a:t>‘‘(2A) Notwithstanding subsection (2), </a:t>
            </a:r>
            <a:r>
              <a:rPr lang="en-GB" dirty="0">
                <a:highlight>
                  <a:srgbClr val="FFFF00"/>
                </a:highlight>
              </a:rPr>
              <a:t>a parent may submit to the governing</a:t>
            </a:r>
          </a:p>
          <a:p>
            <a:r>
              <a:rPr lang="en-GB" dirty="0">
                <a:highlight>
                  <a:srgbClr val="FFFF00"/>
                </a:highlight>
              </a:rPr>
              <a:t>body an affidavit, as proof that the other parent of the learner</a:t>
            </a:r>
            <a:r>
              <a:rPr lang="en-GB" dirty="0"/>
              <a:t>—</a:t>
            </a:r>
          </a:p>
          <a:p>
            <a:r>
              <a:rPr lang="en-GB" dirty="0"/>
              <a:t>(a</a:t>
            </a:r>
            <a:r>
              <a:rPr lang="en-GB" dirty="0">
                <a:highlight>
                  <a:srgbClr val="FFFF00"/>
                </a:highlight>
              </a:rPr>
              <a:t>) is untraceable;</a:t>
            </a:r>
          </a:p>
          <a:p>
            <a:r>
              <a:rPr lang="en-GB" dirty="0">
                <a:highlight>
                  <a:srgbClr val="FFFF00"/>
                </a:highlight>
              </a:rPr>
              <a:t>(b) is unwilling to provide the first-mentioned parent with particulars of his or her</a:t>
            </a:r>
          </a:p>
          <a:p>
            <a:r>
              <a:rPr lang="en-GB" dirty="0">
                <a:highlight>
                  <a:srgbClr val="FFFF00"/>
                </a:highlight>
              </a:rPr>
              <a:t>total annual gross income</a:t>
            </a:r>
            <a:r>
              <a:rPr lang="en-GB" dirty="0"/>
              <a:t>;</a:t>
            </a:r>
          </a:p>
          <a:p>
            <a:r>
              <a:rPr lang="en-GB" dirty="0"/>
              <a:t>(c) </a:t>
            </a:r>
            <a:r>
              <a:rPr lang="en-GB" dirty="0">
                <a:highlight>
                  <a:srgbClr val="FFFF00"/>
                </a:highlight>
              </a:rPr>
              <a:t>has failed to provide the first-mentioned parent with particulars of his or her</a:t>
            </a:r>
          </a:p>
          <a:p>
            <a:r>
              <a:rPr lang="en-GB" dirty="0">
                <a:highlight>
                  <a:srgbClr val="FFFF00"/>
                </a:highlight>
              </a:rPr>
              <a:t>total annual gross income despite the lapse of a reasonable time after a request</a:t>
            </a:r>
          </a:p>
          <a:p>
            <a:r>
              <a:rPr lang="en-GB" dirty="0">
                <a:highlight>
                  <a:srgbClr val="FFFF00"/>
                </a:highlight>
              </a:rPr>
              <a:t>by or on behalf of the first-mentioned parent that he or she do so</a:t>
            </a:r>
            <a:r>
              <a:rPr lang="en-GB" dirty="0"/>
              <a:t>; or</a:t>
            </a:r>
          </a:p>
          <a:p>
            <a:r>
              <a:rPr lang="en-GB" dirty="0"/>
              <a:t>(d</a:t>
            </a:r>
            <a:r>
              <a:rPr lang="en-GB" dirty="0">
                <a:highlight>
                  <a:srgbClr val="FFFF00"/>
                </a:highlight>
              </a:rPr>
              <a:t>) has provided the first-mentioned parent with incomplete or inaccurate</a:t>
            </a:r>
          </a:p>
          <a:p>
            <a:r>
              <a:rPr lang="en-GB" dirty="0">
                <a:highlight>
                  <a:srgbClr val="FFFF00"/>
                </a:highlight>
              </a:rPr>
              <a:t>particulars about his or her total annual gross income and has refused to rectify</a:t>
            </a:r>
          </a:p>
          <a:p>
            <a:r>
              <a:rPr lang="en-GB" dirty="0">
                <a:highlight>
                  <a:srgbClr val="FFFF00"/>
                </a:highlight>
              </a:rPr>
              <a:t>the deficiency or has failed to do so despite the lapse of a reasonable time </a:t>
            </a:r>
            <a:r>
              <a:rPr lang="en-GB" dirty="0"/>
              <a:t>after</a:t>
            </a:r>
          </a:p>
          <a:p>
            <a:r>
              <a:rPr lang="en-GB" dirty="0"/>
              <a:t>a request by or on behalf of the first-mentioned parent that he or she do so.</a:t>
            </a:r>
          </a:p>
          <a:p>
            <a:r>
              <a:rPr lang="en-GB" dirty="0"/>
              <a:t>(2B) Although the affidavit contemplated in subsection (2A) constitutes</a:t>
            </a:r>
          </a:p>
          <a:p>
            <a:r>
              <a:rPr lang="en-GB" dirty="0"/>
              <a:t>sufficient proof</a:t>
            </a:r>
            <a:r>
              <a:rPr lang="en-GB" dirty="0">
                <a:highlight>
                  <a:srgbClr val="FFFF00"/>
                </a:highlight>
              </a:rPr>
              <a:t>, a parent may also submit to the governing body </a:t>
            </a:r>
            <a:r>
              <a:rPr lang="en-GB" u="sng" dirty="0">
                <a:highlight>
                  <a:srgbClr val="FFFF00"/>
                </a:highlight>
              </a:rPr>
              <a:t>a court order or</a:t>
            </a:r>
          </a:p>
          <a:p>
            <a:r>
              <a:rPr lang="en-GB" u="sng" dirty="0">
                <a:highlight>
                  <a:srgbClr val="FFFF00"/>
                </a:highlight>
              </a:rPr>
              <a:t>any other documentary evidence that would support the proof contemplated </a:t>
            </a:r>
            <a:r>
              <a:rPr lang="en-GB" dirty="0">
                <a:highlight>
                  <a:srgbClr val="FFFF00"/>
                </a:highlight>
              </a:rPr>
              <a:t>in</a:t>
            </a:r>
          </a:p>
          <a:p>
            <a:r>
              <a:rPr lang="en-GB" dirty="0">
                <a:highlight>
                  <a:srgbClr val="FFFF00"/>
                </a:highlight>
              </a:rPr>
              <a:t>subsection (2A).’’.</a:t>
            </a:r>
          </a:p>
          <a:p>
            <a:r>
              <a:rPr lang="en-GB" b="1" dirty="0"/>
              <a:t>Substitution of section 42 of Act 84 of 1996</a:t>
            </a:r>
          </a:p>
          <a:p>
            <a:r>
              <a:rPr lang="en-GB" dirty="0"/>
              <a:t>31. The following section is hereby substituted for section 42 of the South African</a:t>
            </a:r>
          </a:p>
          <a:p>
            <a:r>
              <a:rPr lang="en-GB" dirty="0"/>
              <a:t>Schools Act, 1996</a:t>
            </a:r>
            <a:endParaRPr lang="en-ZA" dirty="0"/>
          </a:p>
        </p:txBody>
      </p:sp>
    </p:spTree>
    <p:extLst>
      <p:ext uri="{BB962C8B-B14F-4D97-AF65-F5344CB8AC3E}">
        <p14:creationId xmlns:p14="http://schemas.microsoft.com/office/powerpoint/2010/main" val="1192923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 calcmode="lin" valueType="num">
                                      <p:cBhvr additive="base">
                                        <p:cTn id="4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additive="base">
                                        <p:cTn id="5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9" end="9"/>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 calcmode="lin" valueType="num">
                                      <p:cBhvr additive="base">
                                        <p:cTn id="5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
                                            <p:txEl>
                                              <p:pRg st="11" end="11"/>
                                            </p:txEl>
                                          </p:spTgt>
                                        </p:tgtEl>
                                        <p:attrNameLst>
                                          <p:attrName>style.visibility</p:attrName>
                                        </p:attrNameLst>
                                      </p:cBhvr>
                                      <p:to>
                                        <p:strVal val="visible"/>
                                      </p:to>
                                    </p:set>
                                    <p:anim calcmode="lin" valueType="num">
                                      <p:cBhvr additive="base">
                                        <p:cTn id="63"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3">
                                            <p:txEl>
                                              <p:pRg st="12" end="12"/>
                                            </p:txEl>
                                          </p:spTgt>
                                        </p:tgtEl>
                                        <p:attrNameLst>
                                          <p:attrName>style.visibility</p:attrName>
                                        </p:attrNameLst>
                                      </p:cBhvr>
                                      <p:to>
                                        <p:strVal val="visible"/>
                                      </p:to>
                                    </p:set>
                                    <p:anim calcmode="lin" valueType="num">
                                      <p:cBhvr additive="base">
                                        <p:cTn id="6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
                                            <p:txEl>
                                              <p:pRg st="13" end="13"/>
                                            </p:txEl>
                                          </p:spTgt>
                                        </p:tgtEl>
                                        <p:attrNameLst>
                                          <p:attrName>style.visibility</p:attrName>
                                        </p:attrNameLst>
                                      </p:cBhvr>
                                      <p:to>
                                        <p:strVal val="visible"/>
                                      </p:to>
                                    </p:set>
                                    <p:anim calcmode="lin" valueType="num">
                                      <p:cBhvr additive="base">
                                        <p:cTn id="73"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
                                            <p:txEl>
                                              <p:pRg st="14" end="14"/>
                                            </p:txEl>
                                          </p:spTgt>
                                        </p:tgtEl>
                                        <p:attrNameLst>
                                          <p:attrName>style.visibility</p:attrName>
                                        </p:attrNameLst>
                                      </p:cBhvr>
                                      <p:to>
                                        <p:strVal val="visible"/>
                                      </p:to>
                                    </p:set>
                                    <p:anim calcmode="lin" valueType="num">
                                      <p:cBhvr additive="base">
                                        <p:cTn id="77"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3">
                                            <p:txEl>
                                              <p:pRg st="15" end="15"/>
                                            </p:txEl>
                                          </p:spTgt>
                                        </p:tgtEl>
                                        <p:attrNameLst>
                                          <p:attrName>style.visibility</p:attrName>
                                        </p:attrNameLst>
                                      </p:cBhvr>
                                      <p:to>
                                        <p:strVal val="visible"/>
                                      </p:to>
                                    </p:set>
                                    <p:anim calcmode="lin" valueType="num">
                                      <p:cBhvr additive="base">
                                        <p:cTn id="81"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3">
                                            <p:txEl>
                                              <p:pRg st="15" end="15"/>
                                            </p:txEl>
                                          </p:spTgt>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3">
                                            <p:txEl>
                                              <p:pRg st="16" end="16"/>
                                            </p:txEl>
                                          </p:spTgt>
                                        </p:tgtEl>
                                        <p:attrNameLst>
                                          <p:attrName>style.visibility</p:attrName>
                                        </p:attrNameLst>
                                      </p:cBhvr>
                                      <p:to>
                                        <p:strVal val="visible"/>
                                      </p:to>
                                    </p:set>
                                    <p:anim calcmode="lin" valueType="num">
                                      <p:cBhvr additive="base">
                                        <p:cTn id="85"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3">
                                            <p:txEl>
                                              <p:pRg st="16" end="16"/>
                                            </p:txEl>
                                          </p:spTgt>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3">
                                            <p:txEl>
                                              <p:pRg st="17" end="17"/>
                                            </p:txEl>
                                          </p:spTgt>
                                        </p:tgtEl>
                                        <p:attrNameLst>
                                          <p:attrName>style.visibility</p:attrName>
                                        </p:attrNameLst>
                                      </p:cBhvr>
                                      <p:to>
                                        <p:strVal val="visible"/>
                                      </p:to>
                                    </p:set>
                                    <p:anim calcmode="lin" valueType="num">
                                      <p:cBhvr additive="base">
                                        <p:cTn id="89" dur="500" fill="hold"/>
                                        <p:tgtEl>
                                          <p:spTgt spid="3">
                                            <p:txEl>
                                              <p:pRg st="17" end="17"/>
                                            </p:txEl>
                                          </p:spTgt>
                                        </p:tgtEl>
                                        <p:attrNameLst>
                                          <p:attrName>ppt_x</p:attrName>
                                        </p:attrNameLst>
                                      </p:cBhvr>
                                      <p:tavLst>
                                        <p:tav tm="0">
                                          <p:val>
                                            <p:strVal val="#ppt_x"/>
                                          </p:val>
                                        </p:tav>
                                        <p:tav tm="100000">
                                          <p:val>
                                            <p:strVal val="#ppt_x"/>
                                          </p:val>
                                        </p:tav>
                                      </p:tavLst>
                                    </p:anim>
                                    <p:anim calcmode="lin" valueType="num">
                                      <p:cBhvr additive="base">
                                        <p:cTn id="90" dur="500" fill="hold"/>
                                        <p:tgtEl>
                                          <p:spTgt spid="3">
                                            <p:txEl>
                                              <p:pRg st="17" end="17"/>
                                            </p:txEl>
                                          </p:spTgt>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3">
                                            <p:txEl>
                                              <p:pRg st="18" end="18"/>
                                            </p:txEl>
                                          </p:spTgt>
                                        </p:tgtEl>
                                        <p:attrNameLst>
                                          <p:attrName>style.visibility</p:attrName>
                                        </p:attrNameLst>
                                      </p:cBhvr>
                                      <p:to>
                                        <p:strVal val="visible"/>
                                      </p:to>
                                    </p:set>
                                    <p:anim calcmode="lin" valueType="num">
                                      <p:cBhvr additive="base">
                                        <p:cTn id="93" dur="500" fill="hold"/>
                                        <p:tgtEl>
                                          <p:spTgt spid="3">
                                            <p:txEl>
                                              <p:pRg st="18" end="18"/>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3">
                                            <p:txEl>
                                              <p:pRg st="18" end="18"/>
                                            </p:txEl>
                                          </p:spTgt>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3">
                                            <p:txEl>
                                              <p:pRg st="19" end="19"/>
                                            </p:txEl>
                                          </p:spTgt>
                                        </p:tgtEl>
                                        <p:attrNameLst>
                                          <p:attrName>style.visibility</p:attrName>
                                        </p:attrNameLst>
                                      </p:cBhvr>
                                      <p:to>
                                        <p:strVal val="visible"/>
                                      </p:to>
                                    </p:set>
                                    <p:anim calcmode="lin" valueType="num">
                                      <p:cBhvr additive="base">
                                        <p:cTn id="97" dur="500" fill="hold"/>
                                        <p:tgtEl>
                                          <p:spTgt spid="3">
                                            <p:txEl>
                                              <p:pRg st="19" end="19"/>
                                            </p:txEl>
                                          </p:spTgt>
                                        </p:tgtEl>
                                        <p:attrNameLst>
                                          <p:attrName>ppt_x</p:attrName>
                                        </p:attrNameLst>
                                      </p:cBhvr>
                                      <p:tavLst>
                                        <p:tav tm="0">
                                          <p:val>
                                            <p:strVal val="#ppt_x"/>
                                          </p:val>
                                        </p:tav>
                                        <p:tav tm="100000">
                                          <p:val>
                                            <p:strVal val="#ppt_x"/>
                                          </p:val>
                                        </p:tav>
                                      </p:tavLst>
                                    </p:anim>
                                    <p:anim calcmode="lin" valueType="num">
                                      <p:cBhvr additive="base">
                                        <p:cTn id="98" dur="500" fill="hold"/>
                                        <p:tgtEl>
                                          <p:spTgt spid="3">
                                            <p:txEl>
                                              <p:pRg st="19" end="19"/>
                                            </p:txEl>
                                          </p:spTgt>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42" presetClass="entr" presetSubtype="0" fill="hold" nodeType="clickEffect">
                                  <p:stCondLst>
                                    <p:cond delay="0"/>
                                  </p:stCondLst>
                                  <p:childTnLst>
                                    <p:set>
                                      <p:cBhvr>
                                        <p:cTn id="102" dur="1" fill="hold">
                                          <p:stCondLst>
                                            <p:cond delay="0"/>
                                          </p:stCondLst>
                                        </p:cTn>
                                        <p:tgtEl>
                                          <p:spTgt spid="3">
                                            <p:txEl>
                                              <p:pRg st="20" end="20"/>
                                            </p:txEl>
                                          </p:spTgt>
                                        </p:tgtEl>
                                        <p:attrNameLst>
                                          <p:attrName>style.visibility</p:attrName>
                                        </p:attrNameLst>
                                      </p:cBhvr>
                                      <p:to>
                                        <p:strVal val="visible"/>
                                      </p:to>
                                    </p:set>
                                    <p:animEffect transition="in" filter="fade">
                                      <p:cBhvr>
                                        <p:cTn id="103" dur="1000"/>
                                        <p:tgtEl>
                                          <p:spTgt spid="3">
                                            <p:txEl>
                                              <p:pRg st="20" end="20"/>
                                            </p:txEl>
                                          </p:spTgt>
                                        </p:tgtEl>
                                      </p:cBhvr>
                                    </p:animEffect>
                                    <p:anim calcmode="lin" valueType="num">
                                      <p:cBhvr>
                                        <p:cTn id="104"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05"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0"/>
                                  </p:stCondLst>
                                  <p:childTnLst>
                                    <p:set>
                                      <p:cBhvr>
                                        <p:cTn id="107" dur="1" fill="hold">
                                          <p:stCondLst>
                                            <p:cond delay="0"/>
                                          </p:stCondLst>
                                        </p:cTn>
                                        <p:tgtEl>
                                          <p:spTgt spid="3">
                                            <p:txEl>
                                              <p:pRg st="21" end="21"/>
                                            </p:txEl>
                                          </p:spTgt>
                                        </p:tgtEl>
                                        <p:attrNameLst>
                                          <p:attrName>style.visibility</p:attrName>
                                        </p:attrNameLst>
                                      </p:cBhvr>
                                      <p:to>
                                        <p:strVal val="visible"/>
                                      </p:to>
                                    </p:set>
                                    <p:animEffect transition="in" filter="fade">
                                      <p:cBhvr>
                                        <p:cTn id="108" dur="1000"/>
                                        <p:tgtEl>
                                          <p:spTgt spid="3">
                                            <p:txEl>
                                              <p:pRg st="21" end="21"/>
                                            </p:txEl>
                                          </p:spTgt>
                                        </p:tgtEl>
                                      </p:cBhvr>
                                    </p:animEffect>
                                    <p:anim calcmode="lin" valueType="num">
                                      <p:cBhvr>
                                        <p:cTn id="109"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10" dur="1000" fill="hold"/>
                                        <p:tgtEl>
                                          <p:spTgt spid="3">
                                            <p:txEl>
                                              <p:pRg st="21" end="21"/>
                                            </p:txEl>
                                          </p:spTgt>
                                        </p:tgtEl>
                                        <p:attrNameLst>
                                          <p:attrName>ppt_y</p:attrName>
                                        </p:attrNameLst>
                                      </p:cBhvr>
                                      <p:tavLst>
                                        <p:tav tm="0">
                                          <p:val>
                                            <p:strVal val="#ppt_y+.1"/>
                                          </p:val>
                                        </p:tav>
                                        <p:tav tm="100000">
                                          <p:val>
                                            <p:strVal val="#ppt_y"/>
                                          </p:val>
                                        </p:tav>
                                      </p:tavLst>
                                    </p:anim>
                                  </p:childTnLst>
                                </p:cTn>
                              </p:par>
                              <p:par>
                                <p:cTn id="111" presetID="42" presetClass="entr" presetSubtype="0" fill="hold" nodeType="withEffect">
                                  <p:stCondLst>
                                    <p:cond delay="0"/>
                                  </p:stCondLst>
                                  <p:childTnLst>
                                    <p:set>
                                      <p:cBhvr>
                                        <p:cTn id="112" dur="1" fill="hold">
                                          <p:stCondLst>
                                            <p:cond delay="0"/>
                                          </p:stCondLst>
                                        </p:cTn>
                                        <p:tgtEl>
                                          <p:spTgt spid="3">
                                            <p:txEl>
                                              <p:pRg st="22" end="22"/>
                                            </p:txEl>
                                          </p:spTgt>
                                        </p:tgtEl>
                                        <p:attrNameLst>
                                          <p:attrName>style.visibility</p:attrName>
                                        </p:attrNameLst>
                                      </p:cBhvr>
                                      <p:to>
                                        <p:strVal val="visible"/>
                                      </p:to>
                                    </p:set>
                                    <p:animEffect transition="in" filter="fade">
                                      <p:cBhvr>
                                        <p:cTn id="113" dur="1000"/>
                                        <p:tgtEl>
                                          <p:spTgt spid="3">
                                            <p:txEl>
                                              <p:pRg st="22" end="22"/>
                                            </p:txEl>
                                          </p:spTgt>
                                        </p:tgtEl>
                                      </p:cBhvr>
                                    </p:animEffect>
                                    <p:anim calcmode="lin" valueType="num">
                                      <p:cBhvr>
                                        <p:cTn id="114"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15" dur="1000" fill="hold"/>
                                        <p:tgtEl>
                                          <p:spTgt spid="3">
                                            <p:txEl>
                                              <p:pRg st="22" end="2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762AB99-F680-CC74-C4AA-ED24CA3FA701}"/>
              </a:ext>
            </a:extLst>
          </p:cNvPr>
          <p:cNvSpPr txBox="1"/>
          <p:nvPr/>
        </p:nvSpPr>
        <p:spPr>
          <a:xfrm>
            <a:off x="650240" y="117693"/>
            <a:ext cx="10342880" cy="6740307"/>
          </a:xfrm>
          <a:prstGeom prst="rect">
            <a:avLst/>
          </a:prstGeom>
          <a:noFill/>
        </p:spPr>
        <p:txBody>
          <a:bodyPr wrap="square">
            <a:spAutoFit/>
          </a:bodyPr>
          <a:lstStyle/>
          <a:p>
            <a:r>
              <a:rPr lang="en-GB" b="1" dirty="0"/>
              <a:t>‘Financial records and statements of public schools</a:t>
            </a:r>
          </a:p>
          <a:p>
            <a:r>
              <a:rPr lang="en-GB" dirty="0"/>
              <a:t>42. The governing body of a public school must—</a:t>
            </a:r>
          </a:p>
          <a:p>
            <a:r>
              <a:rPr lang="en-GB" dirty="0"/>
              <a:t>(a) </a:t>
            </a:r>
            <a:r>
              <a:rPr lang="en-GB" dirty="0">
                <a:highlight>
                  <a:srgbClr val="FFFF00"/>
                </a:highlight>
              </a:rPr>
              <a:t>keep records of all investments, donations and funds received and</a:t>
            </a:r>
          </a:p>
          <a:p>
            <a:r>
              <a:rPr lang="en-GB" dirty="0">
                <a:highlight>
                  <a:srgbClr val="FFFF00"/>
                </a:highlight>
              </a:rPr>
              <a:t>spent by the public school and of its assets, liabilities and financial</a:t>
            </a:r>
          </a:p>
          <a:p>
            <a:r>
              <a:rPr lang="en-GB" dirty="0">
                <a:highlight>
                  <a:srgbClr val="FFFF00"/>
                </a:highlight>
              </a:rPr>
              <a:t>transactions; [and]</a:t>
            </a:r>
          </a:p>
          <a:p>
            <a:r>
              <a:rPr lang="en-GB" dirty="0">
                <a:highlight>
                  <a:srgbClr val="FFFF00"/>
                </a:highlight>
              </a:rPr>
              <a:t>(b) as soon as practicable, </a:t>
            </a:r>
            <a:r>
              <a:rPr lang="en-GB" b="1" dirty="0">
                <a:highlight>
                  <a:srgbClr val="FFFF00"/>
                </a:highlight>
              </a:rPr>
              <a:t>but not later than three months after the end of each financial year</a:t>
            </a:r>
            <a:r>
              <a:rPr lang="en-GB" dirty="0">
                <a:highlight>
                  <a:srgbClr val="FFFF00"/>
                </a:highlight>
              </a:rPr>
              <a:t>, draw up annual financial statements reflecting all the investments, donations and funds received and spent by the public school in accordance with the guidelines determined by the Member of the Executive Council;</a:t>
            </a:r>
          </a:p>
          <a:p>
            <a:r>
              <a:rPr lang="en-GB" dirty="0">
                <a:highlight>
                  <a:srgbClr val="FFFF00"/>
                </a:highlight>
              </a:rPr>
              <a:t>(c) present the financial records and statements to a general meeting of parents; and</a:t>
            </a:r>
          </a:p>
          <a:p>
            <a:r>
              <a:rPr lang="en-GB" dirty="0">
                <a:highlight>
                  <a:srgbClr val="FFFF00"/>
                </a:highlight>
              </a:rPr>
              <a:t>(d) inform the parents that the financial records and statements will be available for inspection at the school at least 14 days prior to the meeting referred to in paragraph (c).’’.</a:t>
            </a:r>
          </a:p>
          <a:p>
            <a:r>
              <a:rPr lang="en-GB" dirty="0">
                <a:highlight>
                  <a:srgbClr val="FFFF00"/>
                </a:highlight>
              </a:rPr>
              <a:t>Amendment of section 43 of Act 84 of 1996, as amended by section 10 of Act 31 of 2007</a:t>
            </a:r>
          </a:p>
          <a:p>
            <a:r>
              <a:rPr lang="en-GB" dirty="0">
                <a:highlight>
                  <a:srgbClr val="FFFF00"/>
                </a:highlight>
              </a:rPr>
              <a:t>32. Section 43 of the South African Schools Act, 1996, is hereby amended by the substitution for subsections (4) and (5) of the following subsections, respectively:</a:t>
            </a:r>
          </a:p>
          <a:p>
            <a:r>
              <a:rPr lang="en-GB" dirty="0">
                <a:highlight>
                  <a:srgbClr val="FFFF00"/>
                </a:highlight>
              </a:rPr>
              <a:t>‘‘(4) If the [Member of the Executive Council] Head of Department deems it necessary, on just cause shown, he or she may—</a:t>
            </a:r>
          </a:p>
          <a:p>
            <a:r>
              <a:rPr lang="en-GB" dirty="0">
                <a:highlight>
                  <a:srgbClr val="FFFF00"/>
                </a:highlight>
              </a:rPr>
              <a:t>(a) authorise suitably qualified officers to conduct an investigation into the financial affairs of a public school and, where necessary, after consultation with the governing body, access documents relevant for the purposes of the investigation;</a:t>
            </a:r>
          </a:p>
          <a:p>
            <a:r>
              <a:rPr lang="en-GB" dirty="0">
                <a:highlight>
                  <a:srgbClr val="FFFF00"/>
                </a:highlight>
              </a:rPr>
              <a:t>(b) request the Auditor-General to undertake an audit of the records and financial</a:t>
            </a:r>
          </a:p>
          <a:p>
            <a:r>
              <a:rPr lang="en-GB" dirty="0">
                <a:highlight>
                  <a:srgbClr val="FFFF00"/>
                </a:highlight>
              </a:rPr>
              <a:t> statements of a public school; or</a:t>
            </a:r>
          </a:p>
          <a:p>
            <a:r>
              <a:rPr lang="en-GB" dirty="0">
                <a:highlight>
                  <a:srgbClr val="FFFF00"/>
                </a:highlight>
              </a:rPr>
              <a:t>(c) appoint forensic auditors or forensic investigators to conduct a forensic investigation into the financial affairs of a public school.</a:t>
            </a:r>
          </a:p>
          <a:p>
            <a:r>
              <a:rPr lang="en-GB" dirty="0"/>
              <a:t>(5) A governing body </a:t>
            </a:r>
            <a:r>
              <a:rPr lang="en-GB" b="1" dirty="0"/>
              <a:t>must </a:t>
            </a:r>
            <a:r>
              <a:rPr lang="en-GB" dirty="0"/>
              <a:t>submit to the Head of Department[,]—</a:t>
            </a:r>
            <a:endParaRPr lang="en-ZA" dirty="0"/>
          </a:p>
        </p:txBody>
      </p:sp>
    </p:spTree>
    <p:extLst>
      <p:ext uri="{BB962C8B-B14F-4D97-AF65-F5344CB8AC3E}">
        <p14:creationId xmlns:p14="http://schemas.microsoft.com/office/powerpoint/2010/main" val="2288500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1000"/>
                                        <p:tgtEl>
                                          <p:spTgt spid="3">
                                            <p:txEl>
                                              <p:pRg st="1" end="1"/>
                                            </p:txEl>
                                          </p:spTgt>
                                        </p:tgtEl>
                                      </p:cBhvr>
                                    </p:animEffect>
                                    <p:anim calcmode="lin" valueType="num">
                                      <p:cBhvr>
                                        <p:cTn id="1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1000"/>
                                        <p:tgtEl>
                                          <p:spTgt spid="3">
                                            <p:txEl>
                                              <p:pRg st="2" end="2"/>
                                            </p:txEl>
                                          </p:spTgt>
                                        </p:tgtEl>
                                      </p:cBhvr>
                                    </p:animEffect>
                                    <p:anim calcmode="lin" valueType="num">
                                      <p:cBhvr>
                                        <p:cTn id="1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1000"/>
                                        <p:tgtEl>
                                          <p:spTgt spid="3">
                                            <p:txEl>
                                              <p:pRg st="3" end="3"/>
                                            </p:txEl>
                                          </p:spTgt>
                                        </p:tgtEl>
                                      </p:cBhvr>
                                    </p:animEffect>
                                    <p:anim calcmode="lin" valueType="num">
                                      <p:cBhvr>
                                        <p:cTn id="2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1000"/>
                                        <p:tgtEl>
                                          <p:spTgt spid="3">
                                            <p:txEl>
                                              <p:pRg st="8" end="8"/>
                                            </p:txEl>
                                          </p:spTgt>
                                        </p:tgtEl>
                                      </p:cBhvr>
                                    </p:animEffect>
                                    <p:anim calcmode="lin" valueType="num">
                                      <p:cBhvr>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3">
                                            <p:txEl>
                                              <p:pRg st="10" end="10"/>
                                            </p:txEl>
                                          </p:spTgt>
                                        </p:tgtEl>
                                        <p:attrNameLst>
                                          <p:attrName>style.visibility</p:attrName>
                                        </p:attrNameLst>
                                      </p:cBhvr>
                                      <p:to>
                                        <p:strVal val="visible"/>
                                      </p:to>
                                    </p:set>
                                    <p:anim calcmode="lin" valueType="num">
                                      <p:cBhvr additive="base">
                                        <p:cTn id="6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3">
                                            <p:txEl>
                                              <p:pRg st="11" end="11"/>
                                            </p:txEl>
                                          </p:spTgt>
                                        </p:tgtEl>
                                        <p:attrNameLst>
                                          <p:attrName>style.visibility</p:attrName>
                                        </p:attrNameLst>
                                      </p:cBhvr>
                                      <p:to>
                                        <p:strVal val="visible"/>
                                      </p:to>
                                    </p:set>
                                    <p:animEffect transition="in" filter="fade">
                                      <p:cBhvr>
                                        <p:cTn id="71" dur="1000"/>
                                        <p:tgtEl>
                                          <p:spTgt spid="3">
                                            <p:txEl>
                                              <p:pRg st="11" end="11"/>
                                            </p:txEl>
                                          </p:spTgt>
                                        </p:tgtEl>
                                      </p:cBhvr>
                                    </p:animEffect>
                                    <p:anim calcmode="lin" valueType="num">
                                      <p:cBhvr>
                                        <p:cTn id="72"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3"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3">
                                            <p:txEl>
                                              <p:pRg st="12" end="12"/>
                                            </p:txEl>
                                          </p:spTgt>
                                        </p:tgtEl>
                                        <p:attrNameLst>
                                          <p:attrName>style.visibility</p:attrName>
                                        </p:attrNameLst>
                                      </p:cBhvr>
                                      <p:to>
                                        <p:strVal val="visible"/>
                                      </p:to>
                                    </p:set>
                                    <p:animEffect transition="in" filter="fade">
                                      <p:cBhvr>
                                        <p:cTn id="78" dur="1000"/>
                                        <p:tgtEl>
                                          <p:spTgt spid="3">
                                            <p:txEl>
                                              <p:pRg st="12" end="12"/>
                                            </p:txEl>
                                          </p:spTgt>
                                        </p:tgtEl>
                                      </p:cBhvr>
                                    </p:animEffect>
                                    <p:anim calcmode="lin" valueType="num">
                                      <p:cBhvr>
                                        <p:cTn id="79"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80"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3">
                                            <p:txEl>
                                              <p:pRg st="13" end="13"/>
                                            </p:txEl>
                                          </p:spTgt>
                                        </p:tgtEl>
                                        <p:attrNameLst>
                                          <p:attrName>style.visibility</p:attrName>
                                        </p:attrNameLst>
                                      </p:cBhvr>
                                      <p:to>
                                        <p:strVal val="visible"/>
                                      </p:to>
                                    </p:set>
                                    <p:animEffect transition="in" filter="fade">
                                      <p:cBhvr>
                                        <p:cTn id="83" dur="1000"/>
                                        <p:tgtEl>
                                          <p:spTgt spid="3">
                                            <p:txEl>
                                              <p:pRg st="13" end="13"/>
                                            </p:txEl>
                                          </p:spTgt>
                                        </p:tgtEl>
                                      </p:cBhvr>
                                    </p:animEffect>
                                    <p:anim calcmode="lin" valueType="num">
                                      <p:cBhvr>
                                        <p:cTn id="84"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85"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42" presetClass="entr" presetSubtype="0" fill="hold" nodeType="clickEffect">
                                  <p:stCondLst>
                                    <p:cond delay="0"/>
                                  </p:stCondLst>
                                  <p:childTnLst>
                                    <p:set>
                                      <p:cBhvr>
                                        <p:cTn id="89" dur="1" fill="hold">
                                          <p:stCondLst>
                                            <p:cond delay="0"/>
                                          </p:stCondLst>
                                        </p:cTn>
                                        <p:tgtEl>
                                          <p:spTgt spid="3">
                                            <p:txEl>
                                              <p:pRg st="14" end="14"/>
                                            </p:txEl>
                                          </p:spTgt>
                                        </p:tgtEl>
                                        <p:attrNameLst>
                                          <p:attrName>style.visibility</p:attrName>
                                        </p:attrNameLst>
                                      </p:cBhvr>
                                      <p:to>
                                        <p:strVal val="visible"/>
                                      </p:to>
                                    </p:set>
                                    <p:animEffect transition="in" filter="fade">
                                      <p:cBhvr>
                                        <p:cTn id="90" dur="1000"/>
                                        <p:tgtEl>
                                          <p:spTgt spid="3">
                                            <p:txEl>
                                              <p:pRg st="14" end="14"/>
                                            </p:txEl>
                                          </p:spTgt>
                                        </p:tgtEl>
                                      </p:cBhvr>
                                    </p:animEffect>
                                    <p:anim calcmode="lin" valueType="num">
                                      <p:cBhvr>
                                        <p:cTn id="91"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92" dur="1000" fill="hold"/>
                                        <p:tgtEl>
                                          <p:spTgt spid="3">
                                            <p:txEl>
                                              <p:pRg st="14" end="14"/>
                                            </p:txEl>
                                          </p:spTgt>
                                        </p:tgtEl>
                                        <p:attrNameLst>
                                          <p:attrName>ppt_y</p:attrName>
                                        </p:attrNameLst>
                                      </p:cBhvr>
                                      <p:tavLst>
                                        <p:tav tm="0">
                                          <p:val>
                                            <p:strVal val="#ppt_y+.1"/>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42" presetClass="entr" presetSubtype="0" fill="hold" nodeType="clickEffect">
                                  <p:stCondLst>
                                    <p:cond delay="0"/>
                                  </p:stCondLst>
                                  <p:childTnLst>
                                    <p:set>
                                      <p:cBhvr>
                                        <p:cTn id="96" dur="1" fill="hold">
                                          <p:stCondLst>
                                            <p:cond delay="0"/>
                                          </p:stCondLst>
                                        </p:cTn>
                                        <p:tgtEl>
                                          <p:spTgt spid="3">
                                            <p:txEl>
                                              <p:pRg st="15" end="15"/>
                                            </p:txEl>
                                          </p:spTgt>
                                        </p:tgtEl>
                                        <p:attrNameLst>
                                          <p:attrName>style.visibility</p:attrName>
                                        </p:attrNameLst>
                                      </p:cBhvr>
                                      <p:to>
                                        <p:strVal val="visible"/>
                                      </p:to>
                                    </p:set>
                                    <p:animEffect transition="in" filter="fade">
                                      <p:cBhvr>
                                        <p:cTn id="97" dur="1000"/>
                                        <p:tgtEl>
                                          <p:spTgt spid="3">
                                            <p:txEl>
                                              <p:pRg st="15" end="15"/>
                                            </p:txEl>
                                          </p:spTgt>
                                        </p:tgtEl>
                                      </p:cBhvr>
                                    </p:animEffect>
                                    <p:anim calcmode="lin" valueType="num">
                                      <p:cBhvr>
                                        <p:cTn id="98"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99" dur="1000" fill="hold"/>
                                        <p:tgtEl>
                                          <p:spTgt spid="3">
                                            <p:txEl>
                                              <p:pRg st="15" end="1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018AF1-C115-1F9C-9951-ED4277DE6757}"/>
              </a:ext>
            </a:extLst>
          </p:cNvPr>
          <p:cNvSpPr txBox="1"/>
          <p:nvPr/>
        </p:nvSpPr>
        <p:spPr>
          <a:xfrm>
            <a:off x="548640" y="335845"/>
            <a:ext cx="10922000" cy="6186309"/>
          </a:xfrm>
          <a:prstGeom prst="rect">
            <a:avLst/>
          </a:prstGeom>
          <a:noFill/>
        </p:spPr>
        <p:txBody>
          <a:bodyPr wrap="square">
            <a:spAutoFit/>
          </a:bodyPr>
          <a:lstStyle/>
          <a:p>
            <a:r>
              <a:rPr lang="en-GB" dirty="0"/>
              <a:t>(a) </a:t>
            </a:r>
            <a:r>
              <a:rPr lang="en-GB" b="1" dirty="0">
                <a:highlight>
                  <a:srgbClr val="FFFF00"/>
                </a:highlight>
              </a:rPr>
              <a:t>within 30 days </a:t>
            </a:r>
            <a:r>
              <a:rPr lang="en-GB" b="1" u="sng" dirty="0">
                <a:highlight>
                  <a:srgbClr val="FFFF00"/>
                </a:highlight>
              </a:rPr>
              <a:t>after the end of each quarter</a:t>
            </a:r>
            <a:r>
              <a:rPr lang="en-GB" dirty="0">
                <a:highlight>
                  <a:srgbClr val="FFFF00"/>
                </a:highlight>
              </a:rPr>
              <a:t>, </a:t>
            </a:r>
            <a:r>
              <a:rPr lang="en-GB" b="1" u="sng" dirty="0">
                <a:highlight>
                  <a:srgbClr val="FFFF00"/>
                </a:highlight>
              </a:rPr>
              <a:t>a copy of the quarterly report on</a:t>
            </a:r>
          </a:p>
          <a:p>
            <a:r>
              <a:rPr lang="en-GB" b="1" u="sng" dirty="0">
                <a:highlight>
                  <a:srgbClr val="FFFF00"/>
                </a:highlight>
              </a:rPr>
              <a:t>all income and expenditure</a:t>
            </a:r>
            <a:r>
              <a:rPr lang="en-GB" dirty="0">
                <a:highlight>
                  <a:srgbClr val="FFFF00"/>
                </a:highlight>
              </a:rPr>
              <a:t> in accordance with directives issued by the Head</a:t>
            </a:r>
          </a:p>
          <a:p>
            <a:r>
              <a:rPr lang="en-GB" dirty="0">
                <a:highlight>
                  <a:srgbClr val="FFFF00"/>
                </a:highlight>
              </a:rPr>
              <a:t>of Department; </a:t>
            </a:r>
            <a:r>
              <a:rPr lang="en-GB" dirty="0"/>
              <a:t>and</a:t>
            </a:r>
          </a:p>
          <a:p>
            <a:r>
              <a:rPr lang="en-GB" dirty="0"/>
              <a:t>(b) </a:t>
            </a:r>
            <a:r>
              <a:rPr lang="en-GB" dirty="0">
                <a:highlight>
                  <a:srgbClr val="FFFF00"/>
                </a:highlight>
              </a:rPr>
              <a:t>within six months after the end of each financial year, a copy of the annual</a:t>
            </a:r>
          </a:p>
          <a:p>
            <a:r>
              <a:rPr lang="en-GB" dirty="0">
                <a:highlight>
                  <a:srgbClr val="FFFF00"/>
                </a:highlight>
              </a:rPr>
              <a:t>financial statements, audited or examined</a:t>
            </a:r>
            <a:r>
              <a:rPr lang="en-GB" dirty="0"/>
              <a:t> in terms of this section.’’.</a:t>
            </a:r>
          </a:p>
          <a:p>
            <a:r>
              <a:rPr lang="en-GB" dirty="0"/>
              <a:t>(c) </a:t>
            </a:r>
            <a:r>
              <a:rPr lang="en-GB" dirty="0">
                <a:highlight>
                  <a:srgbClr val="FFFF00"/>
                </a:highlight>
              </a:rPr>
              <a:t>appoint forensic auditors or forensic investigators to conduct a forensic</a:t>
            </a:r>
          </a:p>
          <a:p>
            <a:r>
              <a:rPr lang="en-GB" dirty="0">
                <a:highlight>
                  <a:srgbClr val="FFFF00"/>
                </a:highlight>
              </a:rPr>
              <a:t>investigation into the financial affairs </a:t>
            </a:r>
            <a:r>
              <a:rPr lang="en-GB" dirty="0"/>
              <a:t>of a public school.</a:t>
            </a:r>
          </a:p>
          <a:p>
            <a:r>
              <a:rPr lang="en-GB" dirty="0"/>
              <a:t>(5) A governing body </a:t>
            </a:r>
            <a:r>
              <a:rPr lang="en-GB" b="1" dirty="0"/>
              <a:t>must </a:t>
            </a:r>
            <a:r>
              <a:rPr lang="en-GB" dirty="0"/>
              <a:t>submit to the Head of Department[,]—</a:t>
            </a:r>
          </a:p>
          <a:p>
            <a:r>
              <a:rPr lang="en-GB" dirty="0"/>
              <a:t>(a) </a:t>
            </a:r>
            <a:r>
              <a:rPr lang="en-GB" dirty="0">
                <a:highlight>
                  <a:srgbClr val="FFFF00"/>
                </a:highlight>
              </a:rPr>
              <a:t>within 30 days after the end of each quarter, a copy of the quarterly report on</a:t>
            </a:r>
          </a:p>
          <a:p>
            <a:r>
              <a:rPr lang="en-GB" dirty="0">
                <a:highlight>
                  <a:srgbClr val="FFFF00"/>
                </a:highlight>
              </a:rPr>
              <a:t>all income and expenditure in accordance with directives issued by the Head</a:t>
            </a:r>
          </a:p>
          <a:p>
            <a:r>
              <a:rPr lang="en-GB" dirty="0">
                <a:highlight>
                  <a:srgbClr val="FFFF00"/>
                </a:highlight>
              </a:rPr>
              <a:t>of Department; and</a:t>
            </a:r>
          </a:p>
          <a:p>
            <a:r>
              <a:rPr lang="en-GB" dirty="0">
                <a:highlight>
                  <a:srgbClr val="FFFF00"/>
                </a:highlight>
              </a:rPr>
              <a:t>(b) within six months after the end of each financial year, a copy of the annual</a:t>
            </a:r>
          </a:p>
          <a:p>
            <a:r>
              <a:rPr lang="en-GB" dirty="0">
                <a:highlight>
                  <a:srgbClr val="FFFF00"/>
                </a:highlight>
              </a:rPr>
              <a:t>financial statements, audited or examined in terms of this section.’’.</a:t>
            </a:r>
          </a:p>
          <a:p>
            <a:r>
              <a:rPr lang="en-GB" dirty="0">
                <a:highlight>
                  <a:srgbClr val="FFFF00"/>
                </a:highlight>
              </a:rPr>
              <a:t>Amendment of section 46 of Act 84 of 1996</a:t>
            </a:r>
          </a:p>
          <a:p>
            <a:r>
              <a:rPr lang="en-GB" dirty="0">
                <a:highlight>
                  <a:srgbClr val="FFFF00"/>
                </a:highlight>
              </a:rPr>
              <a:t>33. Section 46 of the South African Schools Act, 1996, is hereby amended by the</a:t>
            </a:r>
          </a:p>
          <a:p>
            <a:r>
              <a:rPr lang="en-GB" dirty="0">
                <a:highlight>
                  <a:srgbClr val="FFFF00"/>
                </a:highlight>
              </a:rPr>
              <a:t>substitution for subsection (4) of the following subsection</a:t>
            </a:r>
            <a:r>
              <a:rPr lang="en-GB" dirty="0"/>
              <a:t>:</a:t>
            </a:r>
          </a:p>
          <a:p>
            <a:r>
              <a:rPr lang="en-GB" dirty="0"/>
              <a:t>‘‘(4) </a:t>
            </a:r>
            <a:r>
              <a:rPr lang="en-GB" dirty="0">
                <a:highlight>
                  <a:srgbClr val="FF00FF"/>
                </a:highlight>
              </a:rPr>
              <a:t>Any person who contravenes subsection (1) is guilty of an offence and</a:t>
            </a:r>
          </a:p>
          <a:p>
            <a:r>
              <a:rPr lang="en-GB" dirty="0">
                <a:highlight>
                  <a:srgbClr val="FF00FF"/>
                </a:highlight>
              </a:rPr>
              <a:t>liable, upon conviction, [liable] to a fine or to imprisonment for a period [of three]</a:t>
            </a:r>
          </a:p>
          <a:p>
            <a:r>
              <a:rPr lang="en-GB" dirty="0">
                <a:highlight>
                  <a:srgbClr val="FF00FF"/>
                </a:highlight>
              </a:rPr>
              <a:t>not exceeding 12 months, or to both a fine and such imprisonment</a:t>
            </a:r>
            <a:r>
              <a:rPr lang="en-GB" dirty="0"/>
              <a:t>.’’.</a:t>
            </a:r>
          </a:p>
          <a:p>
            <a:r>
              <a:rPr lang="en-GB" b="1" dirty="0"/>
              <a:t>Amendment of section 48 of Act 84 of 1996</a:t>
            </a:r>
          </a:p>
          <a:p>
            <a:r>
              <a:rPr lang="en-GB" dirty="0"/>
              <a:t>34. Section 48 of the South African Schools Act, 1996, is hereby amended—</a:t>
            </a:r>
          </a:p>
          <a:p>
            <a:r>
              <a:rPr lang="en-GB" dirty="0"/>
              <a:t>(a) by the substitution for subsection (2) of the following subsection:</a:t>
            </a:r>
            <a:endParaRPr lang="en-ZA" dirty="0"/>
          </a:p>
        </p:txBody>
      </p:sp>
    </p:spTree>
    <p:extLst>
      <p:ext uri="{BB962C8B-B14F-4D97-AF65-F5344CB8AC3E}">
        <p14:creationId xmlns:p14="http://schemas.microsoft.com/office/powerpoint/2010/main" val="2793417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 calcmode="lin" valueType="num">
                                      <p:cBhvr additive="base">
                                        <p:cTn id="36"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 calcmode="lin" valueType="num">
                                      <p:cBhvr additive="base">
                                        <p:cTn id="40"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fade">
                                      <p:cBhvr>
                                        <p:cTn id="46" dur="1000"/>
                                        <p:tgtEl>
                                          <p:spTgt spid="3">
                                            <p:txEl>
                                              <p:pRg st="7" end="7"/>
                                            </p:txEl>
                                          </p:spTgt>
                                        </p:tgtEl>
                                      </p:cBhvr>
                                    </p:animEffect>
                                    <p:anim calcmode="lin" valueType="num">
                                      <p:cBhvr>
                                        <p:cTn id="4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fade">
                                      <p:cBhvr>
                                        <p:cTn id="51" dur="1000"/>
                                        <p:tgtEl>
                                          <p:spTgt spid="3">
                                            <p:txEl>
                                              <p:pRg st="8" end="8"/>
                                            </p:txEl>
                                          </p:spTgt>
                                        </p:tgtEl>
                                      </p:cBhvr>
                                    </p:animEffect>
                                    <p:anim calcmode="lin" valueType="num">
                                      <p:cBhvr>
                                        <p:cTn id="5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
                                            <p:txEl>
                                              <p:pRg st="9" end="9"/>
                                            </p:txEl>
                                          </p:spTgt>
                                        </p:tgtEl>
                                        <p:attrNameLst>
                                          <p:attrName>style.visibility</p:attrName>
                                        </p:attrNameLst>
                                      </p:cBhvr>
                                      <p:to>
                                        <p:strVal val="visible"/>
                                      </p:to>
                                    </p:set>
                                    <p:animEffect transition="in" filter="fade">
                                      <p:cBhvr>
                                        <p:cTn id="56" dur="1000"/>
                                        <p:tgtEl>
                                          <p:spTgt spid="3">
                                            <p:txEl>
                                              <p:pRg st="9" end="9"/>
                                            </p:txEl>
                                          </p:spTgt>
                                        </p:tgtEl>
                                      </p:cBhvr>
                                    </p:animEffect>
                                    <p:anim calcmode="lin" valueType="num">
                                      <p:cBhvr>
                                        <p:cTn id="57"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
                                            <p:txEl>
                                              <p:pRg st="10" end="10"/>
                                            </p:txEl>
                                          </p:spTgt>
                                        </p:tgtEl>
                                        <p:attrNameLst>
                                          <p:attrName>style.visibility</p:attrName>
                                        </p:attrNameLst>
                                      </p:cBhvr>
                                      <p:to>
                                        <p:strVal val="visible"/>
                                      </p:to>
                                    </p:set>
                                    <p:animEffect transition="in" filter="fade">
                                      <p:cBhvr>
                                        <p:cTn id="61" dur="1000"/>
                                        <p:tgtEl>
                                          <p:spTgt spid="3">
                                            <p:txEl>
                                              <p:pRg st="10" end="10"/>
                                            </p:txEl>
                                          </p:spTgt>
                                        </p:tgtEl>
                                      </p:cBhvr>
                                    </p:animEffect>
                                    <p:anim calcmode="lin" valueType="num">
                                      <p:cBhvr>
                                        <p:cTn id="62"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3">
                                            <p:txEl>
                                              <p:pRg st="11" end="11"/>
                                            </p:txEl>
                                          </p:spTgt>
                                        </p:tgtEl>
                                        <p:attrNameLst>
                                          <p:attrName>style.visibility</p:attrName>
                                        </p:attrNameLst>
                                      </p:cBhvr>
                                      <p:to>
                                        <p:strVal val="visible"/>
                                      </p:to>
                                    </p:set>
                                    <p:animEffect transition="in" filter="fade">
                                      <p:cBhvr>
                                        <p:cTn id="68" dur="1000"/>
                                        <p:tgtEl>
                                          <p:spTgt spid="3">
                                            <p:txEl>
                                              <p:pRg st="11" end="11"/>
                                            </p:txEl>
                                          </p:spTgt>
                                        </p:tgtEl>
                                      </p:cBhvr>
                                    </p:animEffect>
                                    <p:anim calcmode="lin" valueType="num">
                                      <p:cBhvr>
                                        <p:cTn id="69"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3">
                                            <p:txEl>
                                              <p:pRg st="12" end="12"/>
                                            </p:txEl>
                                          </p:spTgt>
                                        </p:tgtEl>
                                        <p:attrNameLst>
                                          <p:attrName>style.visibility</p:attrName>
                                        </p:attrNameLst>
                                      </p:cBhvr>
                                      <p:to>
                                        <p:strVal val="visible"/>
                                      </p:to>
                                    </p:set>
                                    <p:animEffect transition="in" filter="fade">
                                      <p:cBhvr>
                                        <p:cTn id="73" dur="1000"/>
                                        <p:tgtEl>
                                          <p:spTgt spid="3">
                                            <p:txEl>
                                              <p:pRg st="12" end="12"/>
                                            </p:txEl>
                                          </p:spTgt>
                                        </p:tgtEl>
                                      </p:cBhvr>
                                    </p:animEffect>
                                    <p:anim calcmode="lin" valueType="num">
                                      <p:cBhvr>
                                        <p:cTn id="74"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75"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3">
                                            <p:txEl>
                                              <p:pRg st="13" end="13"/>
                                            </p:txEl>
                                          </p:spTgt>
                                        </p:tgtEl>
                                        <p:attrNameLst>
                                          <p:attrName>style.visibility</p:attrName>
                                        </p:attrNameLst>
                                      </p:cBhvr>
                                      <p:to>
                                        <p:strVal val="visible"/>
                                      </p:to>
                                    </p:set>
                                    <p:animEffect transition="in" filter="fade">
                                      <p:cBhvr>
                                        <p:cTn id="78" dur="1000"/>
                                        <p:tgtEl>
                                          <p:spTgt spid="3">
                                            <p:txEl>
                                              <p:pRg st="13" end="13"/>
                                            </p:txEl>
                                          </p:spTgt>
                                        </p:tgtEl>
                                      </p:cBhvr>
                                    </p:animEffect>
                                    <p:anim calcmode="lin" valueType="num">
                                      <p:cBhvr>
                                        <p:cTn id="79"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80"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3">
                                            <p:txEl>
                                              <p:pRg st="14" end="14"/>
                                            </p:txEl>
                                          </p:spTgt>
                                        </p:tgtEl>
                                        <p:attrNameLst>
                                          <p:attrName>style.visibility</p:attrName>
                                        </p:attrNameLst>
                                      </p:cBhvr>
                                      <p:to>
                                        <p:strVal val="visible"/>
                                      </p:to>
                                    </p:set>
                                    <p:animEffect transition="in" filter="fade">
                                      <p:cBhvr>
                                        <p:cTn id="83" dur="1000"/>
                                        <p:tgtEl>
                                          <p:spTgt spid="3">
                                            <p:txEl>
                                              <p:pRg st="14" end="14"/>
                                            </p:txEl>
                                          </p:spTgt>
                                        </p:tgtEl>
                                      </p:cBhvr>
                                    </p:animEffect>
                                    <p:anim calcmode="lin" valueType="num">
                                      <p:cBhvr>
                                        <p:cTn id="84"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85"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3">
                                            <p:txEl>
                                              <p:pRg st="15" end="15"/>
                                            </p:txEl>
                                          </p:spTgt>
                                        </p:tgtEl>
                                        <p:attrNameLst>
                                          <p:attrName>style.visibility</p:attrName>
                                        </p:attrNameLst>
                                      </p:cBhvr>
                                      <p:to>
                                        <p:strVal val="visible"/>
                                      </p:to>
                                    </p:set>
                                    <p:animEffect transition="in" filter="fade">
                                      <p:cBhvr>
                                        <p:cTn id="88" dur="1000"/>
                                        <p:tgtEl>
                                          <p:spTgt spid="3">
                                            <p:txEl>
                                              <p:pRg st="15" end="15"/>
                                            </p:txEl>
                                          </p:spTgt>
                                        </p:tgtEl>
                                      </p:cBhvr>
                                    </p:animEffect>
                                    <p:anim calcmode="lin" valueType="num">
                                      <p:cBhvr>
                                        <p:cTn id="89"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90" dur="1000" fill="hold"/>
                                        <p:tgtEl>
                                          <p:spTgt spid="3">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42" presetClass="entr" presetSubtype="0" fill="hold" nodeType="clickEffect">
                                  <p:stCondLst>
                                    <p:cond delay="0"/>
                                  </p:stCondLst>
                                  <p:childTnLst>
                                    <p:set>
                                      <p:cBhvr>
                                        <p:cTn id="94" dur="1" fill="hold">
                                          <p:stCondLst>
                                            <p:cond delay="0"/>
                                          </p:stCondLst>
                                        </p:cTn>
                                        <p:tgtEl>
                                          <p:spTgt spid="3">
                                            <p:txEl>
                                              <p:pRg st="16" end="16"/>
                                            </p:txEl>
                                          </p:spTgt>
                                        </p:tgtEl>
                                        <p:attrNameLst>
                                          <p:attrName>style.visibility</p:attrName>
                                        </p:attrNameLst>
                                      </p:cBhvr>
                                      <p:to>
                                        <p:strVal val="visible"/>
                                      </p:to>
                                    </p:set>
                                    <p:animEffect transition="in" filter="fade">
                                      <p:cBhvr>
                                        <p:cTn id="95" dur="1000"/>
                                        <p:tgtEl>
                                          <p:spTgt spid="3">
                                            <p:txEl>
                                              <p:pRg st="16" end="16"/>
                                            </p:txEl>
                                          </p:spTgt>
                                        </p:tgtEl>
                                      </p:cBhvr>
                                    </p:animEffect>
                                    <p:anim calcmode="lin" valueType="num">
                                      <p:cBhvr>
                                        <p:cTn id="96"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97"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8" presetID="42" presetClass="entr" presetSubtype="0" fill="hold" nodeType="withEffect">
                                  <p:stCondLst>
                                    <p:cond delay="0"/>
                                  </p:stCondLst>
                                  <p:childTnLst>
                                    <p:set>
                                      <p:cBhvr>
                                        <p:cTn id="99" dur="1" fill="hold">
                                          <p:stCondLst>
                                            <p:cond delay="0"/>
                                          </p:stCondLst>
                                        </p:cTn>
                                        <p:tgtEl>
                                          <p:spTgt spid="3">
                                            <p:txEl>
                                              <p:pRg st="17" end="17"/>
                                            </p:txEl>
                                          </p:spTgt>
                                        </p:tgtEl>
                                        <p:attrNameLst>
                                          <p:attrName>style.visibility</p:attrName>
                                        </p:attrNameLst>
                                      </p:cBhvr>
                                      <p:to>
                                        <p:strVal val="visible"/>
                                      </p:to>
                                    </p:set>
                                    <p:animEffect transition="in" filter="fade">
                                      <p:cBhvr>
                                        <p:cTn id="100" dur="1000"/>
                                        <p:tgtEl>
                                          <p:spTgt spid="3">
                                            <p:txEl>
                                              <p:pRg st="17" end="17"/>
                                            </p:txEl>
                                          </p:spTgt>
                                        </p:tgtEl>
                                      </p:cBhvr>
                                    </p:animEffect>
                                    <p:anim calcmode="lin" valueType="num">
                                      <p:cBhvr>
                                        <p:cTn id="101"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102"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3">
                                            <p:txEl>
                                              <p:pRg st="18" end="18"/>
                                            </p:txEl>
                                          </p:spTgt>
                                        </p:tgtEl>
                                        <p:attrNameLst>
                                          <p:attrName>style.visibility</p:attrName>
                                        </p:attrNameLst>
                                      </p:cBhvr>
                                      <p:to>
                                        <p:strVal val="visible"/>
                                      </p:to>
                                    </p:set>
                                    <p:animEffect transition="in" filter="fade">
                                      <p:cBhvr>
                                        <p:cTn id="105" dur="1000"/>
                                        <p:tgtEl>
                                          <p:spTgt spid="3">
                                            <p:txEl>
                                              <p:pRg st="18" end="18"/>
                                            </p:txEl>
                                          </p:spTgt>
                                        </p:tgtEl>
                                      </p:cBhvr>
                                    </p:animEffect>
                                    <p:anim calcmode="lin" valueType="num">
                                      <p:cBhvr>
                                        <p:cTn id="106"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107" dur="1000" fill="hold"/>
                                        <p:tgtEl>
                                          <p:spTgt spid="3">
                                            <p:txEl>
                                              <p:pRg st="18" end="18"/>
                                            </p:txEl>
                                          </p:spTgt>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nodeType="clickEffect">
                                  <p:stCondLst>
                                    <p:cond delay="0"/>
                                  </p:stCondLst>
                                  <p:childTnLst>
                                    <p:set>
                                      <p:cBhvr>
                                        <p:cTn id="111" dur="1" fill="hold">
                                          <p:stCondLst>
                                            <p:cond delay="0"/>
                                          </p:stCondLst>
                                        </p:cTn>
                                        <p:tgtEl>
                                          <p:spTgt spid="3">
                                            <p:txEl>
                                              <p:pRg st="19" end="19"/>
                                            </p:txEl>
                                          </p:spTgt>
                                        </p:tgtEl>
                                        <p:attrNameLst>
                                          <p:attrName>style.visibility</p:attrName>
                                        </p:attrNameLst>
                                      </p:cBhvr>
                                      <p:to>
                                        <p:strVal val="visible"/>
                                      </p:to>
                                    </p:set>
                                    <p:animEffect transition="in" filter="fade">
                                      <p:cBhvr>
                                        <p:cTn id="112" dur="1000"/>
                                        <p:tgtEl>
                                          <p:spTgt spid="3">
                                            <p:txEl>
                                              <p:pRg st="19" end="19"/>
                                            </p:txEl>
                                          </p:spTgt>
                                        </p:tgtEl>
                                      </p:cBhvr>
                                    </p:animEffect>
                                    <p:anim calcmode="lin" valueType="num">
                                      <p:cBhvr>
                                        <p:cTn id="113"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14"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15" presetID="42" presetClass="entr" presetSubtype="0" fill="hold" nodeType="withEffect">
                                  <p:stCondLst>
                                    <p:cond delay="0"/>
                                  </p:stCondLst>
                                  <p:childTnLst>
                                    <p:set>
                                      <p:cBhvr>
                                        <p:cTn id="116" dur="1" fill="hold">
                                          <p:stCondLst>
                                            <p:cond delay="0"/>
                                          </p:stCondLst>
                                        </p:cTn>
                                        <p:tgtEl>
                                          <p:spTgt spid="3">
                                            <p:txEl>
                                              <p:pRg st="20" end="20"/>
                                            </p:txEl>
                                          </p:spTgt>
                                        </p:tgtEl>
                                        <p:attrNameLst>
                                          <p:attrName>style.visibility</p:attrName>
                                        </p:attrNameLst>
                                      </p:cBhvr>
                                      <p:to>
                                        <p:strVal val="visible"/>
                                      </p:to>
                                    </p:set>
                                    <p:animEffect transition="in" filter="fade">
                                      <p:cBhvr>
                                        <p:cTn id="117" dur="1000"/>
                                        <p:tgtEl>
                                          <p:spTgt spid="3">
                                            <p:txEl>
                                              <p:pRg st="20" end="20"/>
                                            </p:txEl>
                                          </p:spTgt>
                                        </p:tgtEl>
                                      </p:cBhvr>
                                    </p:animEffect>
                                    <p:anim calcmode="lin" valueType="num">
                                      <p:cBhvr>
                                        <p:cTn id="118"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19"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3">
                                            <p:txEl>
                                              <p:pRg st="21" end="21"/>
                                            </p:txEl>
                                          </p:spTgt>
                                        </p:tgtEl>
                                        <p:attrNameLst>
                                          <p:attrName>style.visibility</p:attrName>
                                        </p:attrNameLst>
                                      </p:cBhvr>
                                      <p:to>
                                        <p:strVal val="visible"/>
                                      </p:to>
                                    </p:set>
                                    <p:animEffect transition="in" filter="fade">
                                      <p:cBhvr>
                                        <p:cTn id="122" dur="1000"/>
                                        <p:tgtEl>
                                          <p:spTgt spid="3">
                                            <p:txEl>
                                              <p:pRg st="21" end="21"/>
                                            </p:txEl>
                                          </p:spTgt>
                                        </p:tgtEl>
                                      </p:cBhvr>
                                    </p:animEffect>
                                    <p:anim calcmode="lin" valueType="num">
                                      <p:cBhvr>
                                        <p:cTn id="123"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24" dur="1000" fill="hold"/>
                                        <p:tgtEl>
                                          <p:spTgt spid="3">
                                            <p:txEl>
                                              <p:pRg st="21" end="2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AA41D7-AF71-D9EA-FCC9-AF4B4844F48C}"/>
              </a:ext>
            </a:extLst>
          </p:cNvPr>
          <p:cNvSpPr txBox="1"/>
          <p:nvPr/>
        </p:nvSpPr>
        <p:spPr>
          <a:xfrm>
            <a:off x="660400" y="-79653"/>
            <a:ext cx="10464800" cy="6740307"/>
          </a:xfrm>
          <a:prstGeom prst="rect">
            <a:avLst/>
          </a:prstGeom>
          <a:noFill/>
        </p:spPr>
        <p:txBody>
          <a:bodyPr wrap="square">
            <a:spAutoFit/>
          </a:bodyPr>
          <a:lstStyle/>
          <a:p>
            <a:r>
              <a:rPr lang="en-GB" dirty="0"/>
              <a:t>‘‘(2) The Member of the Executive Council may, out of funds appropriated by the provincial legislature for that purpose, </a:t>
            </a:r>
            <a:r>
              <a:rPr lang="en-GB" b="1" dirty="0">
                <a:highlight>
                  <a:srgbClr val="FFFF00"/>
                </a:highlight>
              </a:rPr>
              <a:t>grant subsidy to an independent school</a:t>
            </a:r>
            <a:r>
              <a:rPr lang="en-GB" dirty="0">
                <a:highlight>
                  <a:srgbClr val="FFFF00"/>
                </a:highlight>
              </a:rPr>
              <a:t>, subject to conditions determined by the Member of the Executive Council</a:t>
            </a:r>
            <a:r>
              <a:rPr lang="en-GB" dirty="0"/>
              <a:t>.’’; and</a:t>
            </a:r>
          </a:p>
          <a:p>
            <a:r>
              <a:rPr lang="en-GB" dirty="0"/>
              <a:t>(b) by the addition of the following subsection:</a:t>
            </a:r>
          </a:p>
          <a:p>
            <a:r>
              <a:rPr lang="en-GB" dirty="0"/>
              <a:t>‘‘(6) An independent school must submit to the Head of Department—</a:t>
            </a:r>
          </a:p>
          <a:p>
            <a:r>
              <a:rPr lang="en-GB" dirty="0"/>
              <a:t>(a) </a:t>
            </a:r>
            <a:r>
              <a:rPr lang="en-GB" b="1" dirty="0">
                <a:highlight>
                  <a:srgbClr val="FFFF00"/>
                </a:highlight>
              </a:rPr>
              <a:t>within 30 days after the end of each quarter</a:t>
            </a:r>
            <a:r>
              <a:rPr lang="en-GB" dirty="0">
                <a:highlight>
                  <a:srgbClr val="FFFF00"/>
                </a:highlight>
              </a:rPr>
              <a:t>, </a:t>
            </a:r>
            <a:r>
              <a:rPr lang="en-GB" b="1" dirty="0">
                <a:highlight>
                  <a:srgbClr val="FFFF00"/>
                </a:highlight>
              </a:rPr>
              <a:t>a copy of the quarterly report on all income and expenditure relating to the subsidy </a:t>
            </a:r>
            <a:r>
              <a:rPr lang="en-GB" dirty="0">
                <a:highlight>
                  <a:srgbClr val="FFFF00"/>
                </a:highlight>
              </a:rPr>
              <a:t>contemplated in subsection (2), in accordance with directives issued by the Head of Department;</a:t>
            </a:r>
            <a:r>
              <a:rPr lang="en-GB" dirty="0"/>
              <a:t> and</a:t>
            </a:r>
          </a:p>
          <a:p>
            <a:r>
              <a:rPr lang="en-GB" dirty="0"/>
              <a:t>(b) </a:t>
            </a:r>
            <a:r>
              <a:rPr lang="en-GB" b="1" dirty="0">
                <a:highlight>
                  <a:srgbClr val="FFFF00"/>
                </a:highlight>
              </a:rPr>
              <a:t>within six months after the end of each financial year, a copy of the audited or examined annual financial statements </a:t>
            </a:r>
            <a:r>
              <a:rPr lang="en-GB" dirty="0">
                <a:highlight>
                  <a:srgbClr val="FFFF00"/>
                </a:highlight>
              </a:rPr>
              <a:t>relating to the subsidy contemplated in subsection (2).’’. Substitution of section 51 of Act 84 of 1996</a:t>
            </a:r>
          </a:p>
          <a:p>
            <a:r>
              <a:rPr lang="en-GB" dirty="0"/>
              <a:t>35. The following section is hereby substituted for section 51 of the South African Schools Act, 1996:</a:t>
            </a:r>
          </a:p>
          <a:p>
            <a:r>
              <a:rPr lang="en-GB" dirty="0"/>
              <a:t>‘‘</a:t>
            </a:r>
            <a:r>
              <a:rPr lang="en-GB" b="1" dirty="0"/>
              <a:t>Home education</a:t>
            </a:r>
          </a:p>
          <a:p>
            <a:r>
              <a:rPr lang="en-GB" dirty="0"/>
              <a:t>51. (1) If the parent of a learner who is subject to compulsory</a:t>
            </a:r>
          </a:p>
          <a:p>
            <a:r>
              <a:rPr lang="en-GB" dirty="0"/>
              <a:t>attendance as contemplated in section 3(1) chooses to educate the</a:t>
            </a:r>
          </a:p>
          <a:p>
            <a:r>
              <a:rPr lang="en-GB" dirty="0"/>
              <a:t>learner at home, such parent must apply to the Head of Department for</a:t>
            </a:r>
          </a:p>
          <a:p>
            <a:r>
              <a:rPr lang="en-GB" dirty="0"/>
              <a:t>the registration of the learner to receive home education.</a:t>
            </a:r>
          </a:p>
          <a:p>
            <a:r>
              <a:rPr lang="en-GB" dirty="0"/>
              <a:t>(2) The Head of Department must approve the application and register</a:t>
            </a:r>
          </a:p>
          <a:p>
            <a:r>
              <a:rPr lang="en-GB" dirty="0"/>
              <a:t>the learner as contemplated in subsection (1)—</a:t>
            </a:r>
          </a:p>
          <a:p>
            <a:r>
              <a:rPr lang="en-GB" dirty="0"/>
              <a:t>(a) if he or she is satisfied that—</a:t>
            </a:r>
          </a:p>
          <a:p>
            <a:r>
              <a:rPr lang="en-GB" dirty="0"/>
              <a:t>(</a:t>
            </a:r>
            <a:r>
              <a:rPr lang="en-GB" dirty="0" err="1"/>
              <a:t>i</a:t>
            </a:r>
            <a:r>
              <a:rPr lang="en-GB" dirty="0"/>
              <a:t>) education at home, as provided for in this Act, is in the best</a:t>
            </a:r>
          </a:p>
          <a:p>
            <a:r>
              <a:rPr lang="en-GB" dirty="0"/>
              <a:t>interests of the learner;</a:t>
            </a:r>
          </a:p>
          <a:p>
            <a:r>
              <a:rPr lang="en-GB" dirty="0"/>
              <a:t>(ii) the parent understands what home education entails and accepts full responsibility for the implementation of home education for the learner; and</a:t>
            </a:r>
            <a:endParaRPr lang="en-ZA" dirty="0"/>
          </a:p>
        </p:txBody>
      </p:sp>
    </p:spTree>
    <p:extLst>
      <p:ext uri="{BB962C8B-B14F-4D97-AF65-F5344CB8AC3E}">
        <p14:creationId xmlns:p14="http://schemas.microsoft.com/office/powerpoint/2010/main" val="315584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fade">
                                      <p:cBhvr>
                                        <p:cTn id="47" dur="1000"/>
                                        <p:tgtEl>
                                          <p:spTgt spid="3">
                                            <p:txEl>
                                              <p:pRg st="6" end="6"/>
                                            </p:txEl>
                                          </p:spTgt>
                                        </p:tgtEl>
                                      </p:cBhvr>
                                    </p:animEffect>
                                    <p:anim calcmode="lin" valueType="num">
                                      <p:cBhvr>
                                        <p:cTn id="4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fade">
                                      <p:cBhvr>
                                        <p:cTn id="52" dur="1000"/>
                                        <p:tgtEl>
                                          <p:spTgt spid="3">
                                            <p:txEl>
                                              <p:pRg st="7" end="7"/>
                                            </p:txEl>
                                          </p:spTgt>
                                        </p:tgtEl>
                                      </p:cBhvr>
                                    </p:animEffect>
                                    <p:anim calcmode="lin" valueType="num">
                                      <p:cBhvr>
                                        <p:cTn id="5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
                                            <p:txEl>
                                              <p:pRg st="8" end="8"/>
                                            </p:txEl>
                                          </p:spTgt>
                                        </p:tgtEl>
                                        <p:attrNameLst>
                                          <p:attrName>style.visibility</p:attrName>
                                        </p:attrNameLst>
                                      </p:cBhvr>
                                      <p:to>
                                        <p:strVal val="visible"/>
                                      </p:to>
                                    </p:set>
                                    <p:animEffect transition="in" filter="fade">
                                      <p:cBhvr>
                                        <p:cTn id="57" dur="1000"/>
                                        <p:tgtEl>
                                          <p:spTgt spid="3">
                                            <p:txEl>
                                              <p:pRg st="8" end="8"/>
                                            </p:txEl>
                                          </p:spTgt>
                                        </p:tgtEl>
                                      </p:cBhvr>
                                    </p:animEffect>
                                    <p:anim calcmode="lin" valueType="num">
                                      <p:cBhvr>
                                        <p:cTn id="5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3">
                                            <p:txEl>
                                              <p:pRg st="9" end="9"/>
                                            </p:txEl>
                                          </p:spTgt>
                                        </p:tgtEl>
                                        <p:attrNameLst>
                                          <p:attrName>style.visibility</p:attrName>
                                        </p:attrNameLst>
                                      </p:cBhvr>
                                      <p:to>
                                        <p:strVal val="visible"/>
                                      </p:to>
                                    </p:set>
                                    <p:animEffect transition="in" filter="fade">
                                      <p:cBhvr>
                                        <p:cTn id="62" dur="1000"/>
                                        <p:tgtEl>
                                          <p:spTgt spid="3">
                                            <p:txEl>
                                              <p:pRg st="9" end="9"/>
                                            </p:txEl>
                                          </p:spTgt>
                                        </p:tgtEl>
                                      </p:cBhvr>
                                    </p:animEffect>
                                    <p:anim calcmode="lin" valueType="num">
                                      <p:cBhvr>
                                        <p:cTn id="6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4" dur="1000" fill="hold"/>
                                        <p:tgtEl>
                                          <p:spTgt spid="3">
                                            <p:txEl>
                                              <p:pRg st="9" end="9"/>
                                            </p:txEl>
                                          </p:spTgt>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Effect transition="in" filter="fade">
                                      <p:cBhvr>
                                        <p:cTn id="67" dur="1000"/>
                                        <p:tgtEl>
                                          <p:spTgt spid="3">
                                            <p:txEl>
                                              <p:pRg st="10" end="10"/>
                                            </p:txEl>
                                          </p:spTgt>
                                        </p:tgtEl>
                                      </p:cBhvr>
                                    </p:animEffect>
                                    <p:anim calcmode="lin" valueType="num">
                                      <p:cBhvr>
                                        <p:cTn id="6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9"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3">
                                            <p:txEl>
                                              <p:pRg st="11" end="11"/>
                                            </p:txEl>
                                          </p:spTgt>
                                        </p:tgtEl>
                                        <p:attrNameLst>
                                          <p:attrName>style.visibility</p:attrName>
                                        </p:attrNameLst>
                                      </p:cBhvr>
                                      <p:to>
                                        <p:strVal val="visible"/>
                                      </p:to>
                                    </p:set>
                                    <p:animEffect transition="in" filter="fade">
                                      <p:cBhvr>
                                        <p:cTn id="74" dur="1000"/>
                                        <p:tgtEl>
                                          <p:spTgt spid="3">
                                            <p:txEl>
                                              <p:pRg st="11" end="11"/>
                                            </p:txEl>
                                          </p:spTgt>
                                        </p:tgtEl>
                                      </p:cBhvr>
                                    </p:animEffect>
                                    <p:anim calcmode="lin" valueType="num">
                                      <p:cBhvr>
                                        <p:cTn id="75"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6"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3">
                                            <p:txEl>
                                              <p:pRg st="12" end="12"/>
                                            </p:txEl>
                                          </p:spTgt>
                                        </p:tgtEl>
                                        <p:attrNameLst>
                                          <p:attrName>style.visibility</p:attrName>
                                        </p:attrNameLst>
                                      </p:cBhvr>
                                      <p:to>
                                        <p:strVal val="visible"/>
                                      </p:to>
                                    </p:set>
                                    <p:animEffect transition="in" filter="fade">
                                      <p:cBhvr>
                                        <p:cTn id="79" dur="1000"/>
                                        <p:tgtEl>
                                          <p:spTgt spid="3">
                                            <p:txEl>
                                              <p:pRg st="12" end="12"/>
                                            </p:txEl>
                                          </p:spTgt>
                                        </p:tgtEl>
                                      </p:cBhvr>
                                    </p:animEffect>
                                    <p:anim calcmode="lin" valueType="num">
                                      <p:cBhvr>
                                        <p:cTn id="80"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81"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82" presetID="42" presetClass="entr" presetSubtype="0" fill="hold" nodeType="withEffect">
                                  <p:stCondLst>
                                    <p:cond delay="0"/>
                                  </p:stCondLst>
                                  <p:childTnLst>
                                    <p:set>
                                      <p:cBhvr>
                                        <p:cTn id="83" dur="1" fill="hold">
                                          <p:stCondLst>
                                            <p:cond delay="0"/>
                                          </p:stCondLst>
                                        </p:cTn>
                                        <p:tgtEl>
                                          <p:spTgt spid="3">
                                            <p:txEl>
                                              <p:pRg st="13" end="13"/>
                                            </p:txEl>
                                          </p:spTgt>
                                        </p:tgtEl>
                                        <p:attrNameLst>
                                          <p:attrName>style.visibility</p:attrName>
                                        </p:attrNameLst>
                                      </p:cBhvr>
                                      <p:to>
                                        <p:strVal val="visible"/>
                                      </p:to>
                                    </p:set>
                                    <p:animEffect transition="in" filter="fade">
                                      <p:cBhvr>
                                        <p:cTn id="84" dur="1000"/>
                                        <p:tgtEl>
                                          <p:spTgt spid="3">
                                            <p:txEl>
                                              <p:pRg st="13" end="13"/>
                                            </p:txEl>
                                          </p:spTgt>
                                        </p:tgtEl>
                                      </p:cBhvr>
                                    </p:animEffect>
                                    <p:anim calcmode="lin" valueType="num">
                                      <p:cBhvr>
                                        <p:cTn id="85"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3">
                                            <p:txEl>
                                              <p:pRg st="14" end="14"/>
                                            </p:txEl>
                                          </p:spTgt>
                                        </p:tgtEl>
                                        <p:attrNameLst>
                                          <p:attrName>style.visibility</p:attrName>
                                        </p:attrNameLst>
                                      </p:cBhvr>
                                      <p:to>
                                        <p:strVal val="visible"/>
                                      </p:to>
                                    </p:set>
                                    <p:anim calcmode="lin" valueType="num">
                                      <p:cBhvr additive="base">
                                        <p:cTn id="91"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3">
                                            <p:txEl>
                                              <p:pRg st="14" end="14"/>
                                            </p:txEl>
                                          </p:spTgt>
                                        </p:tgtEl>
                                        <p:attrNameLst>
                                          <p:attrName>ppt_y</p:attrName>
                                        </p:attrNameLst>
                                      </p:cBhvr>
                                      <p:tavLst>
                                        <p:tav tm="0">
                                          <p:val>
                                            <p:strVal val="1+#ppt_h/2"/>
                                          </p:val>
                                        </p:tav>
                                        <p:tav tm="100000">
                                          <p:val>
                                            <p:strVal val="#ppt_y"/>
                                          </p:val>
                                        </p:tav>
                                      </p:tavLst>
                                    </p:anim>
                                  </p:childTnLst>
                                </p:cTn>
                              </p:par>
                              <p:par>
                                <p:cTn id="93" presetID="2" presetClass="entr" presetSubtype="4" fill="hold" nodeType="withEffect">
                                  <p:stCondLst>
                                    <p:cond delay="0"/>
                                  </p:stCondLst>
                                  <p:childTnLst>
                                    <p:set>
                                      <p:cBhvr>
                                        <p:cTn id="94" dur="1" fill="hold">
                                          <p:stCondLst>
                                            <p:cond delay="0"/>
                                          </p:stCondLst>
                                        </p:cTn>
                                        <p:tgtEl>
                                          <p:spTgt spid="3">
                                            <p:txEl>
                                              <p:pRg st="15" end="15"/>
                                            </p:txEl>
                                          </p:spTgt>
                                        </p:tgtEl>
                                        <p:attrNameLst>
                                          <p:attrName>style.visibility</p:attrName>
                                        </p:attrNameLst>
                                      </p:cBhvr>
                                      <p:to>
                                        <p:strVal val="visible"/>
                                      </p:to>
                                    </p:set>
                                    <p:anim calcmode="lin" valueType="num">
                                      <p:cBhvr additive="base">
                                        <p:cTn id="95" dur="500" fill="hold"/>
                                        <p:tgtEl>
                                          <p:spTgt spid="3">
                                            <p:txEl>
                                              <p:pRg st="15" end="15"/>
                                            </p:txEl>
                                          </p:spTgt>
                                        </p:tgtEl>
                                        <p:attrNameLst>
                                          <p:attrName>ppt_x</p:attrName>
                                        </p:attrNameLst>
                                      </p:cBhvr>
                                      <p:tavLst>
                                        <p:tav tm="0">
                                          <p:val>
                                            <p:strVal val="#ppt_x"/>
                                          </p:val>
                                        </p:tav>
                                        <p:tav tm="100000">
                                          <p:val>
                                            <p:strVal val="#ppt_x"/>
                                          </p:val>
                                        </p:tav>
                                      </p:tavLst>
                                    </p:anim>
                                    <p:anim calcmode="lin" valueType="num">
                                      <p:cBhvr additive="base">
                                        <p:cTn id="96" dur="500" fill="hold"/>
                                        <p:tgtEl>
                                          <p:spTgt spid="3">
                                            <p:txEl>
                                              <p:pRg st="15" end="15"/>
                                            </p:txEl>
                                          </p:spTgt>
                                        </p:tgtEl>
                                        <p:attrNameLst>
                                          <p:attrName>ppt_y</p:attrName>
                                        </p:attrNameLst>
                                      </p:cBhvr>
                                      <p:tavLst>
                                        <p:tav tm="0">
                                          <p:val>
                                            <p:strVal val="1+#ppt_h/2"/>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4" fill="hold" nodeType="clickEffect">
                                  <p:stCondLst>
                                    <p:cond delay="0"/>
                                  </p:stCondLst>
                                  <p:childTnLst>
                                    <p:set>
                                      <p:cBhvr>
                                        <p:cTn id="100" dur="1" fill="hold">
                                          <p:stCondLst>
                                            <p:cond delay="0"/>
                                          </p:stCondLst>
                                        </p:cTn>
                                        <p:tgtEl>
                                          <p:spTgt spid="3">
                                            <p:txEl>
                                              <p:pRg st="16" end="16"/>
                                            </p:txEl>
                                          </p:spTgt>
                                        </p:tgtEl>
                                        <p:attrNameLst>
                                          <p:attrName>style.visibility</p:attrName>
                                        </p:attrNameLst>
                                      </p:cBhvr>
                                      <p:to>
                                        <p:strVal val="visible"/>
                                      </p:to>
                                    </p:set>
                                    <p:anim calcmode="lin" valueType="num">
                                      <p:cBhvr additive="base">
                                        <p:cTn id="101" dur="500" fill="hold"/>
                                        <p:tgtEl>
                                          <p:spTgt spid="3">
                                            <p:txEl>
                                              <p:pRg st="16" end="16"/>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3">
                                            <p:txEl>
                                              <p:pRg st="16" end="1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960021D-67AE-D8B1-0178-06B9D5C06FDE}"/>
              </a:ext>
            </a:extLst>
          </p:cNvPr>
          <p:cNvSpPr txBox="1"/>
          <p:nvPr/>
        </p:nvSpPr>
        <p:spPr>
          <a:xfrm>
            <a:off x="457200" y="-79653"/>
            <a:ext cx="10627360" cy="7017306"/>
          </a:xfrm>
          <a:prstGeom prst="rect">
            <a:avLst/>
          </a:prstGeom>
          <a:noFill/>
        </p:spPr>
        <p:txBody>
          <a:bodyPr wrap="square">
            <a:spAutoFit/>
          </a:bodyPr>
          <a:lstStyle/>
          <a:p>
            <a:r>
              <a:rPr lang="en-GB" dirty="0"/>
              <a:t>(iii) the proposed home education programme is suitable for the</a:t>
            </a:r>
          </a:p>
          <a:p>
            <a:r>
              <a:rPr lang="en-GB" dirty="0"/>
              <a:t>learner’s age, grade level and ability and predominantly</a:t>
            </a:r>
          </a:p>
          <a:p>
            <a:r>
              <a:rPr lang="en-GB" dirty="0"/>
              <a:t>covers the acquisition of content and skills at least comparable to the relevant national curriculum determined by the</a:t>
            </a:r>
          </a:p>
          <a:p>
            <a:r>
              <a:rPr lang="en-GB" dirty="0"/>
              <a:t>Minister; and</a:t>
            </a:r>
          </a:p>
          <a:p>
            <a:r>
              <a:rPr lang="en-GB" dirty="0"/>
              <a:t>(b) if the parent undertakes to—</a:t>
            </a:r>
          </a:p>
          <a:p>
            <a:r>
              <a:rPr lang="en-GB" dirty="0"/>
              <a:t>(</a:t>
            </a:r>
            <a:r>
              <a:rPr lang="en-GB" dirty="0" err="1"/>
              <a:t>i</a:t>
            </a:r>
            <a:r>
              <a:rPr lang="en-GB" dirty="0"/>
              <a:t>) make suitable educational resources available to support the</a:t>
            </a:r>
          </a:p>
          <a:p>
            <a:r>
              <a:rPr lang="en-GB" dirty="0"/>
              <a:t>learner’s learning;</a:t>
            </a:r>
          </a:p>
          <a:p>
            <a:r>
              <a:rPr lang="en-GB" dirty="0"/>
              <a:t>(ii) monitor the learner’s academic progress;</a:t>
            </a:r>
          </a:p>
          <a:p>
            <a:r>
              <a:rPr lang="en-GB" dirty="0"/>
              <a:t>(iii) arrange for the learner’s educational attainment to be</a:t>
            </a:r>
          </a:p>
          <a:p>
            <a:r>
              <a:rPr lang="en-GB" dirty="0"/>
              <a:t>assessed by a competent assessor—</a:t>
            </a:r>
          </a:p>
          <a:p>
            <a:r>
              <a:rPr lang="en-GB" dirty="0"/>
              <a:t>(aa) at the end of each phase, up to the end of the year in</a:t>
            </a:r>
          </a:p>
          <a:p>
            <a:r>
              <a:rPr lang="en-GB" dirty="0"/>
              <a:t>which the learner reaches the age of 15 years or</a:t>
            </a:r>
          </a:p>
          <a:p>
            <a:r>
              <a:rPr lang="en-GB" dirty="0"/>
              <a:t>completes grade 9, whichever occurs first; and</a:t>
            </a:r>
          </a:p>
          <a:p>
            <a:r>
              <a:rPr lang="en-GB" dirty="0"/>
              <a:t>(bb) against a standard that is not inferior to the standard</a:t>
            </a:r>
          </a:p>
          <a:p>
            <a:r>
              <a:rPr lang="en-GB" dirty="0"/>
              <a:t>determined in the National Curriculum Statement; and</a:t>
            </a:r>
          </a:p>
          <a:p>
            <a:r>
              <a:rPr lang="en-GB" dirty="0"/>
              <a:t>(iv) submit to the Head of Department, at the end of each phase</a:t>
            </a:r>
          </a:p>
          <a:p>
            <a:r>
              <a:rPr lang="en-GB" dirty="0"/>
              <a:t>and as evidence of the learner’s educational attainment, the</a:t>
            </a:r>
          </a:p>
          <a:p>
            <a:r>
              <a:rPr lang="en-GB" dirty="0"/>
              <a:t>learner’s assessment report, signed by the competent assessor.</a:t>
            </a:r>
          </a:p>
          <a:p>
            <a:r>
              <a:rPr lang="en-GB" dirty="0"/>
              <a:t>(3) In considering the application, the Head of Department may, on</a:t>
            </a:r>
          </a:p>
          <a:p>
            <a:r>
              <a:rPr lang="en-GB" dirty="0"/>
              <a:t>just cause shown and after notification to the parent, require a delegated</a:t>
            </a:r>
          </a:p>
          <a:p>
            <a:r>
              <a:rPr lang="en-GB" dirty="0"/>
              <a:t>official to conduct a pre-registration consultation with the parents and</a:t>
            </a:r>
          </a:p>
          <a:p>
            <a:r>
              <a:rPr lang="en-GB" dirty="0"/>
              <a:t>learner to verify the information supplied in the application documentation and to provide support, where necessary, with the application</a:t>
            </a:r>
          </a:p>
          <a:p>
            <a:r>
              <a:rPr lang="en-GB" dirty="0"/>
              <a:t>process</a:t>
            </a:r>
            <a:endParaRPr lang="en-ZA" dirty="0"/>
          </a:p>
        </p:txBody>
      </p:sp>
    </p:spTree>
    <p:extLst>
      <p:ext uri="{BB962C8B-B14F-4D97-AF65-F5344CB8AC3E}">
        <p14:creationId xmlns:p14="http://schemas.microsoft.com/office/powerpoint/2010/main" val="6424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8" end="8"/>
                                            </p:txEl>
                                          </p:spTgt>
                                        </p:tgtEl>
                                        <p:attrNameLst>
                                          <p:attrName>style.visibility</p:attrName>
                                        </p:attrNameLst>
                                      </p:cBhvr>
                                      <p:to>
                                        <p:strVal val="visible"/>
                                      </p:to>
                                    </p:set>
                                    <p:anim calcmode="lin" valueType="num">
                                      <p:cBhvr additive="base">
                                        <p:cTn id="4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3">
                                            <p:txEl>
                                              <p:pRg st="9" end="9"/>
                                            </p:txEl>
                                          </p:spTgt>
                                        </p:tgtEl>
                                        <p:attrNameLst>
                                          <p:attrName>style.visibility</p:attrName>
                                        </p:attrNameLst>
                                      </p:cBhvr>
                                      <p:to>
                                        <p:strVal val="visible"/>
                                      </p:to>
                                    </p:set>
                                    <p:anim calcmode="lin" valueType="num">
                                      <p:cBhvr additive="base">
                                        <p:cTn id="4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10" end="10"/>
                                            </p:txEl>
                                          </p:spTgt>
                                        </p:tgtEl>
                                        <p:attrNameLst>
                                          <p:attrName>style.visibility</p:attrName>
                                        </p:attrNameLst>
                                      </p:cBhvr>
                                      <p:to>
                                        <p:strVal val="visible"/>
                                      </p:to>
                                    </p:set>
                                    <p:anim calcmode="lin" valueType="num">
                                      <p:cBhvr additive="base">
                                        <p:cTn id="5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
                                            <p:txEl>
                                              <p:pRg st="11" end="11"/>
                                            </p:txEl>
                                          </p:spTgt>
                                        </p:tgtEl>
                                        <p:attrNameLst>
                                          <p:attrName>style.visibility</p:attrName>
                                        </p:attrNameLst>
                                      </p:cBhvr>
                                      <p:to>
                                        <p:strVal val="visible"/>
                                      </p:to>
                                    </p:set>
                                    <p:anim calcmode="lin" valueType="num">
                                      <p:cBhvr additive="base">
                                        <p:cTn id="5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
                                            <p:txEl>
                                              <p:pRg st="12" end="12"/>
                                            </p:txEl>
                                          </p:spTgt>
                                        </p:tgtEl>
                                        <p:attrNameLst>
                                          <p:attrName>style.visibility</p:attrName>
                                        </p:attrNameLst>
                                      </p:cBhvr>
                                      <p:to>
                                        <p:strVal val="visible"/>
                                      </p:to>
                                    </p:set>
                                    <p:anim calcmode="lin" valueType="num">
                                      <p:cBhvr additive="base">
                                        <p:cTn id="63"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3">
                                            <p:txEl>
                                              <p:pRg st="13" end="13"/>
                                            </p:txEl>
                                          </p:spTgt>
                                        </p:tgtEl>
                                        <p:attrNameLst>
                                          <p:attrName>style.visibility</p:attrName>
                                        </p:attrNameLst>
                                      </p:cBhvr>
                                      <p:to>
                                        <p:strVal val="visible"/>
                                      </p:to>
                                    </p:set>
                                    <p:anim calcmode="lin" valueType="num">
                                      <p:cBhvr additive="base">
                                        <p:cTn id="67"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3">
                                            <p:txEl>
                                              <p:pRg st="14" end="14"/>
                                            </p:txEl>
                                          </p:spTgt>
                                        </p:tgtEl>
                                        <p:attrNameLst>
                                          <p:attrName>style.visibility</p:attrName>
                                        </p:attrNameLst>
                                      </p:cBhvr>
                                      <p:to>
                                        <p:strVal val="visible"/>
                                      </p:to>
                                    </p:set>
                                    <p:anim calcmode="lin" valueType="num">
                                      <p:cBhvr additive="base">
                                        <p:cTn id="71"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3">
                                            <p:txEl>
                                              <p:pRg st="15" end="15"/>
                                            </p:txEl>
                                          </p:spTgt>
                                        </p:tgtEl>
                                        <p:attrNameLst>
                                          <p:attrName>style.visibility</p:attrName>
                                        </p:attrNameLst>
                                      </p:cBhvr>
                                      <p:to>
                                        <p:strVal val="visible"/>
                                      </p:to>
                                    </p:set>
                                    <p:animEffect transition="in" filter="fade">
                                      <p:cBhvr>
                                        <p:cTn id="77" dur="1000"/>
                                        <p:tgtEl>
                                          <p:spTgt spid="3">
                                            <p:txEl>
                                              <p:pRg st="15" end="15"/>
                                            </p:txEl>
                                          </p:spTgt>
                                        </p:tgtEl>
                                      </p:cBhvr>
                                    </p:animEffect>
                                    <p:anim calcmode="lin" valueType="num">
                                      <p:cBhvr>
                                        <p:cTn id="78"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3">
                                            <p:txEl>
                                              <p:pRg st="16" end="16"/>
                                            </p:txEl>
                                          </p:spTgt>
                                        </p:tgtEl>
                                        <p:attrNameLst>
                                          <p:attrName>style.visibility</p:attrName>
                                        </p:attrNameLst>
                                      </p:cBhvr>
                                      <p:to>
                                        <p:strVal val="visible"/>
                                      </p:to>
                                    </p:set>
                                    <p:animEffect transition="in" filter="fade">
                                      <p:cBhvr>
                                        <p:cTn id="82" dur="1000"/>
                                        <p:tgtEl>
                                          <p:spTgt spid="3">
                                            <p:txEl>
                                              <p:pRg st="16" end="16"/>
                                            </p:txEl>
                                          </p:spTgt>
                                        </p:tgtEl>
                                      </p:cBhvr>
                                    </p:animEffect>
                                    <p:anim calcmode="lin" valueType="num">
                                      <p:cBhvr>
                                        <p:cTn id="83"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84"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3">
                                            <p:txEl>
                                              <p:pRg st="17" end="17"/>
                                            </p:txEl>
                                          </p:spTgt>
                                        </p:tgtEl>
                                        <p:attrNameLst>
                                          <p:attrName>style.visibility</p:attrName>
                                        </p:attrNameLst>
                                      </p:cBhvr>
                                      <p:to>
                                        <p:strVal val="visible"/>
                                      </p:to>
                                    </p:set>
                                    <p:animEffect transition="in" filter="fade">
                                      <p:cBhvr>
                                        <p:cTn id="87" dur="1000"/>
                                        <p:tgtEl>
                                          <p:spTgt spid="3">
                                            <p:txEl>
                                              <p:pRg st="17" end="17"/>
                                            </p:txEl>
                                          </p:spTgt>
                                        </p:tgtEl>
                                      </p:cBhvr>
                                    </p:animEffect>
                                    <p:anim calcmode="lin" valueType="num">
                                      <p:cBhvr>
                                        <p:cTn id="88"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89" dur="1000" fill="hold"/>
                                        <p:tgtEl>
                                          <p:spTgt spid="3">
                                            <p:txEl>
                                              <p:pRg st="17" end="17"/>
                                            </p:txEl>
                                          </p:spTgt>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42" presetClass="entr" presetSubtype="0" fill="hold" nodeType="clickEffect">
                                  <p:stCondLst>
                                    <p:cond delay="0"/>
                                  </p:stCondLst>
                                  <p:childTnLst>
                                    <p:set>
                                      <p:cBhvr>
                                        <p:cTn id="93" dur="1" fill="hold">
                                          <p:stCondLst>
                                            <p:cond delay="0"/>
                                          </p:stCondLst>
                                        </p:cTn>
                                        <p:tgtEl>
                                          <p:spTgt spid="3">
                                            <p:txEl>
                                              <p:pRg st="18" end="18"/>
                                            </p:txEl>
                                          </p:spTgt>
                                        </p:tgtEl>
                                        <p:attrNameLst>
                                          <p:attrName>style.visibility</p:attrName>
                                        </p:attrNameLst>
                                      </p:cBhvr>
                                      <p:to>
                                        <p:strVal val="visible"/>
                                      </p:to>
                                    </p:set>
                                    <p:animEffect transition="in" filter="fade">
                                      <p:cBhvr>
                                        <p:cTn id="94" dur="1000"/>
                                        <p:tgtEl>
                                          <p:spTgt spid="3">
                                            <p:txEl>
                                              <p:pRg st="18" end="18"/>
                                            </p:txEl>
                                          </p:spTgt>
                                        </p:tgtEl>
                                      </p:cBhvr>
                                    </p:animEffect>
                                    <p:anim calcmode="lin" valueType="num">
                                      <p:cBhvr>
                                        <p:cTn id="95"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96"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97" presetID="42" presetClass="entr" presetSubtype="0" fill="hold" nodeType="withEffect">
                                  <p:stCondLst>
                                    <p:cond delay="0"/>
                                  </p:stCondLst>
                                  <p:childTnLst>
                                    <p:set>
                                      <p:cBhvr>
                                        <p:cTn id="98" dur="1" fill="hold">
                                          <p:stCondLst>
                                            <p:cond delay="0"/>
                                          </p:stCondLst>
                                        </p:cTn>
                                        <p:tgtEl>
                                          <p:spTgt spid="3">
                                            <p:txEl>
                                              <p:pRg st="19" end="19"/>
                                            </p:txEl>
                                          </p:spTgt>
                                        </p:tgtEl>
                                        <p:attrNameLst>
                                          <p:attrName>style.visibility</p:attrName>
                                        </p:attrNameLst>
                                      </p:cBhvr>
                                      <p:to>
                                        <p:strVal val="visible"/>
                                      </p:to>
                                    </p:set>
                                    <p:animEffect transition="in" filter="fade">
                                      <p:cBhvr>
                                        <p:cTn id="99" dur="1000"/>
                                        <p:tgtEl>
                                          <p:spTgt spid="3">
                                            <p:txEl>
                                              <p:pRg st="19" end="19"/>
                                            </p:txEl>
                                          </p:spTgt>
                                        </p:tgtEl>
                                      </p:cBhvr>
                                    </p:animEffect>
                                    <p:anim calcmode="lin" valueType="num">
                                      <p:cBhvr>
                                        <p:cTn id="100"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01"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3">
                                            <p:txEl>
                                              <p:pRg st="20" end="20"/>
                                            </p:txEl>
                                          </p:spTgt>
                                        </p:tgtEl>
                                        <p:attrNameLst>
                                          <p:attrName>style.visibility</p:attrName>
                                        </p:attrNameLst>
                                      </p:cBhvr>
                                      <p:to>
                                        <p:strVal val="visible"/>
                                      </p:to>
                                    </p:set>
                                    <p:animEffect transition="in" filter="fade">
                                      <p:cBhvr>
                                        <p:cTn id="104" dur="1000"/>
                                        <p:tgtEl>
                                          <p:spTgt spid="3">
                                            <p:txEl>
                                              <p:pRg st="20" end="20"/>
                                            </p:txEl>
                                          </p:spTgt>
                                        </p:tgtEl>
                                      </p:cBhvr>
                                    </p:animEffect>
                                    <p:anim calcmode="lin" valueType="num">
                                      <p:cBhvr>
                                        <p:cTn id="105"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06"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07" presetID="42" presetClass="entr" presetSubtype="0" fill="hold" nodeType="withEffect">
                                  <p:stCondLst>
                                    <p:cond delay="0"/>
                                  </p:stCondLst>
                                  <p:childTnLst>
                                    <p:set>
                                      <p:cBhvr>
                                        <p:cTn id="108" dur="1" fill="hold">
                                          <p:stCondLst>
                                            <p:cond delay="0"/>
                                          </p:stCondLst>
                                        </p:cTn>
                                        <p:tgtEl>
                                          <p:spTgt spid="3">
                                            <p:txEl>
                                              <p:pRg st="21" end="21"/>
                                            </p:txEl>
                                          </p:spTgt>
                                        </p:tgtEl>
                                        <p:attrNameLst>
                                          <p:attrName>style.visibility</p:attrName>
                                        </p:attrNameLst>
                                      </p:cBhvr>
                                      <p:to>
                                        <p:strVal val="visible"/>
                                      </p:to>
                                    </p:set>
                                    <p:animEffect transition="in" filter="fade">
                                      <p:cBhvr>
                                        <p:cTn id="109" dur="1000"/>
                                        <p:tgtEl>
                                          <p:spTgt spid="3">
                                            <p:txEl>
                                              <p:pRg st="21" end="21"/>
                                            </p:txEl>
                                          </p:spTgt>
                                        </p:tgtEl>
                                      </p:cBhvr>
                                    </p:animEffect>
                                    <p:anim calcmode="lin" valueType="num">
                                      <p:cBhvr>
                                        <p:cTn id="110"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11" dur="1000" fill="hold"/>
                                        <p:tgtEl>
                                          <p:spTgt spid="3">
                                            <p:txEl>
                                              <p:pRg st="21" end="21"/>
                                            </p:txEl>
                                          </p:spTgt>
                                        </p:tgtEl>
                                        <p:attrNameLst>
                                          <p:attrName>ppt_y</p:attrName>
                                        </p:attrNameLst>
                                      </p:cBhvr>
                                      <p:tavLst>
                                        <p:tav tm="0">
                                          <p:val>
                                            <p:strVal val="#ppt_y+.1"/>
                                          </p:val>
                                        </p:tav>
                                        <p:tav tm="100000">
                                          <p:val>
                                            <p:strVal val="#ppt_y"/>
                                          </p:val>
                                        </p:tav>
                                      </p:tavLst>
                                    </p:anim>
                                  </p:childTnLst>
                                </p:cTn>
                              </p:par>
                              <p:par>
                                <p:cTn id="112" presetID="42" presetClass="entr" presetSubtype="0" fill="hold" nodeType="withEffect">
                                  <p:stCondLst>
                                    <p:cond delay="0"/>
                                  </p:stCondLst>
                                  <p:childTnLst>
                                    <p:set>
                                      <p:cBhvr>
                                        <p:cTn id="113" dur="1" fill="hold">
                                          <p:stCondLst>
                                            <p:cond delay="0"/>
                                          </p:stCondLst>
                                        </p:cTn>
                                        <p:tgtEl>
                                          <p:spTgt spid="3">
                                            <p:txEl>
                                              <p:pRg st="22" end="22"/>
                                            </p:txEl>
                                          </p:spTgt>
                                        </p:tgtEl>
                                        <p:attrNameLst>
                                          <p:attrName>style.visibility</p:attrName>
                                        </p:attrNameLst>
                                      </p:cBhvr>
                                      <p:to>
                                        <p:strVal val="visible"/>
                                      </p:to>
                                    </p:set>
                                    <p:animEffect transition="in" filter="fade">
                                      <p:cBhvr>
                                        <p:cTn id="114" dur="1000"/>
                                        <p:tgtEl>
                                          <p:spTgt spid="3">
                                            <p:txEl>
                                              <p:pRg st="22" end="22"/>
                                            </p:txEl>
                                          </p:spTgt>
                                        </p:tgtEl>
                                      </p:cBhvr>
                                    </p:animEffect>
                                    <p:anim calcmode="lin" valueType="num">
                                      <p:cBhvr>
                                        <p:cTn id="115"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16" dur="1000" fill="hold"/>
                                        <p:tgtEl>
                                          <p:spTgt spid="3">
                                            <p:txEl>
                                              <p:pRg st="22" end="2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EF45873-B170-CF92-F20F-618D362EE780}"/>
              </a:ext>
            </a:extLst>
          </p:cNvPr>
          <p:cNvSpPr txBox="1"/>
          <p:nvPr/>
        </p:nvSpPr>
        <p:spPr>
          <a:xfrm>
            <a:off x="81280" y="447605"/>
            <a:ext cx="10820400" cy="6186309"/>
          </a:xfrm>
          <a:prstGeom prst="rect">
            <a:avLst/>
          </a:prstGeom>
          <a:noFill/>
        </p:spPr>
        <p:txBody>
          <a:bodyPr wrap="square">
            <a:spAutoFit/>
          </a:bodyPr>
          <a:lstStyle/>
          <a:p>
            <a:r>
              <a:rPr lang="en-GB" dirty="0"/>
              <a:t>(4) If the Head of Department is satisfied that the parent does not meet the requirements set out in subsection (2), or if the outcome of the process set out in subsection (3) fails to satisfy the Head of Department that home education is in the best interests of the learner, the Head of Department must decline to register a learner to receive home education.</a:t>
            </a:r>
          </a:p>
          <a:p>
            <a:r>
              <a:rPr lang="en-GB" dirty="0"/>
              <a:t>(5) If a parent educates a learner at home, and that learner has, at the time of the commencement of this section, not been registered as contemplated in this section, the parent must, within 30 days after the commencement of this section, apply to the Head of Department for the registration of the learner to receive home education.</a:t>
            </a:r>
          </a:p>
          <a:p>
            <a:r>
              <a:rPr lang="en-GB" dirty="0"/>
              <a:t>(6) If the Head of Department does not respond within 60 days of receipt of an application for home education as contemplated in subsections (1) and (5), the application shall be deemed to have been approved, on condition that the applicant must be able, on request, to produce proof that an application for registration to receive home</a:t>
            </a:r>
          </a:p>
          <a:p>
            <a:r>
              <a:rPr lang="en-GB" dirty="0"/>
              <a:t>education was submitted.</a:t>
            </a:r>
          </a:p>
          <a:p>
            <a:r>
              <a:rPr lang="en-GB" dirty="0"/>
              <a:t>(7) A learner who is registered to receive home education is exempted from school attendance as contemplated in section 3.</a:t>
            </a:r>
          </a:p>
          <a:p>
            <a:r>
              <a:rPr lang="en-GB" dirty="0"/>
              <a:t>(8) The parent of a learner who has been registered as contemplated in subsection (1) or (5) must notify the Head of Department at the end of the—</a:t>
            </a:r>
          </a:p>
          <a:p>
            <a:r>
              <a:rPr lang="en-GB" dirty="0"/>
              <a:t>(a) Foundation Phase (grades R to 3);</a:t>
            </a:r>
          </a:p>
          <a:p>
            <a:r>
              <a:rPr lang="en-GB" dirty="0"/>
              <a:t>(b) Intermediate Phase (grades 4 to 6); and</a:t>
            </a:r>
          </a:p>
          <a:p>
            <a:r>
              <a:rPr lang="en-GB" dirty="0"/>
              <a:t>(c) Senior Phase (grades 7 to 9), of his or her intention to continue educating the learner at home.</a:t>
            </a:r>
          </a:p>
          <a:p>
            <a:r>
              <a:rPr lang="en-GB" dirty="0"/>
              <a:t>(9) </a:t>
            </a:r>
            <a:r>
              <a:rPr lang="en-GB" dirty="0">
                <a:highlight>
                  <a:srgbClr val="FFFF00"/>
                </a:highlight>
              </a:rPr>
              <a:t>A parent who wishes to continue educating a learner at home after the learner has reached the age of 15 years or has completed grade 9, whichever occurs first, or who wishes to start educating such learner at home at such time, </a:t>
            </a:r>
            <a:r>
              <a:rPr lang="en-GB" u="sng" dirty="0">
                <a:highlight>
                  <a:srgbClr val="FFFF00"/>
                </a:highlight>
              </a:rPr>
              <a:t>is not required to apply for registration</a:t>
            </a:r>
            <a:r>
              <a:rPr lang="en-GB" dirty="0">
                <a:highlight>
                  <a:srgbClr val="FFFF00"/>
                </a:highlight>
              </a:rPr>
              <a:t>, as contemplated in subsections (1) and (5), or to notify the Head of</a:t>
            </a:r>
          </a:p>
          <a:p>
            <a:r>
              <a:rPr lang="en-GB" dirty="0">
                <a:highlight>
                  <a:srgbClr val="FFFF00"/>
                </a:highlight>
              </a:rPr>
              <a:t>Department, as contemplated in subsection </a:t>
            </a:r>
            <a:r>
              <a:rPr lang="en-GB" dirty="0"/>
              <a:t>(8)</a:t>
            </a:r>
            <a:endParaRPr lang="en-ZA" dirty="0"/>
          </a:p>
        </p:txBody>
      </p:sp>
    </p:spTree>
    <p:extLst>
      <p:ext uri="{BB962C8B-B14F-4D97-AF65-F5344CB8AC3E}">
        <p14:creationId xmlns:p14="http://schemas.microsoft.com/office/powerpoint/2010/main" val="3961854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3">
                                            <p:txEl>
                                              <p:pRg st="5" end="5"/>
                                            </p:txEl>
                                          </p:spTgt>
                                        </p:tgtEl>
                                        <p:attrNameLst>
                                          <p:attrName>style.visibility</p:attrName>
                                        </p:attrNameLst>
                                      </p:cBhvr>
                                      <p:to>
                                        <p:strVal val="visible"/>
                                      </p:to>
                                    </p:set>
                                    <p:animEffect transition="in" filter="fade">
                                      <p:cBhvr>
                                        <p:cTn id="40" dur="1000"/>
                                        <p:tgtEl>
                                          <p:spTgt spid="3">
                                            <p:txEl>
                                              <p:pRg st="5" end="5"/>
                                            </p:txEl>
                                          </p:spTgt>
                                        </p:tgtEl>
                                      </p:cBhvr>
                                    </p:animEffect>
                                    <p:anim calcmode="lin" valueType="num">
                                      <p:cBhvr>
                                        <p:cTn id="41"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additive="base">
                                        <p:cTn id="4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7" end="7"/>
                                            </p:txEl>
                                          </p:spTgt>
                                        </p:tgtEl>
                                        <p:attrNameLst>
                                          <p:attrName>style.visibility</p:attrName>
                                        </p:attrNameLst>
                                      </p:cBhvr>
                                      <p:to>
                                        <p:strVal val="visible"/>
                                      </p:to>
                                    </p:set>
                                    <p:anim calcmode="lin" valueType="num">
                                      <p:cBhvr additive="base">
                                        <p:cTn id="5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7" end="7"/>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Effect transition="in" filter="fade">
                                      <p:cBhvr>
                                        <p:cTn id="61" dur="1000"/>
                                        <p:tgtEl>
                                          <p:spTgt spid="3">
                                            <p:txEl>
                                              <p:pRg st="9" end="9"/>
                                            </p:txEl>
                                          </p:spTgt>
                                        </p:tgtEl>
                                      </p:cBhvr>
                                    </p:animEffect>
                                    <p:anim calcmode="lin" valueType="num">
                                      <p:cBhvr>
                                        <p:cTn id="62"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3" dur="1000" fill="hold"/>
                                        <p:tgtEl>
                                          <p:spTgt spid="3">
                                            <p:txEl>
                                              <p:pRg st="9" end="9"/>
                                            </p:txEl>
                                          </p:spTgt>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3">
                                            <p:txEl>
                                              <p:pRg st="10" end="10"/>
                                            </p:txEl>
                                          </p:spTgt>
                                        </p:tgtEl>
                                        <p:attrNameLst>
                                          <p:attrName>style.visibility</p:attrName>
                                        </p:attrNameLst>
                                      </p:cBhvr>
                                      <p:to>
                                        <p:strVal val="visible"/>
                                      </p:to>
                                    </p:set>
                                    <p:animEffect transition="in" filter="fade">
                                      <p:cBhvr>
                                        <p:cTn id="66" dur="1000"/>
                                        <p:tgtEl>
                                          <p:spTgt spid="3">
                                            <p:txEl>
                                              <p:pRg st="10" end="10"/>
                                            </p:txEl>
                                          </p:spTgt>
                                        </p:tgtEl>
                                      </p:cBhvr>
                                    </p:animEffect>
                                    <p:anim calcmode="lin" valueType="num">
                                      <p:cBhvr>
                                        <p:cTn id="67"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68"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3D85EC-7A9B-0FE5-3904-8A893F006F16}"/>
              </a:ext>
            </a:extLst>
          </p:cNvPr>
          <p:cNvSpPr txBox="1"/>
          <p:nvPr/>
        </p:nvSpPr>
        <p:spPr>
          <a:xfrm>
            <a:off x="396240" y="782836"/>
            <a:ext cx="10800080" cy="6186309"/>
          </a:xfrm>
          <a:prstGeom prst="rect">
            <a:avLst/>
          </a:prstGeom>
          <a:noFill/>
        </p:spPr>
        <p:txBody>
          <a:bodyPr wrap="square">
            <a:spAutoFit/>
          </a:bodyPr>
          <a:lstStyle/>
          <a:p>
            <a:r>
              <a:rPr lang="en-GB" dirty="0"/>
              <a:t>(10) After a home-educated learner has completed grade 9 or has reached the age of 15 years, whichever occurs first, </a:t>
            </a:r>
            <a:r>
              <a:rPr lang="en-GB" dirty="0">
                <a:highlight>
                  <a:srgbClr val="FFFF00"/>
                </a:highlight>
              </a:rPr>
              <a:t>the parent may enrol the learner at a public school or an independent school for the completion of grades 10 to 12.</a:t>
            </a:r>
          </a:p>
          <a:p>
            <a:r>
              <a:rPr lang="en-GB" dirty="0"/>
              <a:t>(11) If the parent of a learner contemplated in subsection (9) desires the learner to eventually write the National Senior Certificate examination, such parent must, before the learner embarks on any studies following grade 9, ensure that the learner complies with the requirements stipulated in regulation 7(4A) of the Regulations pertaining to the conduct, administration and management of the National Senior Certificate examination (published under R872 in Gazette No. 31337 of 29 August 2008), for a learner receiving home education.</a:t>
            </a:r>
          </a:p>
          <a:p>
            <a:r>
              <a:rPr lang="en-GB" dirty="0"/>
              <a:t>(12) The Head of Department </a:t>
            </a:r>
            <a:r>
              <a:rPr lang="en-GB" dirty="0">
                <a:highlight>
                  <a:srgbClr val="FFFF00"/>
                </a:highlight>
              </a:rPr>
              <a:t>must cancel a learner’s registration to receive home education if, after investigation, the Head of Department is satisfied that home education is no longer in the best interests of the learner</a:t>
            </a:r>
            <a:r>
              <a:rPr lang="en-GB" dirty="0"/>
              <a:t>.</a:t>
            </a:r>
          </a:p>
          <a:p>
            <a:r>
              <a:rPr lang="en-GB" dirty="0"/>
              <a:t>(13) </a:t>
            </a:r>
            <a:r>
              <a:rPr lang="en-GB" dirty="0">
                <a:highlight>
                  <a:srgbClr val="FF0000"/>
                </a:highlight>
              </a:rPr>
              <a:t>The Head of Department may not decline to register a learner, as contemplated in subsection (4), or cancel the registration of a learner, as contemplated in subsection (12), before</a:t>
            </a:r>
            <a:r>
              <a:rPr lang="en-GB" dirty="0"/>
              <a:t>—</a:t>
            </a:r>
          </a:p>
          <a:p>
            <a:r>
              <a:rPr lang="en-GB" dirty="0"/>
              <a:t>(a) informing the parent, in writing, of his or her intention so to act and the reasons therefor;</a:t>
            </a:r>
          </a:p>
          <a:p>
            <a:r>
              <a:rPr lang="en-GB" dirty="0"/>
              <a:t>(b) granting the parent a reasonable opportunity to make representations to him or her, which opportunity must include discussions relating to such intention;</a:t>
            </a:r>
          </a:p>
          <a:p>
            <a:r>
              <a:rPr lang="en-GB" dirty="0"/>
              <a:t>(c) giving due consideration to any such representations received; and</a:t>
            </a:r>
          </a:p>
          <a:p>
            <a:r>
              <a:rPr lang="en-GB" dirty="0"/>
              <a:t>(d) providing the parent with written reasons for his or her decision.</a:t>
            </a:r>
          </a:p>
          <a:p>
            <a:r>
              <a:rPr lang="en-GB" dirty="0"/>
              <a:t>(14)(a) The parent of a learner may appeal to the Member of the Executive Council, within 30 days of receiving notice—</a:t>
            </a:r>
          </a:p>
          <a:p>
            <a:r>
              <a:rPr lang="en-GB" dirty="0"/>
              <a:t>(</a:t>
            </a:r>
            <a:r>
              <a:rPr lang="en-GB" dirty="0" err="1"/>
              <a:t>i</a:t>
            </a:r>
            <a:r>
              <a:rPr lang="en-GB" dirty="0"/>
              <a:t>) that the Head of Department has declined the application to register the learner to receive home education; or</a:t>
            </a:r>
          </a:p>
          <a:p>
            <a:r>
              <a:rPr lang="en-GB" dirty="0"/>
              <a:t>(ii) that the Head of Department has cancelled the learner’s registration</a:t>
            </a:r>
          </a:p>
          <a:p>
            <a:r>
              <a:rPr lang="en-GB" dirty="0"/>
              <a:t>to receive home education.</a:t>
            </a:r>
            <a:endParaRPr lang="en-ZA" dirty="0"/>
          </a:p>
        </p:txBody>
      </p:sp>
    </p:spTree>
    <p:extLst>
      <p:ext uri="{BB962C8B-B14F-4D97-AF65-F5344CB8AC3E}">
        <p14:creationId xmlns:p14="http://schemas.microsoft.com/office/powerpoint/2010/main" val="3970873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additive="base">
                                        <p:cTn id="2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0"/>
                                        <p:tgtEl>
                                          <p:spTgt spid="3">
                                            <p:txEl>
                                              <p:pRg st="4" end="4"/>
                                            </p:txEl>
                                          </p:spTgt>
                                        </p:tgtEl>
                                      </p:cBhvr>
                                    </p:animEffect>
                                    <p:anim calcmode="lin" valueType="num">
                                      <p:cBhvr>
                                        <p:cTn id="3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Effect transition="in" filter="fade">
                                      <p:cBhvr>
                                        <p:cTn id="41" dur="1000"/>
                                        <p:tgtEl>
                                          <p:spTgt spid="3">
                                            <p:txEl>
                                              <p:pRg st="5" end="5"/>
                                            </p:txEl>
                                          </p:spTgt>
                                        </p:tgtEl>
                                      </p:cBhvr>
                                    </p:animEffect>
                                    <p:anim calcmode="lin" valueType="num">
                                      <p:cBhvr>
                                        <p:cTn id="4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3">
                                            <p:txEl>
                                              <p:pRg st="6" end="6"/>
                                            </p:txEl>
                                          </p:spTgt>
                                        </p:tgtEl>
                                        <p:attrNameLst>
                                          <p:attrName>style.visibility</p:attrName>
                                        </p:attrNameLst>
                                      </p:cBhvr>
                                      <p:to>
                                        <p:strVal val="visible"/>
                                      </p:to>
                                    </p:set>
                                    <p:animEffect transition="in" filter="fade">
                                      <p:cBhvr>
                                        <p:cTn id="48" dur="1000"/>
                                        <p:tgtEl>
                                          <p:spTgt spid="3">
                                            <p:txEl>
                                              <p:pRg st="6" end="6"/>
                                            </p:txEl>
                                          </p:spTgt>
                                        </p:tgtEl>
                                      </p:cBhvr>
                                    </p:animEffect>
                                    <p:anim calcmode="lin" valueType="num">
                                      <p:cBhvr>
                                        <p:cTn id="4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3">
                                            <p:txEl>
                                              <p:pRg st="8" end="8"/>
                                            </p:txEl>
                                          </p:spTgt>
                                        </p:tgtEl>
                                        <p:attrNameLst>
                                          <p:attrName>style.visibility</p:attrName>
                                        </p:attrNameLst>
                                      </p:cBhvr>
                                      <p:to>
                                        <p:strVal val="visible"/>
                                      </p:to>
                                    </p:set>
                                    <p:anim calcmode="lin" valueType="num">
                                      <p:cBhvr additive="base">
                                        <p:cTn id="5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3">
                                            <p:txEl>
                                              <p:pRg st="9" end="9"/>
                                            </p:txEl>
                                          </p:spTgt>
                                        </p:tgtEl>
                                        <p:attrNameLst>
                                          <p:attrName>style.visibility</p:attrName>
                                        </p:attrNameLst>
                                      </p:cBhvr>
                                      <p:to>
                                        <p:strVal val="visible"/>
                                      </p:to>
                                    </p:set>
                                    <p:animEffect transition="in" filter="fade">
                                      <p:cBhvr>
                                        <p:cTn id="65" dur="1000"/>
                                        <p:tgtEl>
                                          <p:spTgt spid="3">
                                            <p:txEl>
                                              <p:pRg st="9" end="9"/>
                                            </p:txEl>
                                          </p:spTgt>
                                        </p:tgtEl>
                                      </p:cBhvr>
                                    </p:animEffect>
                                    <p:anim calcmode="lin" valueType="num">
                                      <p:cBhvr>
                                        <p:cTn id="66"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7"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3">
                                            <p:txEl>
                                              <p:pRg st="10" end="10"/>
                                            </p:txEl>
                                          </p:spTgt>
                                        </p:tgtEl>
                                        <p:attrNameLst>
                                          <p:attrName>style.visibility</p:attrName>
                                        </p:attrNameLst>
                                      </p:cBhvr>
                                      <p:to>
                                        <p:strVal val="visible"/>
                                      </p:to>
                                    </p:set>
                                    <p:animEffect transition="in" filter="fade">
                                      <p:cBhvr>
                                        <p:cTn id="72" dur="1000"/>
                                        <p:tgtEl>
                                          <p:spTgt spid="3">
                                            <p:txEl>
                                              <p:pRg st="10" end="10"/>
                                            </p:txEl>
                                          </p:spTgt>
                                        </p:tgtEl>
                                      </p:cBhvr>
                                    </p:animEffect>
                                    <p:anim calcmode="lin" valueType="num">
                                      <p:cBhvr>
                                        <p:cTn id="73"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4"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3">
                                            <p:txEl>
                                              <p:pRg st="11" end="11"/>
                                            </p:txEl>
                                          </p:spTgt>
                                        </p:tgtEl>
                                        <p:attrNameLst>
                                          <p:attrName>style.visibility</p:attrName>
                                        </p:attrNameLst>
                                      </p:cBhvr>
                                      <p:to>
                                        <p:strVal val="visible"/>
                                      </p:to>
                                    </p:set>
                                    <p:animEffect transition="in" filter="fade">
                                      <p:cBhvr>
                                        <p:cTn id="77" dur="1000"/>
                                        <p:tgtEl>
                                          <p:spTgt spid="3">
                                            <p:txEl>
                                              <p:pRg st="11" end="11"/>
                                            </p:txEl>
                                          </p:spTgt>
                                        </p:tgtEl>
                                      </p:cBhvr>
                                    </p:animEffect>
                                    <p:anim calcmode="lin" valueType="num">
                                      <p:cBhvr>
                                        <p:cTn id="78"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CB222EE-9565-B007-6EAC-E472D23C7638}"/>
              </a:ext>
            </a:extLst>
          </p:cNvPr>
          <p:cNvSpPr txBox="1"/>
          <p:nvPr/>
        </p:nvSpPr>
        <p:spPr>
          <a:xfrm>
            <a:off x="548640" y="394692"/>
            <a:ext cx="10922000" cy="6463308"/>
          </a:xfrm>
          <a:prstGeom prst="rect">
            <a:avLst/>
          </a:prstGeom>
          <a:noFill/>
        </p:spPr>
        <p:txBody>
          <a:bodyPr wrap="square">
            <a:spAutoFit/>
          </a:bodyPr>
          <a:lstStyle/>
          <a:p>
            <a:r>
              <a:rPr lang="en-GB" dirty="0"/>
              <a:t>(b) If the parent of a learner is of the opinion that any decision of the Head of Department in relation to the home education of the learner in question is unreasonable, </a:t>
            </a:r>
            <a:r>
              <a:rPr lang="en-GB" dirty="0">
                <a:highlight>
                  <a:srgbClr val="FF0000"/>
                </a:highlight>
              </a:rPr>
              <a:t>such parent may appeal to the Member of the Executive Council within 30 days of receiving notice of such decisio</a:t>
            </a:r>
            <a:r>
              <a:rPr lang="en-GB" dirty="0"/>
              <a:t>n.</a:t>
            </a:r>
          </a:p>
          <a:p>
            <a:r>
              <a:rPr lang="en-GB" dirty="0"/>
              <a:t>(15) If an appeal contemplated in subsection (14) is received, the Member of the Executive Council </a:t>
            </a:r>
            <a:r>
              <a:rPr lang="en-GB" dirty="0">
                <a:highlight>
                  <a:srgbClr val="FF0000"/>
                </a:highlight>
              </a:rPr>
              <a:t>must, within 30 days of receiving such appeal, consider and decide on the matter and, in writing, inform the parent of the outcome of the appeal.</a:t>
            </a:r>
          </a:p>
          <a:p>
            <a:r>
              <a:rPr lang="en-GB" dirty="0"/>
              <a:t>(16) The Minister may make regulations relating to registration for, and the administration of, home education.’’.</a:t>
            </a:r>
          </a:p>
          <a:p>
            <a:r>
              <a:rPr lang="en-GB" dirty="0"/>
              <a:t>Amendment of section 59 of Act 84 of 1996, as amended by section 10 of Act 100 of 1997</a:t>
            </a:r>
          </a:p>
          <a:p>
            <a:r>
              <a:rPr lang="en-GB" dirty="0"/>
              <a:t>36. Section 59 of the South African Schools Act, 1996, is hereby amended—</a:t>
            </a:r>
          </a:p>
          <a:p>
            <a:r>
              <a:rPr lang="en-GB" dirty="0"/>
              <a:t>(a) by the substitution for the heading of the following heading:</a:t>
            </a:r>
          </a:p>
          <a:p>
            <a:r>
              <a:rPr lang="en-GB" dirty="0"/>
              <a:t>‘‘</a:t>
            </a:r>
            <a:r>
              <a:rPr lang="en-GB" b="1" dirty="0"/>
              <a:t>Duty [of schools] to provide information</a:t>
            </a:r>
            <a:r>
              <a:rPr lang="en-GB" dirty="0"/>
              <a:t>’’;</a:t>
            </a:r>
          </a:p>
          <a:p>
            <a:r>
              <a:rPr lang="en-GB" dirty="0"/>
              <a:t>(b) by the substitution for subsection (2) of the following subsection:</a:t>
            </a:r>
          </a:p>
          <a:p>
            <a:r>
              <a:rPr lang="en-GB" dirty="0"/>
              <a:t>‘‘(2) </a:t>
            </a:r>
            <a:r>
              <a:rPr lang="en-GB" dirty="0">
                <a:highlight>
                  <a:srgbClr val="FFFF00"/>
                </a:highlight>
              </a:rPr>
              <a:t>Every school must provide such information about the school as</a:t>
            </a:r>
          </a:p>
          <a:p>
            <a:r>
              <a:rPr lang="en-GB" dirty="0">
                <a:highlight>
                  <a:srgbClr val="FFFF00"/>
                </a:highlight>
              </a:rPr>
              <a:t>is reasonably required by the Head of Department, or by the Director General of the [national] Department of Basic Education in consultation with the Head of Department</a:t>
            </a:r>
            <a:r>
              <a:rPr lang="en-GB" dirty="0"/>
              <a:t>.’’; and</a:t>
            </a:r>
          </a:p>
          <a:p>
            <a:r>
              <a:rPr lang="en-GB" dirty="0"/>
              <a:t>(c) by the addition of the following subsection:</a:t>
            </a:r>
          </a:p>
          <a:p>
            <a:r>
              <a:rPr lang="en-GB" dirty="0"/>
              <a:t>‘‘(3) If, </a:t>
            </a:r>
            <a:r>
              <a:rPr lang="en-GB" dirty="0">
                <a:highlight>
                  <a:srgbClr val="00FF00"/>
                </a:highlight>
              </a:rPr>
              <a:t>when applying for admission to a public school or for exemption from the payment of school fees, the parent of a learner, or any other person</a:t>
            </a:r>
            <a:r>
              <a:rPr lang="en-GB" dirty="0"/>
              <a:t>—</a:t>
            </a:r>
          </a:p>
          <a:p>
            <a:r>
              <a:rPr lang="en-GB" dirty="0"/>
              <a:t>(a</a:t>
            </a:r>
            <a:r>
              <a:rPr lang="en-GB" u="sng" dirty="0"/>
              <a:t>) </a:t>
            </a:r>
            <a:r>
              <a:rPr lang="en-GB" u="sng" dirty="0">
                <a:highlight>
                  <a:srgbClr val="00FF00"/>
                </a:highlight>
              </a:rPr>
              <a:t>submits or provides information which he or she knows to be false or misleading;</a:t>
            </a:r>
          </a:p>
          <a:p>
            <a:r>
              <a:rPr lang="en-GB" u="sng" dirty="0">
                <a:highlight>
                  <a:srgbClr val="00FF00"/>
                </a:highlight>
              </a:rPr>
              <a:t>(b) submits a document which he or she knows to be forged; or</a:t>
            </a:r>
          </a:p>
          <a:p>
            <a:r>
              <a:rPr lang="en-GB" u="sng" dirty="0">
                <a:highlight>
                  <a:srgbClr val="00FF00"/>
                </a:highlight>
              </a:rPr>
              <a:t>(c) submits a document and claims that it is a true copy of the original</a:t>
            </a:r>
            <a:r>
              <a:rPr lang="en-GB" dirty="0">
                <a:highlight>
                  <a:srgbClr val="00FF00"/>
                </a:highlight>
              </a:rPr>
              <a:t> when in fact it is not a true copy, such person is guilty of an offence and liable, upon conviction, to a fine or to imprisonment for a period not exceeding 12 months, or to both a fine and such imprisonment.’’</a:t>
            </a:r>
            <a:endParaRPr lang="en-ZA" dirty="0">
              <a:highlight>
                <a:srgbClr val="00FF00"/>
              </a:highlight>
            </a:endParaRPr>
          </a:p>
        </p:txBody>
      </p:sp>
    </p:spTree>
    <p:extLst>
      <p:ext uri="{BB962C8B-B14F-4D97-AF65-F5344CB8AC3E}">
        <p14:creationId xmlns:p14="http://schemas.microsoft.com/office/powerpoint/2010/main" val="2265101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fade">
                                      <p:cBhvr>
                                        <p:cTn id="36" dur="1000"/>
                                        <p:tgtEl>
                                          <p:spTgt spid="3">
                                            <p:txEl>
                                              <p:pRg st="5" end="5"/>
                                            </p:txEl>
                                          </p:spTgt>
                                        </p:tgtEl>
                                      </p:cBhvr>
                                    </p:animEffect>
                                    <p:anim calcmode="lin" valueType="num">
                                      <p:cBhvr>
                                        <p:cTn id="3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
                                            <p:txEl>
                                              <p:pRg st="8" end="8"/>
                                            </p:txEl>
                                          </p:spTgt>
                                        </p:tgtEl>
                                        <p:attrNameLst>
                                          <p:attrName>style.visibility</p:attrName>
                                        </p:attrNameLst>
                                      </p:cBhvr>
                                      <p:to>
                                        <p:strVal val="visible"/>
                                      </p:to>
                                    </p:set>
                                    <p:animEffect transition="in" filter="fade">
                                      <p:cBhvr>
                                        <p:cTn id="54" dur="1000"/>
                                        <p:tgtEl>
                                          <p:spTgt spid="3">
                                            <p:txEl>
                                              <p:pRg st="8" end="8"/>
                                            </p:txEl>
                                          </p:spTgt>
                                        </p:tgtEl>
                                      </p:cBhvr>
                                    </p:animEffect>
                                    <p:anim calcmode="lin" valueType="num">
                                      <p:cBhvr>
                                        <p:cTn id="5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animEffect transition="in" filter="fade">
                                      <p:cBhvr>
                                        <p:cTn id="59" dur="1000"/>
                                        <p:tgtEl>
                                          <p:spTgt spid="3">
                                            <p:txEl>
                                              <p:pRg st="9" end="9"/>
                                            </p:txEl>
                                          </p:spTgt>
                                        </p:tgtEl>
                                      </p:cBhvr>
                                    </p:animEffect>
                                    <p:anim calcmode="lin" valueType="num">
                                      <p:cBhvr>
                                        <p:cTn id="60"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1"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3">
                                            <p:txEl>
                                              <p:pRg st="10" end="10"/>
                                            </p:txEl>
                                          </p:spTgt>
                                        </p:tgtEl>
                                        <p:attrNameLst>
                                          <p:attrName>style.visibility</p:attrName>
                                        </p:attrNameLst>
                                      </p:cBhvr>
                                      <p:to>
                                        <p:strVal val="visible"/>
                                      </p:to>
                                    </p:set>
                                    <p:anim calcmode="lin" valueType="num">
                                      <p:cBhvr additive="base">
                                        <p:cTn id="66"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3">
                                            <p:txEl>
                                              <p:pRg st="11" end="11"/>
                                            </p:txEl>
                                          </p:spTgt>
                                        </p:tgtEl>
                                        <p:attrNameLst>
                                          <p:attrName>style.visibility</p:attrName>
                                        </p:attrNameLst>
                                      </p:cBhvr>
                                      <p:to>
                                        <p:strVal val="visible"/>
                                      </p:to>
                                    </p:set>
                                    <p:anim calcmode="lin" valueType="num">
                                      <p:cBhvr additive="base">
                                        <p:cTn id="70"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3">
                                            <p:txEl>
                                              <p:pRg st="12" end="12"/>
                                            </p:txEl>
                                          </p:spTgt>
                                        </p:tgtEl>
                                        <p:attrNameLst>
                                          <p:attrName>style.visibility</p:attrName>
                                        </p:attrNameLst>
                                      </p:cBhvr>
                                      <p:to>
                                        <p:strVal val="visible"/>
                                      </p:to>
                                    </p:set>
                                    <p:anim calcmode="lin" valueType="num">
                                      <p:cBhvr additive="base">
                                        <p:cTn id="74"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3">
                                            <p:txEl>
                                              <p:pRg st="13" end="13"/>
                                            </p:txEl>
                                          </p:spTgt>
                                        </p:tgtEl>
                                        <p:attrNameLst>
                                          <p:attrName>style.visibility</p:attrName>
                                        </p:attrNameLst>
                                      </p:cBhvr>
                                      <p:to>
                                        <p:strVal val="visible"/>
                                      </p:to>
                                    </p:set>
                                    <p:anim calcmode="lin" valueType="num">
                                      <p:cBhvr additive="base">
                                        <p:cTn id="78"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3">
                                            <p:txEl>
                                              <p:pRg st="13" end="13"/>
                                            </p:txEl>
                                          </p:spTgt>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3">
                                            <p:txEl>
                                              <p:pRg st="14" end="14"/>
                                            </p:txEl>
                                          </p:spTgt>
                                        </p:tgtEl>
                                        <p:attrNameLst>
                                          <p:attrName>style.visibility</p:attrName>
                                        </p:attrNameLst>
                                      </p:cBhvr>
                                      <p:to>
                                        <p:strVal val="visible"/>
                                      </p:to>
                                    </p:set>
                                    <p:anim calcmode="lin" valueType="num">
                                      <p:cBhvr additive="base">
                                        <p:cTn id="82" dur="500" fill="hold"/>
                                        <p:tgtEl>
                                          <p:spTgt spid="3">
                                            <p:txEl>
                                              <p:pRg st="14" end="14"/>
                                            </p:txEl>
                                          </p:spTgt>
                                        </p:tgtEl>
                                        <p:attrNameLst>
                                          <p:attrName>ppt_x</p:attrName>
                                        </p:attrNameLst>
                                      </p:cBhvr>
                                      <p:tavLst>
                                        <p:tav tm="0">
                                          <p:val>
                                            <p:strVal val="#ppt_x"/>
                                          </p:val>
                                        </p:tav>
                                        <p:tav tm="100000">
                                          <p:val>
                                            <p:strVal val="#ppt_x"/>
                                          </p:val>
                                        </p:tav>
                                      </p:tavLst>
                                    </p:anim>
                                    <p:anim calcmode="lin" valueType="num">
                                      <p:cBhvr additive="base">
                                        <p:cTn id="83" dur="500" fill="hold"/>
                                        <p:tgtEl>
                                          <p:spTgt spid="3">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B4EB81D-F7A3-01B9-75DF-77E6F8F336BE}"/>
              </a:ext>
            </a:extLst>
          </p:cNvPr>
          <p:cNvSpPr txBox="1"/>
          <p:nvPr/>
        </p:nvSpPr>
        <p:spPr>
          <a:xfrm>
            <a:off x="335280" y="58846"/>
            <a:ext cx="11267440" cy="6740307"/>
          </a:xfrm>
          <a:prstGeom prst="rect">
            <a:avLst/>
          </a:prstGeom>
          <a:noFill/>
        </p:spPr>
        <p:txBody>
          <a:bodyPr wrap="square">
            <a:spAutoFit/>
          </a:bodyPr>
          <a:lstStyle/>
          <a:p>
            <a:r>
              <a:rPr lang="en-GB" dirty="0"/>
              <a:t>Insertion of section 59A in Act 84 of 1996</a:t>
            </a:r>
          </a:p>
          <a:p>
            <a:r>
              <a:rPr lang="en-GB" dirty="0"/>
              <a:t>37. The following section is hereby inserted in the South African Schools Act, 1996, after section 59:</a:t>
            </a:r>
          </a:p>
          <a:p>
            <a:r>
              <a:rPr lang="en-GB" dirty="0"/>
              <a:t>‘‘</a:t>
            </a:r>
            <a:r>
              <a:rPr lang="en-GB" b="1" dirty="0"/>
              <a:t>Dispute resolution</a:t>
            </a:r>
          </a:p>
          <a:p>
            <a:r>
              <a:rPr lang="en-GB" dirty="0"/>
              <a:t>59A. (1) </a:t>
            </a:r>
            <a:r>
              <a:rPr lang="en-GB" dirty="0">
                <a:highlight>
                  <a:srgbClr val="00FF00"/>
                </a:highlight>
              </a:rPr>
              <a:t>If a dispute arises between the Head of Department and a governing body</a:t>
            </a:r>
            <a:r>
              <a:rPr lang="en-GB" dirty="0"/>
              <a:t>, the following procedure must be followed:</a:t>
            </a:r>
          </a:p>
          <a:p>
            <a:r>
              <a:rPr lang="en-GB" dirty="0"/>
              <a:t>(a</a:t>
            </a:r>
            <a:r>
              <a:rPr lang="en-GB" u="sng" dirty="0"/>
              <a:t>) </a:t>
            </a:r>
            <a:r>
              <a:rPr lang="en-GB" u="sng" dirty="0">
                <a:highlight>
                  <a:srgbClr val="00FF00"/>
                </a:highlight>
              </a:rPr>
              <a:t>All attempts must be made by the parties to resolve the dispute informally.</a:t>
            </a:r>
          </a:p>
          <a:p>
            <a:r>
              <a:rPr lang="en-GB" u="sng" dirty="0">
                <a:highlight>
                  <a:srgbClr val="00FF00"/>
                </a:highlight>
              </a:rPr>
              <a:t>(b) If the parties are unable to resolve the dispute informally as referred</a:t>
            </a:r>
          </a:p>
          <a:p>
            <a:r>
              <a:rPr lang="en-GB" u="sng" dirty="0">
                <a:highlight>
                  <a:srgbClr val="00FF00"/>
                </a:highlight>
              </a:rPr>
              <a:t>to in paragraph (a), the following steps must be taken:</a:t>
            </a:r>
          </a:p>
          <a:p>
            <a:r>
              <a:rPr lang="en-GB" u="sng" dirty="0">
                <a:highlight>
                  <a:srgbClr val="00FF00"/>
                </a:highlight>
              </a:rPr>
              <a:t>(</a:t>
            </a:r>
            <a:r>
              <a:rPr lang="en-GB" u="sng" dirty="0" err="1">
                <a:highlight>
                  <a:srgbClr val="00FF00"/>
                </a:highlight>
              </a:rPr>
              <a:t>i</a:t>
            </a:r>
            <a:r>
              <a:rPr lang="en-GB" u="sng" dirty="0">
                <a:highlight>
                  <a:srgbClr val="00FF00"/>
                </a:highlight>
              </a:rPr>
              <a:t>) The aggrieved party must give the other party written notice</a:t>
            </a:r>
          </a:p>
          <a:p>
            <a:r>
              <a:rPr lang="en-GB" u="sng" dirty="0">
                <a:highlight>
                  <a:srgbClr val="00FF00"/>
                </a:highlight>
              </a:rPr>
              <a:t>of the dispute; and</a:t>
            </a:r>
          </a:p>
          <a:p>
            <a:r>
              <a:rPr lang="en-GB" u="sng" dirty="0">
                <a:highlight>
                  <a:srgbClr val="00FF00"/>
                </a:highlight>
              </a:rPr>
              <a:t>(ii) such notice must include a description of the issues involved</a:t>
            </a:r>
          </a:p>
          <a:p>
            <a:r>
              <a:rPr lang="en-GB" u="sng" dirty="0">
                <a:highlight>
                  <a:srgbClr val="00FF00"/>
                </a:highlight>
              </a:rPr>
              <a:t>in the dispute and a proposed resolution thereof</a:t>
            </a:r>
            <a:r>
              <a:rPr lang="en-GB" u="sng" dirty="0"/>
              <a:t>.</a:t>
            </a:r>
          </a:p>
          <a:p>
            <a:r>
              <a:rPr lang="en-GB" dirty="0"/>
              <a:t>(c) If the dispute </a:t>
            </a:r>
            <a:r>
              <a:rPr lang="en-GB" b="1" dirty="0"/>
              <a:t>has not been resolved within 14 days after the issuing of the written notice </a:t>
            </a:r>
            <a:r>
              <a:rPr lang="en-GB" dirty="0"/>
              <a:t>contemplated in paragraph (b), each party must Amendment of section 60 of Act 84 of 1996, as amended by section 14 of Act 48 of 1999, section 12 of Act 31 of 2007 and section 14 of Act 15 of 2011 38. Section 60 of the South African Schools Act, 1996, is hereby amended by the substitution for subsection (4) of the following subsection:</a:t>
            </a:r>
          </a:p>
          <a:p>
            <a:r>
              <a:rPr lang="en-GB" dirty="0"/>
              <a:t>‘‘(4) Despite the provisions of subsection (1), the State is not liable for any</a:t>
            </a:r>
          </a:p>
          <a:p>
            <a:r>
              <a:rPr lang="en-GB" dirty="0"/>
              <a:t>damage or loss caused—</a:t>
            </a:r>
          </a:p>
          <a:p>
            <a:r>
              <a:rPr lang="en-GB" dirty="0"/>
              <a:t>(a) as a result of any act or omission in connection with any enterprise or business</a:t>
            </a:r>
          </a:p>
          <a:p>
            <a:r>
              <a:rPr lang="en-GB" dirty="0"/>
              <a:t>operated under the authority of a public school for purposes of supplementing</a:t>
            </a:r>
          </a:p>
          <a:p>
            <a:r>
              <a:rPr lang="en-GB" dirty="0"/>
              <a:t>the resources of the school as contemplated in section 36, including the</a:t>
            </a:r>
          </a:p>
          <a:p>
            <a:r>
              <a:rPr lang="en-GB" dirty="0"/>
              <a:t>offering of practical educational activities relating to that enterprise or</a:t>
            </a:r>
          </a:p>
          <a:p>
            <a:r>
              <a:rPr lang="en-GB" dirty="0"/>
              <a:t>business; or</a:t>
            </a:r>
          </a:p>
          <a:p>
            <a:r>
              <a:rPr lang="en-GB" dirty="0"/>
              <a:t>(b) if the provisions of section 36(2) have not been complied with.’’</a:t>
            </a:r>
            <a:endParaRPr lang="en-ZA" dirty="0"/>
          </a:p>
        </p:txBody>
      </p:sp>
    </p:spTree>
    <p:extLst>
      <p:ext uri="{BB962C8B-B14F-4D97-AF65-F5344CB8AC3E}">
        <p14:creationId xmlns:p14="http://schemas.microsoft.com/office/powerpoint/2010/main" val="760418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1000"/>
                                        <p:tgtEl>
                                          <p:spTgt spid="3">
                                            <p:txEl>
                                              <p:pRg st="4" end="4"/>
                                            </p:txEl>
                                          </p:spTgt>
                                        </p:tgtEl>
                                      </p:cBhvr>
                                    </p:animEffect>
                                    <p:anim calcmode="lin" valueType="num">
                                      <p:cBhvr>
                                        <p:cTn id="3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1000"/>
                                        <p:tgtEl>
                                          <p:spTgt spid="3">
                                            <p:txEl>
                                              <p:pRg st="5" end="5"/>
                                            </p:txEl>
                                          </p:spTgt>
                                        </p:tgtEl>
                                      </p:cBhvr>
                                    </p:animEffect>
                                    <p:anim calcmode="lin" valueType="num">
                                      <p:cBhvr>
                                        <p:cTn id="4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
                                            <p:txEl>
                                              <p:pRg st="6" end="6"/>
                                            </p:txEl>
                                          </p:spTgt>
                                        </p:tgtEl>
                                        <p:attrNameLst>
                                          <p:attrName>style.visibility</p:attrName>
                                        </p:attrNameLst>
                                      </p:cBhvr>
                                      <p:to>
                                        <p:strVal val="visible"/>
                                      </p:to>
                                    </p:set>
                                    <p:animEffect transition="in" filter="fade">
                                      <p:cBhvr>
                                        <p:cTn id="44" dur="1000"/>
                                        <p:tgtEl>
                                          <p:spTgt spid="3">
                                            <p:txEl>
                                              <p:pRg st="6" end="6"/>
                                            </p:txEl>
                                          </p:spTgt>
                                        </p:tgtEl>
                                      </p:cBhvr>
                                    </p:animEffect>
                                    <p:anim calcmode="lin" valueType="num">
                                      <p:cBhvr>
                                        <p:cTn id="4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6"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3">
                                            <p:txEl>
                                              <p:pRg st="7" end="7"/>
                                            </p:txEl>
                                          </p:spTgt>
                                        </p:tgtEl>
                                        <p:attrNameLst>
                                          <p:attrName>style.visibility</p:attrName>
                                        </p:attrNameLst>
                                      </p:cBhvr>
                                      <p:to>
                                        <p:strVal val="visible"/>
                                      </p:to>
                                    </p:set>
                                    <p:animEffect transition="in" filter="fade">
                                      <p:cBhvr>
                                        <p:cTn id="51" dur="1000"/>
                                        <p:tgtEl>
                                          <p:spTgt spid="3">
                                            <p:txEl>
                                              <p:pRg st="7" end="7"/>
                                            </p:txEl>
                                          </p:spTgt>
                                        </p:tgtEl>
                                      </p:cBhvr>
                                    </p:animEffect>
                                    <p:anim calcmode="lin" valueType="num">
                                      <p:cBhvr>
                                        <p:cTn id="5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
                                            <p:txEl>
                                              <p:pRg st="9" end="9"/>
                                            </p:txEl>
                                          </p:spTgt>
                                        </p:tgtEl>
                                        <p:attrNameLst>
                                          <p:attrName>style.visibility</p:attrName>
                                        </p:attrNameLst>
                                      </p:cBhvr>
                                      <p:to>
                                        <p:strVal val="visible"/>
                                      </p:to>
                                    </p:set>
                                    <p:animEffect transition="in" filter="fade">
                                      <p:cBhvr>
                                        <p:cTn id="63" dur="1000"/>
                                        <p:tgtEl>
                                          <p:spTgt spid="3">
                                            <p:txEl>
                                              <p:pRg st="9" end="9"/>
                                            </p:txEl>
                                          </p:spTgt>
                                        </p:tgtEl>
                                      </p:cBhvr>
                                    </p:animEffect>
                                    <p:anim calcmode="lin" valueType="num">
                                      <p:cBhvr>
                                        <p:cTn id="6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9" end="9"/>
                                            </p:txEl>
                                          </p:spTgt>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3">
                                            <p:txEl>
                                              <p:pRg st="10" end="10"/>
                                            </p:txEl>
                                          </p:spTgt>
                                        </p:tgtEl>
                                        <p:attrNameLst>
                                          <p:attrName>style.visibility</p:attrName>
                                        </p:attrNameLst>
                                      </p:cBhvr>
                                      <p:to>
                                        <p:strVal val="visible"/>
                                      </p:to>
                                    </p:set>
                                    <p:animEffect transition="in" filter="fade">
                                      <p:cBhvr>
                                        <p:cTn id="68" dur="1000"/>
                                        <p:tgtEl>
                                          <p:spTgt spid="3">
                                            <p:txEl>
                                              <p:pRg st="10" end="10"/>
                                            </p:txEl>
                                          </p:spTgt>
                                        </p:tgtEl>
                                      </p:cBhvr>
                                    </p:animEffect>
                                    <p:anim calcmode="lin" valueType="num">
                                      <p:cBhvr>
                                        <p:cTn id="69"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0"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nodeType="clickEffect">
                                  <p:stCondLst>
                                    <p:cond delay="0"/>
                                  </p:stCondLst>
                                  <p:childTnLst>
                                    <p:set>
                                      <p:cBhvr>
                                        <p:cTn id="74" dur="1" fill="hold">
                                          <p:stCondLst>
                                            <p:cond delay="0"/>
                                          </p:stCondLst>
                                        </p:cTn>
                                        <p:tgtEl>
                                          <p:spTgt spid="3">
                                            <p:txEl>
                                              <p:pRg st="11" end="11"/>
                                            </p:txEl>
                                          </p:spTgt>
                                        </p:tgtEl>
                                        <p:attrNameLst>
                                          <p:attrName>style.visibility</p:attrName>
                                        </p:attrNameLst>
                                      </p:cBhvr>
                                      <p:to>
                                        <p:strVal val="visible"/>
                                      </p:to>
                                    </p:set>
                                    <p:animEffect transition="in" filter="fade">
                                      <p:cBhvr>
                                        <p:cTn id="75" dur="1000"/>
                                        <p:tgtEl>
                                          <p:spTgt spid="3">
                                            <p:txEl>
                                              <p:pRg st="11" end="11"/>
                                            </p:txEl>
                                          </p:spTgt>
                                        </p:tgtEl>
                                      </p:cBhvr>
                                    </p:animEffect>
                                    <p:anim calcmode="lin" valueType="num">
                                      <p:cBhvr>
                                        <p:cTn id="76"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77"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78" presetID="42" presetClass="entr" presetSubtype="0" fill="hold" nodeType="withEffect">
                                  <p:stCondLst>
                                    <p:cond delay="0"/>
                                  </p:stCondLst>
                                  <p:childTnLst>
                                    <p:set>
                                      <p:cBhvr>
                                        <p:cTn id="79" dur="1" fill="hold">
                                          <p:stCondLst>
                                            <p:cond delay="0"/>
                                          </p:stCondLst>
                                        </p:cTn>
                                        <p:tgtEl>
                                          <p:spTgt spid="3">
                                            <p:txEl>
                                              <p:pRg st="12" end="12"/>
                                            </p:txEl>
                                          </p:spTgt>
                                        </p:tgtEl>
                                        <p:attrNameLst>
                                          <p:attrName>style.visibility</p:attrName>
                                        </p:attrNameLst>
                                      </p:cBhvr>
                                      <p:to>
                                        <p:strVal val="visible"/>
                                      </p:to>
                                    </p:set>
                                    <p:animEffect transition="in" filter="fade">
                                      <p:cBhvr>
                                        <p:cTn id="80" dur="1000"/>
                                        <p:tgtEl>
                                          <p:spTgt spid="3">
                                            <p:txEl>
                                              <p:pRg st="12" end="12"/>
                                            </p:txEl>
                                          </p:spTgt>
                                        </p:tgtEl>
                                      </p:cBhvr>
                                    </p:animEffect>
                                    <p:anim calcmode="lin" valueType="num">
                                      <p:cBhvr>
                                        <p:cTn id="81"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82"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3">
                                            <p:txEl>
                                              <p:pRg st="13" end="13"/>
                                            </p:txEl>
                                          </p:spTgt>
                                        </p:tgtEl>
                                        <p:attrNameLst>
                                          <p:attrName>style.visibility</p:attrName>
                                        </p:attrNameLst>
                                      </p:cBhvr>
                                      <p:to>
                                        <p:strVal val="visible"/>
                                      </p:to>
                                    </p:set>
                                    <p:animEffect transition="in" filter="fade">
                                      <p:cBhvr>
                                        <p:cTn id="85" dur="1000"/>
                                        <p:tgtEl>
                                          <p:spTgt spid="3">
                                            <p:txEl>
                                              <p:pRg st="13" end="13"/>
                                            </p:txEl>
                                          </p:spTgt>
                                        </p:tgtEl>
                                      </p:cBhvr>
                                    </p:animEffect>
                                    <p:anim calcmode="lin" valueType="num">
                                      <p:cBhvr>
                                        <p:cTn id="86"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87" dur="1000" fill="hold"/>
                                        <p:tgtEl>
                                          <p:spTgt spid="3">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88" fill="hold">
                      <p:stCondLst>
                        <p:cond delay="indefinite"/>
                      </p:stCondLst>
                      <p:childTnLst>
                        <p:par>
                          <p:cTn id="89" fill="hold">
                            <p:stCondLst>
                              <p:cond delay="0"/>
                            </p:stCondLst>
                            <p:childTnLst>
                              <p:par>
                                <p:cTn id="90" presetID="42" presetClass="entr" presetSubtype="0" fill="hold" nodeType="clickEffect">
                                  <p:stCondLst>
                                    <p:cond delay="0"/>
                                  </p:stCondLst>
                                  <p:childTnLst>
                                    <p:set>
                                      <p:cBhvr>
                                        <p:cTn id="91" dur="1" fill="hold">
                                          <p:stCondLst>
                                            <p:cond delay="0"/>
                                          </p:stCondLst>
                                        </p:cTn>
                                        <p:tgtEl>
                                          <p:spTgt spid="3">
                                            <p:txEl>
                                              <p:pRg st="14" end="14"/>
                                            </p:txEl>
                                          </p:spTgt>
                                        </p:tgtEl>
                                        <p:attrNameLst>
                                          <p:attrName>style.visibility</p:attrName>
                                        </p:attrNameLst>
                                      </p:cBhvr>
                                      <p:to>
                                        <p:strVal val="visible"/>
                                      </p:to>
                                    </p:set>
                                    <p:animEffect transition="in" filter="fade">
                                      <p:cBhvr>
                                        <p:cTn id="92" dur="1000"/>
                                        <p:tgtEl>
                                          <p:spTgt spid="3">
                                            <p:txEl>
                                              <p:pRg st="14" end="14"/>
                                            </p:txEl>
                                          </p:spTgt>
                                        </p:tgtEl>
                                      </p:cBhvr>
                                    </p:animEffect>
                                    <p:anim calcmode="lin" valueType="num">
                                      <p:cBhvr>
                                        <p:cTn id="93"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94"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3">
                                            <p:txEl>
                                              <p:pRg st="15" end="15"/>
                                            </p:txEl>
                                          </p:spTgt>
                                        </p:tgtEl>
                                        <p:attrNameLst>
                                          <p:attrName>style.visibility</p:attrName>
                                        </p:attrNameLst>
                                      </p:cBhvr>
                                      <p:to>
                                        <p:strVal val="visible"/>
                                      </p:to>
                                    </p:set>
                                    <p:animEffect transition="in" filter="fade">
                                      <p:cBhvr>
                                        <p:cTn id="97" dur="1000"/>
                                        <p:tgtEl>
                                          <p:spTgt spid="3">
                                            <p:txEl>
                                              <p:pRg st="15" end="15"/>
                                            </p:txEl>
                                          </p:spTgt>
                                        </p:tgtEl>
                                      </p:cBhvr>
                                    </p:animEffect>
                                    <p:anim calcmode="lin" valueType="num">
                                      <p:cBhvr>
                                        <p:cTn id="98"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99"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3">
                                            <p:txEl>
                                              <p:pRg st="16" end="16"/>
                                            </p:txEl>
                                          </p:spTgt>
                                        </p:tgtEl>
                                        <p:attrNameLst>
                                          <p:attrName>style.visibility</p:attrName>
                                        </p:attrNameLst>
                                      </p:cBhvr>
                                      <p:to>
                                        <p:strVal val="visible"/>
                                      </p:to>
                                    </p:set>
                                    <p:animEffect transition="in" filter="fade">
                                      <p:cBhvr>
                                        <p:cTn id="102" dur="1000"/>
                                        <p:tgtEl>
                                          <p:spTgt spid="3">
                                            <p:txEl>
                                              <p:pRg st="16" end="16"/>
                                            </p:txEl>
                                          </p:spTgt>
                                        </p:tgtEl>
                                      </p:cBhvr>
                                    </p:animEffect>
                                    <p:anim calcmode="lin" valueType="num">
                                      <p:cBhvr>
                                        <p:cTn id="103"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104"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3">
                                            <p:txEl>
                                              <p:pRg st="17" end="17"/>
                                            </p:txEl>
                                          </p:spTgt>
                                        </p:tgtEl>
                                        <p:attrNameLst>
                                          <p:attrName>style.visibility</p:attrName>
                                        </p:attrNameLst>
                                      </p:cBhvr>
                                      <p:to>
                                        <p:strVal val="visible"/>
                                      </p:to>
                                    </p:set>
                                    <p:animEffect transition="in" filter="fade">
                                      <p:cBhvr>
                                        <p:cTn id="107" dur="1000"/>
                                        <p:tgtEl>
                                          <p:spTgt spid="3">
                                            <p:txEl>
                                              <p:pRg st="17" end="17"/>
                                            </p:txEl>
                                          </p:spTgt>
                                        </p:tgtEl>
                                      </p:cBhvr>
                                    </p:animEffect>
                                    <p:anim calcmode="lin" valueType="num">
                                      <p:cBhvr>
                                        <p:cTn id="108"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109"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3">
                                            <p:txEl>
                                              <p:pRg st="18" end="18"/>
                                            </p:txEl>
                                          </p:spTgt>
                                        </p:tgtEl>
                                        <p:attrNameLst>
                                          <p:attrName>style.visibility</p:attrName>
                                        </p:attrNameLst>
                                      </p:cBhvr>
                                      <p:to>
                                        <p:strVal val="visible"/>
                                      </p:to>
                                    </p:set>
                                    <p:animEffect transition="in" filter="fade">
                                      <p:cBhvr>
                                        <p:cTn id="112" dur="1000"/>
                                        <p:tgtEl>
                                          <p:spTgt spid="3">
                                            <p:txEl>
                                              <p:pRg st="18" end="18"/>
                                            </p:txEl>
                                          </p:spTgt>
                                        </p:tgtEl>
                                      </p:cBhvr>
                                    </p:animEffect>
                                    <p:anim calcmode="lin" valueType="num">
                                      <p:cBhvr>
                                        <p:cTn id="113"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114" dur="1000" fill="hold"/>
                                        <p:tgtEl>
                                          <p:spTgt spid="3">
                                            <p:txEl>
                                              <p:pRg st="18" end="18"/>
                                            </p:txEl>
                                          </p:spTgt>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nodeType="clickEffect">
                                  <p:stCondLst>
                                    <p:cond delay="0"/>
                                  </p:stCondLst>
                                  <p:childTnLst>
                                    <p:set>
                                      <p:cBhvr>
                                        <p:cTn id="118" dur="1" fill="hold">
                                          <p:stCondLst>
                                            <p:cond delay="0"/>
                                          </p:stCondLst>
                                        </p:cTn>
                                        <p:tgtEl>
                                          <p:spTgt spid="3">
                                            <p:txEl>
                                              <p:pRg st="19" end="19"/>
                                            </p:txEl>
                                          </p:spTgt>
                                        </p:tgtEl>
                                        <p:attrNameLst>
                                          <p:attrName>style.visibility</p:attrName>
                                        </p:attrNameLst>
                                      </p:cBhvr>
                                      <p:to>
                                        <p:strVal val="visible"/>
                                      </p:to>
                                    </p:set>
                                    <p:animEffect transition="in" filter="fade">
                                      <p:cBhvr>
                                        <p:cTn id="119" dur="1000"/>
                                        <p:tgtEl>
                                          <p:spTgt spid="3">
                                            <p:txEl>
                                              <p:pRg st="19" end="19"/>
                                            </p:txEl>
                                          </p:spTgt>
                                        </p:tgtEl>
                                      </p:cBhvr>
                                    </p:animEffect>
                                    <p:anim calcmode="lin" valueType="num">
                                      <p:cBhvr>
                                        <p:cTn id="120"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21" dur="1000" fill="hold"/>
                                        <p:tgtEl>
                                          <p:spTgt spid="3">
                                            <p:txEl>
                                              <p:pRg st="19" end="1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A0AC6FC-62E4-4031-F6A7-C30156DEE59C}"/>
              </a:ext>
            </a:extLst>
          </p:cNvPr>
          <p:cNvSpPr txBox="1"/>
          <p:nvPr/>
        </p:nvSpPr>
        <p:spPr>
          <a:xfrm>
            <a:off x="609600" y="474345"/>
            <a:ext cx="10241280" cy="5078313"/>
          </a:xfrm>
          <a:prstGeom prst="rect">
            <a:avLst/>
          </a:prstGeom>
          <a:noFill/>
        </p:spPr>
        <p:txBody>
          <a:bodyPr wrap="square">
            <a:spAutoFit/>
          </a:bodyPr>
          <a:lstStyle/>
          <a:p>
            <a:r>
              <a:rPr lang="en-GB" b="1" dirty="0"/>
              <a:t>Amendment of section 61 of Act 84 of 1996, </a:t>
            </a:r>
            <a:r>
              <a:rPr lang="en-GB" dirty="0"/>
              <a:t>as amended by section 5 of Act 53 of</a:t>
            </a:r>
          </a:p>
          <a:p>
            <a:r>
              <a:rPr lang="en-GB" dirty="0"/>
              <a:t>2000 and section 9 of Act 50 of 2002</a:t>
            </a:r>
          </a:p>
          <a:p>
            <a:r>
              <a:rPr lang="en-GB" dirty="0"/>
              <a:t>39. Section 61 of the South African Schools Act, 1996, is hereby amended—</a:t>
            </a:r>
          </a:p>
          <a:p>
            <a:r>
              <a:rPr lang="en-GB" dirty="0"/>
              <a:t>(a) by the insertion after paragraph (a) of the following paragraphs:</a:t>
            </a:r>
          </a:p>
          <a:p>
            <a:r>
              <a:rPr lang="en-GB" dirty="0"/>
              <a:t>‘‘(</a:t>
            </a:r>
            <a:r>
              <a:rPr lang="en-GB" dirty="0" err="1"/>
              <a:t>aA</a:t>
            </a:r>
            <a:r>
              <a:rPr lang="en-GB" dirty="0"/>
              <a:t>) on the management of learner pregnancy;</a:t>
            </a:r>
          </a:p>
          <a:p>
            <a:r>
              <a:rPr lang="en-GB" dirty="0"/>
              <a:t>(</a:t>
            </a:r>
            <a:r>
              <a:rPr lang="en-GB" dirty="0" err="1"/>
              <a:t>aB</a:t>
            </a:r>
            <a:r>
              <a:rPr lang="en-GB" dirty="0"/>
              <a:t>) on the admission of learners to public schools;</a:t>
            </a:r>
          </a:p>
          <a:p>
            <a:r>
              <a:rPr lang="en-GB" dirty="0"/>
              <a:t>(</a:t>
            </a:r>
            <a:r>
              <a:rPr lang="en-GB" dirty="0" err="1"/>
              <a:t>aC</a:t>
            </a:r>
            <a:r>
              <a:rPr lang="en-GB" dirty="0"/>
              <a:t>) on the prohibition of the payment of unauthorised remuneration or the giving of other financial benefits, or benefits in kind to certain employees;</a:t>
            </a:r>
          </a:p>
          <a:p>
            <a:r>
              <a:rPr lang="en-GB" dirty="0"/>
              <a:t>(</a:t>
            </a:r>
            <a:r>
              <a:rPr lang="en-GB" dirty="0" err="1"/>
              <a:t>aD</a:t>
            </a:r>
            <a:r>
              <a:rPr lang="en-GB" dirty="0"/>
              <a:t>) on the minimum norms and standards for provincial educator development institutes and district educator development centres;</a:t>
            </a:r>
          </a:p>
          <a:p>
            <a:r>
              <a:rPr lang="en-GB" dirty="0"/>
              <a:t>(</a:t>
            </a:r>
            <a:r>
              <a:rPr lang="en-GB" dirty="0" err="1"/>
              <a:t>aE</a:t>
            </a:r>
            <a:r>
              <a:rPr lang="en-GB" dirty="0"/>
              <a:t>) on the organisation, roles and responsibilities of education districts;</a:t>
            </a:r>
          </a:p>
          <a:p>
            <a:r>
              <a:rPr lang="en-GB" dirty="0"/>
              <a:t>(</a:t>
            </a:r>
            <a:r>
              <a:rPr lang="en-GB" dirty="0" err="1"/>
              <a:t>aF</a:t>
            </a:r>
            <a:r>
              <a:rPr lang="en-GB" dirty="0"/>
              <a:t>) on a national education information system;’’; and</a:t>
            </a:r>
          </a:p>
          <a:p>
            <a:r>
              <a:rPr lang="en-GB" dirty="0"/>
              <a:t>(b) by the addition of the following subsections, the existing section becoming subsection (1):</a:t>
            </a:r>
          </a:p>
          <a:p>
            <a:r>
              <a:rPr lang="en-GB" dirty="0"/>
              <a:t>‘‘(2) The regulations contemplated in subsection (1) may provide that any person who contravenes a provision thereof or fails to comply therewith is guilty of an offence and liable, on conviction, to a fine or to</a:t>
            </a:r>
          </a:p>
          <a:p>
            <a:r>
              <a:rPr lang="en-GB" dirty="0"/>
              <a:t>imprisonment for a period not exceeding six months, or to both a fine and such imprisonment.</a:t>
            </a:r>
          </a:p>
          <a:p>
            <a:r>
              <a:rPr lang="en-GB" dirty="0"/>
              <a:t>(3) Any regulation made under subsection (1)(</a:t>
            </a:r>
            <a:r>
              <a:rPr lang="en-GB" dirty="0" err="1"/>
              <a:t>aA</a:t>
            </a:r>
            <a:r>
              <a:rPr lang="en-GB" dirty="0"/>
              <a:t>) and (</a:t>
            </a:r>
            <a:r>
              <a:rPr lang="en-GB" dirty="0" err="1"/>
              <a:t>aB</a:t>
            </a:r>
            <a:r>
              <a:rPr lang="en-GB" dirty="0"/>
              <a:t>) must, before publication in the Gazette, be tabled in Parliament.’’</a:t>
            </a:r>
            <a:endParaRPr lang="en-ZA" dirty="0"/>
          </a:p>
        </p:txBody>
      </p:sp>
    </p:spTree>
    <p:extLst>
      <p:ext uri="{BB962C8B-B14F-4D97-AF65-F5344CB8AC3E}">
        <p14:creationId xmlns:p14="http://schemas.microsoft.com/office/powerpoint/2010/main" val="3657627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additive="base">
                                        <p:cTn id="4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
                                            <p:txEl>
                                              <p:pRg st="8" end="8"/>
                                            </p:txEl>
                                          </p:spTgt>
                                        </p:tgtEl>
                                        <p:attrNameLst>
                                          <p:attrName>style.visibility</p:attrName>
                                        </p:attrNameLst>
                                      </p:cBhvr>
                                      <p:to>
                                        <p:strVal val="visible"/>
                                      </p:to>
                                    </p:set>
                                    <p:anim calcmode="lin" valueType="num">
                                      <p:cBhvr additive="base">
                                        <p:cTn id="5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
                                            <p:txEl>
                                              <p:pRg st="9" end="9"/>
                                            </p:txEl>
                                          </p:spTgt>
                                        </p:tgtEl>
                                        <p:attrNameLst>
                                          <p:attrName>style.visibility</p:attrName>
                                        </p:attrNameLst>
                                      </p:cBhvr>
                                      <p:to>
                                        <p:strVal val="visible"/>
                                      </p:to>
                                    </p:set>
                                    <p:anim calcmode="lin" valueType="num">
                                      <p:cBhvr additive="base">
                                        <p:cTn id="59"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3">
                                            <p:txEl>
                                              <p:pRg st="10" end="10"/>
                                            </p:txEl>
                                          </p:spTgt>
                                        </p:tgtEl>
                                        <p:attrNameLst>
                                          <p:attrName>style.visibility</p:attrName>
                                        </p:attrNameLst>
                                      </p:cBhvr>
                                      <p:to>
                                        <p:strVal val="visible"/>
                                      </p:to>
                                    </p:set>
                                    <p:anim calcmode="lin" valueType="num">
                                      <p:cBhvr additive="base">
                                        <p:cTn id="65"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0" end="10"/>
                                            </p:txEl>
                                          </p:spTgt>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3">
                                            <p:txEl>
                                              <p:pRg st="11" end="11"/>
                                            </p:txEl>
                                          </p:spTgt>
                                        </p:tgtEl>
                                        <p:attrNameLst>
                                          <p:attrName>style.visibility</p:attrName>
                                        </p:attrNameLst>
                                      </p:cBhvr>
                                      <p:to>
                                        <p:strVal val="visible"/>
                                      </p:to>
                                    </p:set>
                                    <p:anim calcmode="lin" valueType="num">
                                      <p:cBhvr additive="base">
                                        <p:cTn id="69"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3">
                                            <p:txEl>
                                              <p:pRg st="11" end="11"/>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3">
                                            <p:txEl>
                                              <p:pRg st="12" end="12"/>
                                            </p:txEl>
                                          </p:spTgt>
                                        </p:tgtEl>
                                        <p:attrNameLst>
                                          <p:attrName>style.visibility</p:attrName>
                                        </p:attrNameLst>
                                      </p:cBhvr>
                                      <p:to>
                                        <p:strVal val="visible"/>
                                      </p:to>
                                    </p:set>
                                    <p:anim calcmode="lin" valueType="num">
                                      <p:cBhvr additive="base">
                                        <p:cTn id="73"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2" end="12"/>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3">
                                            <p:txEl>
                                              <p:pRg st="13" end="13"/>
                                            </p:txEl>
                                          </p:spTgt>
                                        </p:tgtEl>
                                        <p:attrNameLst>
                                          <p:attrName>style.visibility</p:attrName>
                                        </p:attrNameLst>
                                      </p:cBhvr>
                                      <p:to>
                                        <p:strVal val="visible"/>
                                      </p:to>
                                    </p:set>
                                    <p:anim calcmode="lin" valueType="num">
                                      <p:cBhvr additive="base">
                                        <p:cTn id="77" dur="500" fill="hold"/>
                                        <p:tgtEl>
                                          <p:spTgt spid="3">
                                            <p:txEl>
                                              <p:pRg st="13" end="13"/>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3">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699EC17-CC1F-85BE-2DFF-6658CADF5D7D}"/>
              </a:ext>
            </a:extLst>
          </p:cNvPr>
          <p:cNvSpPr txBox="1"/>
          <p:nvPr/>
        </p:nvSpPr>
        <p:spPr>
          <a:xfrm>
            <a:off x="538480" y="-79653"/>
            <a:ext cx="10414000" cy="7017306"/>
          </a:xfrm>
          <a:prstGeom prst="rect">
            <a:avLst/>
          </a:prstGeom>
          <a:noFill/>
        </p:spPr>
        <p:txBody>
          <a:bodyPr wrap="square">
            <a:spAutoFit/>
          </a:bodyPr>
          <a:lstStyle/>
          <a:p>
            <a:r>
              <a:rPr lang="en-GB" b="1" dirty="0"/>
              <a:t>Amendment of the Preamble of Act 84 of 1996</a:t>
            </a:r>
          </a:p>
          <a:p>
            <a:r>
              <a:rPr lang="en-GB" dirty="0"/>
              <a:t>40. The Preamble of the South African Schools Act, 1996, is hereby amended by the</a:t>
            </a:r>
          </a:p>
          <a:p>
            <a:r>
              <a:rPr lang="en-GB" dirty="0"/>
              <a:t>substitution for the second paragraph of the following paragraph:</a:t>
            </a:r>
          </a:p>
          <a:p>
            <a:r>
              <a:rPr lang="en-GB" dirty="0"/>
              <a:t>‘‘WHEREAS this country requires a new national system for schools which will</a:t>
            </a:r>
          </a:p>
          <a:p>
            <a:r>
              <a:rPr lang="en-GB" dirty="0"/>
              <a:t>redress past injustices in educational provision, provide an education of progressively high quality for all learners and in so doing lay a strong foundation for the</a:t>
            </a:r>
          </a:p>
          <a:p>
            <a:r>
              <a:rPr lang="en-GB" dirty="0"/>
              <a:t>development of all our people’s talents and capabilities, advance the democratic</a:t>
            </a:r>
          </a:p>
          <a:p>
            <a:r>
              <a:rPr lang="en-GB" dirty="0"/>
              <a:t>transformation of society, combat racism and sexism and all other forms of unfair</a:t>
            </a:r>
          </a:p>
          <a:p>
            <a:r>
              <a:rPr lang="en-GB" dirty="0"/>
              <a:t>discrimination and intolerance, contribute to the eradication of poverty and the</a:t>
            </a:r>
          </a:p>
          <a:p>
            <a:r>
              <a:rPr lang="en-GB" dirty="0"/>
              <a:t>economic well-being of society, facilitate the education of children through the</a:t>
            </a:r>
          </a:p>
          <a:p>
            <a:r>
              <a:rPr lang="en-GB" dirty="0"/>
              <a:t>promotion and protection of the right to basic education, protect and advance our</a:t>
            </a:r>
          </a:p>
          <a:p>
            <a:r>
              <a:rPr lang="en-GB" dirty="0"/>
              <a:t>diverse cultures and languages, uphold the rights of all learners, parents and</a:t>
            </a:r>
          </a:p>
          <a:p>
            <a:r>
              <a:rPr lang="en-GB" dirty="0"/>
              <a:t>educators, and promote their acceptance of responsibility for the organisation,</a:t>
            </a:r>
          </a:p>
          <a:p>
            <a:r>
              <a:rPr lang="en-GB" dirty="0"/>
              <a:t>governance and funding of schools in partnership with the State; and’’.</a:t>
            </a:r>
          </a:p>
          <a:p>
            <a:r>
              <a:rPr lang="en-GB" dirty="0"/>
              <a:t>Amendment of section 1 of Act 76 of 1998, as amended by section 6 of Act 53 of</a:t>
            </a:r>
          </a:p>
          <a:p>
            <a:r>
              <a:rPr lang="en-GB" dirty="0"/>
              <a:t>2000, section 58 of Act 16 of 2006 and section 15 of Act 15 of 2011</a:t>
            </a:r>
          </a:p>
          <a:p>
            <a:r>
              <a:rPr lang="en-GB" dirty="0"/>
              <a:t>41. Section 1 of the Employment of Educators Act, 1998, is hereby amended—</a:t>
            </a:r>
          </a:p>
          <a:p>
            <a:r>
              <a:rPr lang="en-GB" dirty="0"/>
              <a:t>(a) by the deletion of the definition of ‘‘adult basic education centre’’;</a:t>
            </a:r>
          </a:p>
          <a:p>
            <a:r>
              <a:rPr lang="en-GB" dirty="0"/>
              <a:t>(b) by the substitution for the definition of ‘‘educator’’ of the following definition:</a:t>
            </a:r>
          </a:p>
          <a:p>
            <a:r>
              <a:rPr lang="en-GB" dirty="0"/>
              <a:t>‘‘‘educator’ means any person who teaches, educates or trains other</a:t>
            </a:r>
          </a:p>
          <a:p>
            <a:r>
              <a:rPr lang="en-GB" dirty="0"/>
              <a:t>persons or who provides professional educational services, including</a:t>
            </a:r>
          </a:p>
          <a:p>
            <a:r>
              <a:rPr lang="en-GB" dirty="0"/>
              <a:t>professional therapy and education psychological services, at any public</a:t>
            </a:r>
          </a:p>
          <a:p>
            <a:r>
              <a:rPr lang="en-GB" dirty="0"/>
              <a:t>school[,] or departmental office [or adult basic education centre] and</a:t>
            </a:r>
          </a:p>
          <a:p>
            <a:r>
              <a:rPr lang="en-GB" dirty="0"/>
              <a:t>who is appointed in a post on any educator establishment under this</a:t>
            </a:r>
          </a:p>
          <a:p>
            <a:r>
              <a:rPr lang="en-GB" dirty="0"/>
              <a:t>Act;’’; and</a:t>
            </a:r>
            <a:endParaRPr lang="en-ZA" dirty="0"/>
          </a:p>
        </p:txBody>
      </p:sp>
    </p:spTree>
    <p:extLst>
      <p:ext uri="{BB962C8B-B14F-4D97-AF65-F5344CB8AC3E}">
        <p14:creationId xmlns:p14="http://schemas.microsoft.com/office/powerpoint/2010/main" val="216272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1000"/>
                                        <p:tgtEl>
                                          <p:spTgt spid="3">
                                            <p:txEl>
                                              <p:pRg st="7" end="7"/>
                                            </p:txEl>
                                          </p:spTgt>
                                        </p:tgtEl>
                                      </p:cBhvr>
                                    </p:animEffect>
                                    <p:anim calcmode="lin" valueType="num">
                                      <p:cBhvr>
                                        <p:cTn id="43"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1000"/>
                                        <p:tgtEl>
                                          <p:spTgt spid="3">
                                            <p:txEl>
                                              <p:pRg st="8" end="8"/>
                                            </p:txEl>
                                          </p:spTgt>
                                        </p:tgtEl>
                                      </p:cBhvr>
                                    </p:animEffect>
                                    <p:anim calcmode="lin" valueType="num">
                                      <p:cBhvr>
                                        <p:cTn id="4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8" end="8"/>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fade">
                                      <p:cBhvr>
                                        <p:cTn id="52" dur="1000"/>
                                        <p:tgtEl>
                                          <p:spTgt spid="3">
                                            <p:txEl>
                                              <p:pRg st="9" end="9"/>
                                            </p:txEl>
                                          </p:spTgt>
                                        </p:tgtEl>
                                      </p:cBhvr>
                                    </p:animEffect>
                                    <p:anim calcmode="lin" valueType="num">
                                      <p:cBhvr>
                                        <p:cTn id="5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fade">
                                      <p:cBhvr>
                                        <p:cTn id="57" dur="1000"/>
                                        <p:tgtEl>
                                          <p:spTgt spid="3">
                                            <p:txEl>
                                              <p:pRg st="10" end="10"/>
                                            </p:txEl>
                                          </p:spTgt>
                                        </p:tgtEl>
                                      </p:cBhvr>
                                    </p:animEffect>
                                    <p:anim calcmode="lin" valueType="num">
                                      <p:cBhvr>
                                        <p:cTn id="5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9" dur="1000" fill="hold"/>
                                        <p:tgtEl>
                                          <p:spTgt spid="3">
                                            <p:txEl>
                                              <p:pRg st="10" end="10"/>
                                            </p:txEl>
                                          </p:spTgt>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3">
                                            <p:txEl>
                                              <p:pRg st="11" end="11"/>
                                            </p:txEl>
                                          </p:spTgt>
                                        </p:tgtEl>
                                        <p:attrNameLst>
                                          <p:attrName>style.visibility</p:attrName>
                                        </p:attrNameLst>
                                      </p:cBhvr>
                                      <p:to>
                                        <p:strVal val="visible"/>
                                      </p:to>
                                    </p:set>
                                    <p:animEffect transition="in" filter="fade">
                                      <p:cBhvr>
                                        <p:cTn id="62" dur="1000"/>
                                        <p:tgtEl>
                                          <p:spTgt spid="3">
                                            <p:txEl>
                                              <p:pRg st="11" end="11"/>
                                            </p:txEl>
                                          </p:spTgt>
                                        </p:tgtEl>
                                      </p:cBhvr>
                                    </p:animEffect>
                                    <p:anim calcmode="lin" valueType="num">
                                      <p:cBhvr>
                                        <p:cTn id="63" dur="1000" fill="hold"/>
                                        <p:tgtEl>
                                          <p:spTgt spid="3">
                                            <p:txEl>
                                              <p:pRg st="11" end="11"/>
                                            </p:txEl>
                                          </p:spTgt>
                                        </p:tgtEl>
                                        <p:attrNameLst>
                                          <p:attrName>ppt_x</p:attrName>
                                        </p:attrNameLst>
                                      </p:cBhvr>
                                      <p:tavLst>
                                        <p:tav tm="0">
                                          <p:val>
                                            <p:strVal val="#ppt_x"/>
                                          </p:val>
                                        </p:tav>
                                        <p:tav tm="100000">
                                          <p:val>
                                            <p:strVal val="#ppt_x"/>
                                          </p:val>
                                        </p:tav>
                                      </p:tavLst>
                                    </p:anim>
                                    <p:anim calcmode="lin" valueType="num">
                                      <p:cBhvr>
                                        <p:cTn id="64" dur="1000" fill="hold"/>
                                        <p:tgtEl>
                                          <p:spTgt spid="3">
                                            <p:txEl>
                                              <p:pRg st="11" end="11"/>
                                            </p:txEl>
                                          </p:spTgt>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3">
                                            <p:txEl>
                                              <p:pRg st="12" end="12"/>
                                            </p:txEl>
                                          </p:spTgt>
                                        </p:tgtEl>
                                        <p:attrNameLst>
                                          <p:attrName>style.visibility</p:attrName>
                                        </p:attrNameLst>
                                      </p:cBhvr>
                                      <p:to>
                                        <p:strVal val="visible"/>
                                      </p:to>
                                    </p:set>
                                    <p:animEffect transition="in" filter="fade">
                                      <p:cBhvr>
                                        <p:cTn id="67" dur="1000"/>
                                        <p:tgtEl>
                                          <p:spTgt spid="3">
                                            <p:txEl>
                                              <p:pRg st="12" end="12"/>
                                            </p:txEl>
                                          </p:spTgt>
                                        </p:tgtEl>
                                      </p:cBhvr>
                                    </p:animEffect>
                                    <p:anim calcmode="lin" valueType="num">
                                      <p:cBhvr>
                                        <p:cTn id="68" dur="1000" fill="hold"/>
                                        <p:tgtEl>
                                          <p:spTgt spid="3">
                                            <p:txEl>
                                              <p:pRg st="12" end="12"/>
                                            </p:txEl>
                                          </p:spTgt>
                                        </p:tgtEl>
                                        <p:attrNameLst>
                                          <p:attrName>ppt_x</p:attrName>
                                        </p:attrNameLst>
                                      </p:cBhvr>
                                      <p:tavLst>
                                        <p:tav tm="0">
                                          <p:val>
                                            <p:strVal val="#ppt_x"/>
                                          </p:val>
                                        </p:tav>
                                        <p:tav tm="100000">
                                          <p:val>
                                            <p:strVal val="#ppt_x"/>
                                          </p:val>
                                        </p:tav>
                                      </p:tavLst>
                                    </p:anim>
                                    <p:anim calcmode="lin" valueType="num">
                                      <p:cBhvr>
                                        <p:cTn id="69" dur="1000" fill="hold"/>
                                        <p:tgtEl>
                                          <p:spTgt spid="3">
                                            <p:txEl>
                                              <p:pRg st="12" end="12"/>
                                            </p:txEl>
                                          </p:spTgt>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3">
                                            <p:txEl>
                                              <p:pRg st="13" end="13"/>
                                            </p:txEl>
                                          </p:spTgt>
                                        </p:tgtEl>
                                        <p:attrNameLst>
                                          <p:attrName>style.visibility</p:attrName>
                                        </p:attrNameLst>
                                      </p:cBhvr>
                                      <p:to>
                                        <p:strVal val="visible"/>
                                      </p:to>
                                    </p:set>
                                    <p:animEffect transition="in" filter="fade">
                                      <p:cBhvr>
                                        <p:cTn id="72" dur="1000"/>
                                        <p:tgtEl>
                                          <p:spTgt spid="3">
                                            <p:txEl>
                                              <p:pRg st="13" end="13"/>
                                            </p:txEl>
                                          </p:spTgt>
                                        </p:tgtEl>
                                      </p:cBhvr>
                                    </p:animEffect>
                                    <p:anim calcmode="lin" valueType="num">
                                      <p:cBhvr>
                                        <p:cTn id="73" dur="1000" fill="hold"/>
                                        <p:tgtEl>
                                          <p:spTgt spid="3">
                                            <p:txEl>
                                              <p:pRg st="13" end="13"/>
                                            </p:txEl>
                                          </p:spTgt>
                                        </p:tgtEl>
                                        <p:attrNameLst>
                                          <p:attrName>ppt_x</p:attrName>
                                        </p:attrNameLst>
                                      </p:cBhvr>
                                      <p:tavLst>
                                        <p:tav tm="0">
                                          <p:val>
                                            <p:strVal val="#ppt_x"/>
                                          </p:val>
                                        </p:tav>
                                        <p:tav tm="100000">
                                          <p:val>
                                            <p:strVal val="#ppt_x"/>
                                          </p:val>
                                        </p:tav>
                                      </p:tavLst>
                                    </p:anim>
                                    <p:anim calcmode="lin" valueType="num">
                                      <p:cBhvr>
                                        <p:cTn id="74" dur="1000" fill="hold"/>
                                        <p:tgtEl>
                                          <p:spTgt spid="3">
                                            <p:txEl>
                                              <p:pRg st="13" end="13"/>
                                            </p:txEl>
                                          </p:spTgt>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3">
                                            <p:txEl>
                                              <p:pRg st="14" end="14"/>
                                            </p:txEl>
                                          </p:spTgt>
                                        </p:tgtEl>
                                        <p:attrNameLst>
                                          <p:attrName>style.visibility</p:attrName>
                                        </p:attrNameLst>
                                      </p:cBhvr>
                                      <p:to>
                                        <p:strVal val="visible"/>
                                      </p:to>
                                    </p:set>
                                    <p:animEffect transition="in" filter="fade">
                                      <p:cBhvr>
                                        <p:cTn id="77" dur="1000"/>
                                        <p:tgtEl>
                                          <p:spTgt spid="3">
                                            <p:txEl>
                                              <p:pRg st="14" end="14"/>
                                            </p:txEl>
                                          </p:spTgt>
                                        </p:tgtEl>
                                      </p:cBhvr>
                                    </p:animEffect>
                                    <p:anim calcmode="lin" valueType="num">
                                      <p:cBhvr>
                                        <p:cTn id="78" dur="1000" fill="hold"/>
                                        <p:tgtEl>
                                          <p:spTgt spid="3">
                                            <p:txEl>
                                              <p:pRg st="14" end="14"/>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4" end="14"/>
                                            </p:txEl>
                                          </p:spTgt>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3">
                                            <p:txEl>
                                              <p:pRg st="15" end="15"/>
                                            </p:txEl>
                                          </p:spTgt>
                                        </p:tgtEl>
                                        <p:attrNameLst>
                                          <p:attrName>style.visibility</p:attrName>
                                        </p:attrNameLst>
                                      </p:cBhvr>
                                      <p:to>
                                        <p:strVal val="visible"/>
                                      </p:to>
                                    </p:set>
                                    <p:animEffect transition="in" filter="fade">
                                      <p:cBhvr>
                                        <p:cTn id="82" dur="1000"/>
                                        <p:tgtEl>
                                          <p:spTgt spid="3">
                                            <p:txEl>
                                              <p:pRg st="15" end="15"/>
                                            </p:txEl>
                                          </p:spTgt>
                                        </p:tgtEl>
                                      </p:cBhvr>
                                    </p:animEffect>
                                    <p:anim calcmode="lin" valueType="num">
                                      <p:cBhvr>
                                        <p:cTn id="83" dur="1000" fill="hold"/>
                                        <p:tgtEl>
                                          <p:spTgt spid="3">
                                            <p:txEl>
                                              <p:pRg st="15" end="15"/>
                                            </p:txEl>
                                          </p:spTgt>
                                        </p:tgtEl>
                                        <p:attrNameLst>
                                          <p:attrName>ppt_x</p:attrName>
                                        </p:attrNameLst>
                                      </p:cBhvr>
                                      <p:tavLst>
                                        <p:tav tm="0">
                                          <p:val>
                                            <p:strVal val="#ppt_x"/>
                                          </p:val>
                                        </p:tav>
                                        <p:tav tm="100000">
                                          <p:val>
                                            <p:strVal val="#ppt_x"/>
                                          </p:val>
                                        </p:tav>
                                      </p:tavLst>
                                    </p:anim>
                                    <p:anim calcmode="lin" valueType="num">
                                      <p:cBhvr>
                                        <p:cTn id="84" dur="1000" fill="hold"/>
                                        <p:tgtEl>
                                          <p:spTgt spid="3">
                                            <p:txEl>
                                              <p:pRg st="15" end="15"/>
                                            </p:txEl>
                                          </p:spTgt>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3">
                                            <p:txEl>
                                              <p:pRg st="16" end="16"/>
                                            </p:txEl>
                                          </p:spTgt>
                                        </p:tgtEl>
                                        <p:attrNameLst>
                                          <p:attrName>style.visibility</p:attrName>
                                        </p:attrNameLst>
                                      </p:cBhvr>
                                      <p:to>
                                        <p:strVal val="visible"/>
                                      </p:to>
                                    </p:set>
                                    <p:animEffect transition="in" filter="fade">
                                      <p:cBhvr>
                                        <p:cTn id="87" dur="1000"/>
                                        <p:tgtEl>
                                          <p:spTgt spid="3">
                                            <p:txEl>
                                              <p:pRg st="16" end="16"/>
                                            </p:txEl>
                                          </p:spTgt>
                                        </p:tgtEl>
                                      </p:cBhvr>
                                    </p:animEffect>
                                    <p:anim calcmode="lin" valueType="num">
                                      <p:cBhvr>
                                        <p:cTn id="88" dur="1000" fill="hold"/>
                                        <p:tgtEl>
                                          <p:spTgt spid="3">
                                            <p:txEl>
                                              <p:pRg st="16" end="16"/>
                                            </p:txEl>
                                          </p:spTgt>
                                        </p:tgtEl>
                                        <p:attrNameLst>
                                          <p:attrName>ppt_x</p:attrName>
                                        </p:attrNameLst>
                                      </p:cBhvr>
                                      <p:tavLst>
                                        <p:tav tm="0">
                                          <p:val>
                                            <p:strVal val="#ppt_x"/>
                                          </p:val>
                                        </p:tav>
                                        <p:tav tm="100000">
                                          <p:val>
                                            <p:strVal val="#ppt_x"/>
                                          </p:val>
                                        </p:tav>
                                      </p:tavLst>
                                    </p:anim>
                                    <p:anim calcmode="lin" valueType="num">
                                      <p:cBhvr>
                                        <p:cTn id="89" dur="1000" fill="hold"/>
                                        <p:tgtEl>
                                          <p:spTgt spid="3">
                                            <p:txEl>
                                              <p:pRg st="16" end="16"/>
                                            </p:txEl>
                                          </p:spTgt>
                                        </p:tgtEl>
                                        <p:attrNameLst>
                                          <p:attrName>ppt_y</p:attrName>
                                        </p:attrNameLst>
                                      </p:cBhvr>
                                      <p:tavLst>
                                        <p:tav tm="0">
                                          <p:val>
                                            <p:strVal val="#ppt_y+.1"/>
                                          </p:val>
                                        </p:tav>
                                        <p:tav tm="100000">
                                          <p:val>
                                            <p:strVal val="#ppt_y"/>
                                          </p:val>
                                        </p:tav>
                                      </p:tavLst>
                                    </p:anim>
                                  </p:childTnLst>
                                </p:cTn>
                              </p:par>
                              <p:par>
                                <p:cTn id="90" presetID="42" presetClass="entr" presetSubtype="0" fill="hold" nodeType="withEffect">
                                  <p:stCondLst>
                                    <p:cond delay="0"/>
                                  </p:stCondLst>
                                  <p:childTnLst>
                                    <p:set>
                                      <p:cBhvr>
                                        <p:cTn id="91" dur="1" fill="hold">
                                          <p:stCondLst>
                                            <p:cond delay="0"/>
                                          </p:stCondLst>
                                        </p:cTn>
                                        <p:tgtEl>
                                          <p:spTgt spid="3">
                                            <p:txEl>
                                              <p:pRg st="17" end="17"/>
                                            </p:txEl>
                                          </p:spTgt>
                                        </p:tgtEl>
                                        <p:attrNameLst>
                                          <p:attrName>style.visibility</p:attrName>
                                        </p:attrNameLst>
                                      </p:cBhvr>
                                      <p:to>
                                        <p:strVal val="visible"/>
                                      </p:to>
                                    </p:set>
                                    <p:animEffect transition="in" filter="fade">
                                      <p:cBhvr>
                                        <p:cTn id="92" dur="1000"/>
                                        <p:tgtEl>
                                          <p:spTgt spid="3">
                                            <p:txEl>
                                              <p:pRg st="17" end="17"/>
                                            </p:txEl>
                                          </p:spTgt>
                                        </p:tgtEl>
                                      </p:cBhvr>
                                    </p:animEffect>
                                    <p:anim calcmode="lin" valueType="num">
                                      <p:cBhvr>
                                        <p:cTn id="93" dur="1000" fill="hold"/>
                                        <p:tgtEl>
                                          <p:spTgt spid="3">
                                            <p:txEl>
                                              <p:pRg st="17" end="17"/>
                                            </p:txEl>
                                          </p:spTgt>
                                        </p:tgtEl>
                                        <p:attrNameLst>
                                          <p:attrName>ppt_x</p:attrName>
                                        </p:attrNameLst>
                                      </p:cBhvr>
                                      <p:tavLst>
                                        <p:tav tm="0">
                                          <p:val>
                                            <p:strVal val="#ppt_x"/>
                                          </p:val>
                                        </p:tav>
                                        <p:tav tm="100000">
                                          <p:val>
                                            <p:strVal val="#ppt_x"/>
                                          </p:val>
                                        </p:tav>
                                      </p:tavLst>
                                    </p:anim>
                                    <p:anim calcmode="lin" valueType="num">
                                      <p:cBhvr>
                                        <p:cTn id="94" dur="1000" fill="hold"/>
                                        <p:tgtEl>
                                          <p:spTgt spid="3">
                                            <p:txEl>
                                              <p:pRg st="17" end="17"/>
                                            </p:txEl>
                                          </p:spTgt>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3">
                                            <p:txEl>
                                              <p:pRg st="18" end="18"/>
                                            </p:txEl>
                                          </p:spTgt>
                                        </p:tgtEl>
                                        <p:attrNameLst>
                                          <p:attrName>style.visibility</p:attrName>
                                        </p:attrNameLst>
                                      </p:cBhvr>
                                      <p:to>
                                        <p:strVal val="visible"/>
                                      </p:to>
                                    </p:set>
                                    <p:animEffect transition="in" filter="fade">
                                      <p:cBhvr>
                                        <p:cTn id="97" dur="1000"/>
                                        <p:tgtEl>
                                          <p:spTgt spid="3">
                                            <p:txEl>
                                              <p:pRg st="18" end="18"/>
                                            </p:txEl>
                                          </p:spTgt>
                                        </p:tgtEl>
                                      </p:cBhvr>
                                    </p:animEffect>
                                    <p:anim calcmode="lin" valueType="num">
                                      <p:cBhvr>
                                        <p:cTn id="98" dur="1000" fill="hold"/>
                                        <p:tgtEl>
                                          <p:spTgt spid="3">
                                            <p:txEl>
                                              <p:pRg st="18" end="18"/>
                                            </p:txEl>
                                          </p:spTgt>
                                        </p:tgtEl>
                                        <p:attrNameLst>
                                          <p:attrName>ppt_x</p:attrName>
                                        </p:attrNameLst>
                                      </p:cBhvr>
                                      <p:tavLst>
                                        <p:tav tm="0">
                                          <p:val>
                                            <p:strVal val="#ppt_x"/>
                                          </p:val>
                                        </p:tav>
                                        <p:tav tm="100000">
                                          <p:val>
                                            <p:strVal val="#ppt_x"/>
                                          </p:val>
                                        </p:tav>
                                      </p:tavLst>
                                    </p:anim>
                                    <p:anim calcmode="lin" valueType="num">
                                      <p:cBhvr>
                                        <p:cTn id="99" dur="1000" fill="hold"/>
                                        <p:tgtEl>
                                          <p:spTgt spid="3">
                                            <p:txEl>
                                              <p:pRg st="18" end="18"/>
                                            </p:txEl>
                                          </p:spTgt>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3">
                                            <p:txEl>
                                              <p:pRg st="19" end="19"/>
                                            </p:txEl>
                                          </p:spTgt>
                                        </p:tgtEl>
                                        <p:attrNameLst>
                                          <p:attrName>style.visibility</p:attrName>
                                        </p:attrNameLst>
                                      </p:cBhvr>
                                      <p:to>
                                        <p:strVal val="visible"/>
                                      </p:to>
                                    </p:set>
                                    <p:animEffect transition="in" filter="fade">
                                      <p:cBhvr>
                                        <p:cTn id="102" dur="1000"/>
                                        <p:tgtEl>
                                          <p:spTgt spid="3">
                                            <p:txEl>
                                              <p:pRg st="19" end="19"/>
                                            </p:txEl>
                                          </p:spTgt>
                                        </p:tgtEl>
                                      </p:cBhvr>
                                    </p:animEffect>
                                    <p:anim calcmode="lin" valueType="num">
                                      <p:cBhvr>
                                        <p:cTn id="103" dur="1000" fill="hold"/>
                                        <p:tgtEl>
                                          <p:spTgt spid="3">
                                            <p:txEl>
                                              <p:pRg st="19" end="19"/>
                                            </p:txEl>
                                          </p:spTgt>
                                        </p:tgtEl>
                                        <p:attrNameLst>
                                          <p:attrName>ppt_x</p:attrName>
                                        </p:attrNameLst>
                                      </p:cBhvr>
                                      <p:tavLst>
                                        <p:tav tm="0">
                                          <p:val>
                                            <p:strVal val="#ppt_x"/>
                                          </p:val>
                                        </p:tav>
                                        <p:tav tm="100000">
                                          <p:val>
                                            <p:strVal val="#ppt_x"/>
                                          </p:val>
                                        </p:tav>
                                      </p:tavLst>
                                    </p:anim>
                                    <p:anim calcmode="lin" valueType="num">
                                      <p:cBhvr>
                                        <p:cTn id="104" dur="1000" fill="hold"/>
                                        <p:tgtEl>
                                          <p:spTgt spid="3">
                                            <p:txEl>
                                              <p:pRg st="19" end="19"/>
                                            </p:txEl>
                                          </p:spTgt>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3">
                                            <p:txEl>
                                              <p:pRg st="20" end="20"/>
                                            </p:txEl>
                                          </p:spTgt>
                                        </p:tgtEl>
                                        <p:attrNameLst>
                                          <p:attrName>style.visibility</p:attrName>
                                        </p:attrNameLst>
                                      </p:cBhvr>
                                      <p:to>
                                        <p:strVal val="visible"/>
                                      </p:to>
                                    </p:set>
                                    <p:animEffect transition="in" filter="fade">
                                      <p:cBhvr>
                                        <p:cTn id="107" dur="1000"/>
                                        <p:tgtEl>
                                          <p:spTgt spid="3">
                                            <p:txEl>
                                              <p:pRg st="20" end="20"/>
                                            </p:txEl>
                                          </p:spTgt>
                                        </p:tgtEl>
                                      </p:cBhvr>
                                    </p:animEffect>
                                    <p:anim calcmode="lin" valueType="num">
                                      <p:cBhvr>
                                        <p:cTn id="108" dur="1000" fill="hold"/>
                                        <p:tgtEl>
                                          <p:spTgt spid="3">
                                            <p:txEl>
                                              <p:pRg st="20" end="20"/>
                                            </p:txEl>
                                          </p:spTgt>
                                        </p:tgtEl>
                                        <p:attrNameLst>
                                          <p:attrName>ppt_x</p:attrName>
                                        </p:attrNameLst>
                                      </p:cBhvr>
                                      <p:tavLst>
                                        <p:tav tm="0">
                                          <p:val>
                                            <p:strVal val="#ppt_x"/>
                                          </p:val>
                                        </p:tav>
                                        <p:tav tm="100000">
                                          <p:val>
                                            <p:strVal val="#ppt_x"/>
                                          </p:val>
                                        </p:tav>
                                      </p:tavLst>
                                    </p:anim>
                                    <p:anim calcmode="lin" valueType="num">
                                      <p:cBhvr>
                                        <p:cTn id="109" dur="1000" fill="hold"/>
                                        <p:tgtEl>
                                          <p:spTgt spid="3">
                                            <p:txEl>
                                              <p:pRg st="20" end="20"/>
                                            </p:txEl>
                                          </p:spTgt>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3">
                                            <p:txEl>
                                              <p:pRg st="21" end="21"/>
                                            </p:txEl>
                                          </p:spTgt>
                                        </p:tgtEl>
                                        <p:attrNameLst>
                                          <p:attrName>style.visibility</p:attrName>
                                        </p:attrNameLst>
                                      </p:cBhvr>
                                      <p:to>
                                        <p:strVal val="visible"/>
                                      </p:to>
                                    </p:set>
                                    <p:animEffect transition="in" filter="fade">
                                      <p:cBhvr>
                                        <p:cTn id="112" dur="1000"/>
                                        <p:tgtEl>
                                          <p:spTgt spid="3">
                                            <p:txEl>
                                              <p:pRg st="21" end="21"/>
                                            </p:txEl>
                                          </p:spTgt>
                                        </p:tgtEl>
                                      </p:cBhvr>
                                    </p:animEffect>
                                    <p:anim calcmode="lin" valueType="num">
                                      <p:cBhvr>
                                        <p:cTn id="113" dur="1000" fill="hold"/>
                                        <p:tgtEl>
                                          <p:spTgt spid="3">
                                            <p:txEl>
                                              <p:pRg st="21" end="21"/>
                                            </p:txEl>
                                          </p:spTgt>
                                        </p:tgtEl>
                                        <p:attrNameLst>
                                          <p:attrName>ppt_x</p:attrName>
                                        </p:attrNameLst>
                                      </p:cBhvr>
                                      <p:tavLst>
                                        <p:tav tm="0">
                                          <p:val>
                                            <p:strVal val="#ppt_x"/>
                                          </p:val>
                                        </p:tav>
                                        <p:tav tm="100000">
                                          <p:val>
                                            <p:strVal val="#ppt_x"/>
                                          </p:val>
                                        </p:tav>
                                      </p:tavLst>
                                    </p:anim>
                                    <p:anim calcmode="lin" valueType="num">
                                      <p:cBhvr>
                                        <p:cTn id="114" dur="1000" fill="hold"/>
                                        <p:tgtEl>
                                          <p:spTgt spid="3">
                                            <p:txEl>
                                              <p:pRg st="21" end="21"/>
                                            </p:txEl>
                                          </p:spTgt>
                                        </p:tgtEl>
                                        <p:attrNameLst>
                                          <p:attrName>ppt_y</p:attrName>
                                        </p:attrNameLst>
                                      </p:cBhvr>
                                      <p:tavLst>
                                        <p:tav tm="0">
                                          <p:val>
                                            <p:strVal val="#ppt_y+.1"/>
                                          </p:val>
                                        </p:tav>
                                        <p:tav tm="100000">
                                          <p:val>
                                            <p:strVal val="#ppt_y"/>
                                          </p:val>
                                        </p:tav>
                                      </p:tavLst>
                                    </p:anim>
                                  </p:childTnLst>
                                </p:cTn>
                              </p:par>
                              <p:par>
                                <p:cTn id="115" presetID="42" presetClass="entr" presetSubtype="0" fill="hold" nodeType="withEffect">
                                  <p:stCondLst>
                                    <p:cond delay="0"/>
                                  </p:stCondLst>
                                  <p:childTnLst>
                                    <p:set>
                                      <p:cBhvr>
                                        <p:cTn id="116" dur="1" fill="hold">
                                          <p:stCondLst>
                                            <p:cond delay="0"/>
                                          </p:stCondLst>
                                        </p:cTn>
                                        <p:tgtEl>
                                          <p:spTgt spid="3">
                                            <p:txEl>
                                              <p:pRg st="22" end="22"/>
                                            </p:txEl>
                                          </p:spTgt>
                                        </p:tgtEl>
                                        <p:attrNameLst>
                                          <p:attrName>style.visibility</p:attrName>
                                        </p:attrNameLst>
                                      </p:cBhvr>
                                      <p:to>
                                        <p:strVal val="visible"/>
                                      </p:to>
                                    </p:set>
                                    <p:animEffect transition="in" filter="fade">
                                      <p:cBhvr>
                                        <p:cTn id="117" dur="1000"/>
                                        <p:tgtEl>
                                          <p:spTgt spid="3">
                                            <p:txEl>
                                              <p:pRg st="22" end="22"/>
                                            </p:txEl>
                                          </p:spTgt>
                                        </p:tgtEl>
                                      </p:cBhvr>
                                    </p:animEffect>
                                    <p:anim calcmode="lin" valueType="num">
                                      <p:cBhvr>
                                        <p:cTn id="118" dur="1000" fill="hold"/>
                                        <p:tgtEl>
                                          <p:spTgt spid="3">
                                            <p:txEl>
                                              <p:pRg st="22" end="22"/>
                                            </p:txEl>
                                          </p:spTgt>
                                        </p:tgtEl>
                                        <p:attrNameLst>
                                          <p:attrName>ppt_x</p:attrName>
                                        </p:attrNameLst>
                                      </p:cBhvr>
                                      <p:tavLst>
                                        <p:tav tm="0">
                                          <p:val>
                                            <p:strVal val="#ppt_x"/>
                                          </p:val>
                                        </p:tav>
                                        <p:tav tm="100000">
                                          <p:val>
                                            <p:strVal val="#ppt_x"/>
                                          </p:val>
                                        </p:tav>
                                      </p:tavLst>
                                    </p:anim>
                                    <p:anim calcmode="lin" valueType="num">
                                      <p:cBhvr>
                                        <p:cTn id="119" dur="1000" fill="hold"/>
                                        <p:tgtEl>
                                          <p:spTgt spid="3">
                                            <p:txEl>
                                              <p:pRg st="22" end="22"/>
                                            </p:txEl>
                                          </p:spTgt>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3">
                                            <p:txEl>
                                              <p:pRg st="23" end="23"/>
                                            </p:txEl>
                                          </p:spTgt>
                                        </p:tgtEl>
                                        <p:attrNameLst>
                                          <p:attrName>style.visibility</p:attrName>
                                        </p:attrNameLst>
                                      </p:cBhvr>
                                      <p:to>
                                        <p:strVal val="visible"/>
                                      </p:to>
                                    </p:set>
                                    <p:animEffect transition="in" filter="fade">
                                      <p:cBhvr>
                                        <p:cTn id="122" dur="1000"/>
                                        <p:tgtEl>
                                          <p:spTgt spid="3">
                                            <p:txEl>
                                              <p:pRg st="23" end="23"/>
                                            </p:txEl>
                                          </p:spTgt>
                                        </p:tgtEl>
                                      </p:cBhvr>
                                    </p:animEffect>
                                    <p:anim calcmode="lin" valueType="num">
                                      <p:cBhvr>
                                        <p:cTn id="123" dur="1000" fill="hold"/>
                                        <p:tgtEl>
                                          <p:spTgt spid="3">
                                            <p:txEl>
                                              <p:pRg st="23" end="23"/>
                                            </p:txEl>
                                          </p:spTgt>
                                        </p:tgtEl>
                                        <p:attrNameLst>
                                          <p:attrName>ppt_x</p:attrName>
                                        </p:attrNameLst>
                                      </p:cBhvr>
                                      <p:tavLst>
                                        <p:tav tm="0">
                                          <p:val>
                                            <p:strVal val="#ppt_x"/>
                                          </p:val>
                                        </p:tav>
                                        <p:tav tm="100000">
                                          <p:val>
                                            <p:strVal val="#ppt_x"/>
                                          </p:val>
                                        </p:tav>
                                      </p:tavLst>
                                    </p:anim>
                                    <p:anim calcmode="lin" valueType="num">
                                      <p:cBhvr>
                                        <p:cTn id="124" dur="1000" fill="hold"/>
                                        <p:tgtEl>
                                          <p:spTgt spid="3">
                                            <p:txEl>
                                              <p:pRg st="23" end="2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2C61946-7CCD-0AE8-A061-C24262591DA9}"/>
              </a:ext>
            </a:extLst>
          </p:cNvPr>
          <p:cNvSpPr txBox="1"/>
          <p:nvPr/>
        </p:nvSpPr>
        <p:spPr>
          <a:xfrm>
            <a:off x="487680" y="-174833"/>
            <a:ext cx="10657840" cy="6186309"/>
          </a:xfrm>
          <a:prstGeom prst="rect">
            <a:avLst/>
          </a:prstGeom>
          <a:noFill/>
        </p:spPr>
        <p:txBody>
          <a:bodyPr wrap="square">
            <a:spAutoFit/>
          </a:bodyPr>
          <a:lstStyle/>
          <a:p>
            <a:r>
              <a:rPr lang="en-GB" dirty="0"/>
              <a:t>(c) by the substitution for the definition of ‘‘provincial department of education’’ of the following definition:</a:t>
            </a:r>
          </a:p>
          <a:p>
            <a:r>
              <a:rPr lang="en-GB" dirty="0"/>
              <a:t>‘‘‘provincial department of education’ means a department responsible for education in a province and includes all public schools[, further education and training institutions,] and departmental offices [and basic adult education centres] in such province;’’.</a:t>
            </a:r>
          </a:p>
          <a:p>
            <a:r>
              <a:rPr lang="en-GB" b="1" dirty="0"/>
              <a:t>Amendment of section 5 of Act 76 of 1998</a:t>
            </a:r>
          </a:p>
          <a:p>
            <a:r>
              <a:rPr lang="en-GB" dirty="0"/>
              <a:t>42. Section 5 of the Employment of Educators Act, 1998, is hereby amended by the substitution for subsection (2) of the following subsection:</a:t>
            </a:r>
          </a:p>
          <a:p>
            <a:r>
              <a:rPr lang="en-GB" dirty="0"/>
              <a:t>‘‘(2) The educator establishment of any public school[, further education and training institution,] or departmental office [or adult basic education centre] under the control of a provincial department of education shall, subject to the norms prescribed for the provisioning of posts, consist of the posts allocated to the said school[, institution,] or office [or centre] by the Head of Department from the educator establishment of that department.’’.</a:t>
            </a:r>
          </a:p>
          <a:p>
            <a:r>
              <a:rPr lang="en-GB" b="1" dirty="0"/>
              <a:t>Amendment of section 7 of Act 76 of 1998</a:t>
            </a:r>
          </a:p>
          <a:p>
            <a:r>
              <a:rPr lang="en-GB" dirty="0"/>
              <a:t>43. Section 7 of the Employment of Educators Act, 1998, is hereby amended—</a:t>
            </a:r>
          </a:p>
          <a:p>
            <a:r>
              <a:rPr lang="en-GB" dirty="0"/>
              <a:t>(a) by the substitution in subsection (1) for the words preceding paragraph (a) of the following words:</a:t>
            </a:r>
          </a:p>
          <a:p>
            <a:r>
              <a:rPr lang="en-GB" dirty="0"/>
              <a:t>‘‘(1) In the making of any appointment, [or] in any promotion, and in the filling of any post on any educator establishment under this Act, due regard shall be had to equality, equity and the other democratic values</a:t>
            </a:r>
          </a:p>
          <a:p>
            <a:r>
              <a:rPr lang="en-GB" dirty="0"/>
              <a:t>and principles which are contemplated in section 195(1) of the Constitution of the Republic of South Africa, 1996 [(Act No. 108 of 1996)], and which include the following factors[, namely—]:’’; and</a:t>
            </a:r>
          </a:p>
          <a:p>
            <a:r>
              <a:rPr lang="en-GB" dirty="0"/>
              <a:t>(b) by the substitution in subsection (2) for paragraph (a) of the following paragraph:</a:t>
            </a:r>
          </a:p>
          <a:p>
            <a:r>
              <a:rPr lang="en-GB" dirty="0"/>
              <a:t>‘‘(a) in a permanent capacity or in a promotion post, whether on</a:t>
            </a:r>
          </a:p>
          <a:p>
            <a:r>
              <a:rPr lang="en-GB" dirty="0"/>
              <a:t>probation or not;’’.</a:t>
            </a:r>
            <a:endParaRPr lang="en-ZA" dirty="0"/>
          </a:p>
        </p:txBody>
      </p:sp>
    </p:spTree>
    <p:extLst>
      <p:ext uri="{BB962C8B-B14F-4D97-AF65-F5344CB8AC3E}">
        <p14:creationId xmlns:p14="http://schemas.microsoft.com/office/powerpoint/2010/main" val="404262029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FB99078-71EB-DDF9-CF53-D61521318CD3}"/>
              </a:ext>
            </a:extLst>
          </p:cNvPr>
          <p:cNvSpPr txBox="1"/>
          <p:nvPr/>
        </p:nvSpPr>
        <p:spPr>
          <a:xfrm>
            <a:off x="690880" y="417126"/>
            <a:ext cx="10515600" cy="3693319"/>
          </a:xfrm>
          <a:prstGeom prst="rect">
            <a:avLst/>
          </a:prstGeom>
          <a:noFill/>
        </p:spPr>
        <p:txBody>
          <a:bodyPr wrap="square">
            <a:spAutoFit/>
          </a:bodyPr>
          <a:lstStyle/>
          <a:p>
            <a:r>
              <a:rPr lang="en-GB" b="1" dirty="0"/>
              <a:t>Amendment of section 11 of Act 76 of 1998</a:t>
            </a:r>
          </a:p>
          <a:p>
            <a:r>
              <a:rPr lang="en-GB" dirty="0"/>
              <a:t>46. Section 11 of the Employment of Educators Act, 1998, is hereby amended by the</a:t>
            </a:r>
          </a:p>
          <a:p>
            <a:r>
              <a:rPr lang="en-GB" dirty="0"/>
              <a:t>substitution in subsection (1) for paragraphs (b) and (c) of the following paragraphs:</a:t>
            </a:r>
          </a:p>
          <a:p>
            <a:r>
              <a:rPr lang="en-GB" dirty="0"/>
              <a:t>‘‘(b) on account of the abolition of the educator’s post or any reduction in, or</a:t>
            </a:r>
          </a:p>
          <a:p>
            <a:r>
              <a:rPr lang="en-GB" dirty="0"/>
              <a:t>reorganisation or readjustment of the post establishments of, departments,</a:t>
            </a:r>
          </a:p>
          <a:p>
            <a:r>
              <a:rPr lang="en-GB" dirty="0"/>
              <a:t>schools[, institutions,] or offices [or centres];</a:t>
            </a:r>
          </a:p>
          <a:p>
            <a:r>
              <a:rPr lang="en-GB" dirty="0"/>
              <a:t>(c) if, for reasons other than the educator’s own unfitness or incapacity, the</a:t>
            </a:r>
          </a:p>
          <a:p>
            <a:r>
              <a:rPr lang="en-GB" dirty="0"/>
              <a:t>educator’s discharge will promote efficiency or economy in the department,</a:t>
            </a:r>
          </a:p>
          <a:p>
            <a:r>
              <a:rPr lang="en-GB" dirty="0"/>
              <a:t>school[, institution,] or office [or centre] in which the educator is employed,</a:t>
            </a:r>
          </a:p>
          <a:p>
            <a:r>
              <a:rPr lang="en-GB" dirty="0"/>
              <a:t>or will otherwise be in the interest of the State;’’.</a:t>
            </a:r>
          </a:p>
          <a:p>
            <a:r>
              <a:rPr lang="en-GB" dirty="0"/>
              <a:t>Amendment of section 17 of Act 76 of 1998, as amended by section 10 of Act 53 of</a:t>
            </a:r>
          </a:p>
          <a:p>
            <a:r>
              <a:rPr lang="en-GB" dirty="0"/>
              <a:t>2000</a:t>
            </a:r>
          </a:p>
          <a:p>
            <a:r>
              <a:rPr lang="en-GB" dirty="0"/>
              <a:t>47. Section 17 of the Employment of Educators Act, 1998, is hereby amended—</a:t>
            </a:r>
            <a:endParaRPr lang="en-ZA" dirty="0"/>
          </a:p>
        </p:txBody>
      </p:sp>
    </p:spTree>
    <p:extLst>
      <p:ext uri="{BB962C8B-B14F-4D97-AF65-F5344CB8AC3E}">
        <p14:creationId xmlns:p14="http://schemas.microsoft.com/office/powerpoint/2010/main" val="270533092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944E4E-DCEA-6AB7-DD91-3F97D1E7C898}"/>
              </a:ext>
            </a:extLst>
          </p:cNvPr>
          <p:cNvSpPr txBox="1"/>
          <p:nvPr/>
        </p:nvSpPr>
        <p:spPr>
          <a:xfrm>
            <a:off x="477520" y="394692"/>
            <a:ext cx="10871200" cy="6463308"/>
          </a:xfrm>
          <a:prstGeom prst="rect">
            <a:avLst/>
          </a:prstGeom>
          <a:noFill/>
        </p:spPr>
        <p:txBody>
          <a:bodyPr wrap="square">
            <a:spAutoFit/>
          </a:bodyPr>
          <a:lstStyle/>
          <a:p>
            <a:r>
              <a:rPr lang="en-GB" dirty="0"/>
              <a:t>(a) by the deletion in subsection (1) of the word </a:t>
            </a:r>
            <a:r>
              <a:rPr lang="en-GB" dirty="0">
                <a:highlight>
                  <a:srgbClr val="00FFFF"/>
                </a:highlight>
              </a:rPr>
              <a:t>‘‘or’’ </a:t>
            </a:r>
            <a:r>
              <a:rPr lang="en-GB" dirty="0"/>
              <a:t>at the end of paragraph (e);</a:t>
            </a:r>
          </a:p>
          <a:p>
            <a:r>
              <a:rPr lang="en-GB" dirty="0"/>
              <a:t>(b) by the insertion in subsection (1) of </a:t>
            </a:r>
            <a:r>
              <a:rPr lang="en-GB" dirty="0">
                <a:highlight>
                  <a:srgbClr val="00FFFF"/>
                </a:highlight>
              </a:rPr>
              <a:t>a semi-colon and the word ‘‘or’’ </a:t>
            </a:r>
            <a:r>
              <a:rPr lang="en-GB" dirty="0"/>
              <a:t>at the end of paragraph (f); and</a:t>
            </a:r>
          </a:p>
          <a:p>
            <a:r>
              <a:rPr lang="en-GB" dirty="0"/>
              <a:t>(c) by the addition to subsection (1) of the following paragraph:</a:t>
            </a:r>
          </a:p>
          <a:p>
            <a:r>
              <a:rPr lang="en-GB" dirty="0"/>
              <a:t>‘‘(g) committing any other act which, in any other law that applies to the educator in so far as his or her employment is concerned, is classified as serious misconduct.’’.</a:t>
            </a:r>
          </a:p>
          <a:p>
            <a:r>
              <a:rPr lang="en-GB" dirty="0"/>
              <a:t>Amendment of section 18 of Act 76 of 1998, as amended by section 11 of Act 53 of</a:t>
            </a:r>
          </a:p>
          <a:p>
            <a:r>
              <a:rPr lang="en-GB" dirty="0"/>
              <a:t>2000, and section 58 of Act 16 of 2006</a:t>
            </a:r>
          </a:p>
          <a:p>
            <a:r>
              <a:rPr lang="en-GB" dirty="0"/>
              <a:t>48. Section 18 of the Employment of Educators Act, 1998, is hereby amended—</a:t>
            </a:r>
          </a:p>
          <a:p>
            <a:r>
              <a:rPr lang="en-GB" dirty="0"/>
              <a:t>(a) by the substitution in subsection (1) for paragraph (b) of the following paragraph:</a:t>
            </a:r>
          </a:p>
          <a:p>
            <a:r>
              <a:rPr lang="en-GB" dirty="0"/>
              <a:t>‘‘(b) </a:t>
            </a:r>
            <a:r>
              <a:rPr lang="en-GB" dirty="0">
                <a:highlight>
                  <a:srgbClr val="FFFF00"/>
                </a:highlight>
              </a:rPr>
              <a:t>wilfully or negligently mismanages the finances of the State[,] or a school [or an adult learning centre];’’;</a:t>
            </a:r>
          </a:p>
          <a:p>
            <a:r>
              <a:rPr lang="en-GB" dirty="0">
                <a:highlight>
                  <a:srgbClr val="FFFF00"/>
                </a:highlight>
              </a:rPr>
              <a:t>(b) by the substitution in subsection (1) for paragraph (c) of the following paragraph:</a:t>
            </a:r>
          </a:p>
          <a:p>
            <a:r>
              <a:rPr lang="en-GB" dirty="0">
                <a:highlight>
                  <a:srgbClr val="FFFF00"/>
                </a:highlight>
              </a:rPr>
              <a:t>‘‘(c) without permission possesses or wrongfully uses the property of the State, a school, [an adult learning centre,] another employee or a visitor;’’;</a:t>
            </a:r>
          </a:p>
          <a:p>
            <a:r>
              <a:rPr lang="en-GB" dirty="0">
                <a:highlight>
                  <a:srgbClr val="FFFF00"/>
                </a:highlight>
              </a:rPr>
              <a:t>(c) by the substitution in subsection (1) for paragraph (d) of the following paragraph:</a:t>
            </a:r>
          </a:p>
          <a:p>
            <a:r>
              <a:rPr lang="en-GB" dirty="0">
                <a:highlight>
                  <a:srgbClr val="FFFF00"/>
                </a:highlight>
              </a:rPr>
              <a:t>‘‘(d) wilfully, intentionally or negligently damages or causes loss to the property of the State[,] or a school [or an adult learning centre];’’;</a:t>
            </a:r>
          </a:p>
          <a:p>
            <a:r>
              <a:rPr lang="en-GB" dirty="0">
                <a:highlight>
                  <a:srgbClr val="FFFF00"/>
                </a:highlight>
              </a:rPr>
              <a:t>(d) by the substitution in subsection (1) for paragraph (f) of the following paragraph:</a:t>
            </a:r>
          </a:p>
          <a:p>
            <a:r>
              <a:rPr lang="en-GB" dirty="0">
                <a:highlight>
                  <a:srgbClr val="FFFF00"/>
                </a:highlight>
              </a:rPr>
              <a:t>‘‘(f) unjustifiably prejudices the administration, discipline or efficiency of the Department of Basic Education, a provincial department of education, an office of the State or a school [or adult learning centre];’’; and</a:t>
            </a:r>
          </a:p>
          <a:p>
            <a:r>
              <a:rPr lang="en-GB" dirty="0">
                <a:highlight>
                  <a:srgbClr val="FFFF00"/>
                </a:highlight>
              </a:rPr>
              <a:t>(e) by the substitution in subsection (1) for paragraph (g) of the following</a:t>
            </a:r>
          </a:p>
          <a:p>
            <a:r>
              <a:rPr lang="en-GB" dirty="0">
                <a:highlight>
                  <a:srgbClr val="FFFF00"/>
                </a:highlight>
              </a:rPr>
              <a:t>paragraph:</a:t>
            </a:r>
          </a:p>
          <a:p>
            <a:r>
              <a:rPr lang="en-GB" dirty="0">
                <a:highlight>
                  <a:srgbClr val="FFFF00"/>
                </a:highlight>
              </a:rPr>
              <a:t>‘‘(g) misuses his or her position in the Department of Basic Education, a provincial department of education or a school [or adult learning centre] to promote or to prejudice the interests of any person;’’.</a:t>
            </a:r>
            <a:endParaRPr lang="en-ZA" dirty="0">
              <a:highlight>
                <a:srgbClr val="FFFF00"/>
              </a:highlight>
            </a:endParaRPr>
          </a:p>
        </p:txBody>
      </p:sp>
    </p:spTree>
    <p:extLst>
      <p:ext uri="{BB962C8B-B14F-4D97-AF65-F5344CB8AC3E}">
        <p14:creationId xmlns:p14="http://schemas.microsoft.com/office/powerpoint/2010/main" val="397195700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4752208-C611-E82F-B02F-14A3E4CB9D4C}"/>
              </a:ext>
            </a:extLst>
          </p:cNvPr>
          <p:cNvSpPr txBox="1"/>
          <p:nvPr/>
        </p:nvSpPr>
        <p:spPr>
          <a:xfrm>
            <a:off x="375920" y="10160"/>
            <a:ext cx="11277600" cy="7294305"/>
          </a:xfrm>
          <a:prstGeom prst="rect">
            <a:avLst/>
          </a:prstGeom>
          <a:noFill/>
        </p:spPr>
        <p:txBody>
          <a:bodyPr wrap="square">
            <a:spAutoFit/>
          </a:bodyPr>
          <a:lstStyle/>
          <a:p>
            <a:r>
              <a:rPr lang="en-GB" b="1" dirty="0"/>
              <a:t>Insertion of section 19 in Act 76 of 1998</a:t>
            </a:r>
          </a:p>
          <a:p>
            <a:r>
              <a:rPr lang="en-GB" dirty="0"/>
              <a:t>49. The Employment of Educators Act, 1998, is hereby amended by the insertion after section 18 of the following section:</a:t>
            </a:r>
          </a:p>
          <a:p>
            <a:r>
              <a:rPr lang="en-GB" dirty="0"/>
              <a:t>‘‘Conducting business with State</a:t>
            </a:r>
          </a:p>
          <a:p>
            <a:r>
              <a:rPr lang="en-GB" dirty="0"/>
              <a:t>19. (1) An educator may not—</a:t>
            </a:r>
          </a:p>
          <a:p>
            <a:r>
              <a:rPr lang="en-GB" dirty="0"/>
              <a:t>(a) </a:t>
            </a:r>
            <a:r>
              <a:rPr lang="en-GB" dirty="0">
                <a:highlight>
                  <a:srgbClr val="FF0000"/>
                </a:highlight>
              </a:rPr>
              <a:t>conduct business with the State; or</a:t>
            </a:r>
          </a:p>
          <a:p>
            <a:r>
              <a:rPr lang="en-GB" dirty="0">
                <a:highlight>
                  <a:srgbClr val="FF0000"/>
                </a:highlight>
              </a:rPr>
              <a:t>(b) be a director of a public or private company conducting business with the State</a:t>
            </a:r>
            <a:r>
              <a:rPr lang="en-GB" dirty="0"/>
              <a:t>.</a:t>
            </a:r>
          </a:p>
          <a:p>
            <a:r>
              <a:rPr lang="en-GB" dirty="0"/>
              <a:t>(2) A contravention of subsection (1)—</a:t>
            </a:r>
          </a:p>
          <a:p>
            <a:r>
              <a:rPr lang="en-GB" dirty="0"/>
              <a:t>(a</a:t>
            </a:r>
            <a:r>
              <a:rPr lang="en-GB" dirty="0">
                <a:highlight>
                  <a:srgbClr val="FF0000"/>
                </a:highlight>
              </a:rPr>
              <a:t>) is an offence, and any person found guilty of such offence is liable, on conviction, to a fine or to imprisonment for a period not exceeding five years, or to both a fine and such imprisonment; and</a:t>
            </a:r>
          </a:p>
          <a:p>
            <a:r>
              <a:rPr lang="en-GB" dirty="0">
                <a:highlight>
                  <a:srgbClr val="FF0000"/>
                </a:highlight>
              </a:rPr>
              <a:t>(b) constitutes serious misconduct, and the employer must terminate the employment of any person who is alleged to have contravened the subsection and who, during a disciplinary process, is found guilty of such misconduct.’’.</a:t>
            </a:r>
          </a:p>
          <a:p>
            <a:r>
              <a:rPr lang="en-GB" b="1" dirty="0"/>
              <a:t>Amendment of section 35 of Act 76 of 1998</a:t>
            </a:r>
          </a:p>
          <a:p>
            <a:r>
              <a:rPr lang="en-GB" dirty="0"/>
              <a:t>50. Section 35 of the Employment of Educators Act, 1998, is hereby amended by the insertion after paragraph (c) of the following paragraph:</a:t>
            </a:r>
          </a:p>
          <a:p>
            <a:r>
              <a:rPr lang="en-GB" dirty="0"/>
              <a:t>‘‘(</a:t>
            </a:r>
            <a:r>
              <a:rPr lang="en-GB" dirty="0" err="1"/>
              <a:t>cA</a:t>
            </a:r>
            <a:r>
              <a:rPr lang="en-GB" dirty="0"/>
              <a:t>) norms and standards for district staffing;’’.</a:t>
            </a:r>
          </a:p>
          <a:p>
            <a:r>
              <a:rPr lang="en-GB" dirty="0"/>
              <a:t>Repeal of section 38 of Act 76 of 1998</a:t>
            </a:r>
          </a:p>
          <a:p>
            <a:r>
              <a:rPr lang="en-GB" dirty="0"/>
              <a:t>51. Section 38 of the Employment of Educators Act, 1998, is hereby repealed.</a:t>
            </a:r>
          </a:p>
          <a:p>
            <a:r>
              <a:rPr lang="en-GB" dirty="0"/>
              <a:t>Amendment of Schedule 1 to Act 76 of 1998, as inserted by section 15 of Act 53 of 2000 and amended by section 12 of Act 50 of 2002</a:t>
            </a:r>
          </a:p>
          <a:p>
            <a:r>
              <a:rPr lang="en-GB" dirty="0"/>
              <a:t>52. Schedule 1 to the Employment of Educators Act, 1998, is hereby amended by the substitution in item 1(2) for paragraph (a) of the following paragraph:</a:t>
            </a:r>
          </a:p>
          <a:p>
            <a:r>
              <a:rPr lang="en-GB" dirty="0"/>
              <a:t>‘‘(a</a:t>
            </a:r>
            <a:r>
              <a:rPr lang="en-GB" dirty="0">
                <a:highlight>
                  <a:srgbClr val="FFFF00"/>
                </a:highlight>
              </a:rPr>
              <a:t>) the extent to which the incapacity impacts on the work of the Department of Basic Education [or], the provincial department of education, or the public school[, public further education and training institution or public adult learning centre];’’.</a:t>
            </a:r>
            <a:endParaRPr lang="en-ZA" dirty="0">
              <a:highlight>
                <a:srgbClr val="FFFF00"/>
              </a:highlight>
            </a:endParaRPr>
          </a:p>
        </p:txBody>
      </p:sp>
    </p:spTree>
    <p:extLst>
      <p:ext uri="{BB962C8B-B14F-4D97-AF65-F5344CB8AC3E}">
        <p14:creationId xmlns:p14="http://schemas.microsoft.com/office/powerpoint/2010/main" val="48641145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7F91728-508E-30B5-3FB7-63FABF4A227D}"/>
              </a:ext>
            </a:extLst>
          </p:cNvPr>
          <p:cNvSpPr txBox="1"/>
          <p:nvPr/>
        </p:nvSpPr>
        <p:spPr>
          <a:xfrm>
            <a:off x="701040" y="392510"/>
            <a:ext cx="10495280" cy="4247317"/>
          </a:xfrm>
          <a:prstGeom prst="rect">
            <a:avLst/>
          </a:prstGeom>
          <a:noFill/>
        </p:spPr>
        <p:txBody>
          <a:bodyPr wrap="square">
            <a:spAutoFit/>
          </a:bodyPr>
          <a:lstStyle/>
          <a:p>
            <a:r>
              <a:rPr lang="en-GB" b="1" dirty="0"/>
              <a:t>Amendment of Schedule 2 to Act 76 of 1998, </a:t>
            </a:r>
            <a:r>
              <a:rPr lang="en-GB" dirty="0"/>
              <a:t>as inserted by section 15 of Act 53 of</a:t>
            </a:r>
          </a:p>
          <a:p>
            <a:r>
              <a:rPr lang="en-GB" dirty="0"/>
              <a:t>2000 and amended by sections 8 to 11 of Act 57 of 2001, section 13 of Act 50 of 2002</a:t>
            </a:r>
          </a:p>
          <a:p>
            <a:r>
              <a:rPr lang="en-GB" dirty="0"/>
              <a:t>and section 6 of Act 1 of 2004</a:t>
            </a:r>
          </a:p>
          <a:p>
            <a:r>
              <a:rPr lang="en-GB" dirty="0"/>
              <a:t>53. Schedule 2 to the Employment of Educators Act, 1998, is hereby amended—</a:t>
            </a:r>
          </a:p>
          <a:p>
            <a:r>
              <a:rPr lang="en-GB" dirty="0"/>
              <a:t>(a) by the substitution in item 3(3) for paragraph (a) of the following</a:t>
            </a:r>
          </a:p>
          <a:p>
            <a:r>
              <a:rPr lang="en-GB" dirty="0"/>
              <a:t>paragraph:</a:t>
            </a:r>
          </a:p>
          <a:p>
            <a:r>
              <a:rPr lang="en-GB" dirty="0"/>
              <a:t>‘‘(a) the extent to which the misconduct impacts on the work of the Department of Basic Education, the [or] provincial department of education, or the public school[, public further education and training institution or public adult learning centre];’’; and</a:t>
            </a:r>
          </a:p>
          <a:p>
            <a:r>
              <a:rPr lang="en-GB" dirty="0"/>
              <a:t>(b) by the substitution in item 9(5) for the words preceding paragraph (a) of the following words:</a:t>
            </a:r>
          </a:p>
          <a:p>
            <a:r>
              <a:rPr lang="en-GB" dirty="0"/>
              <a:t>‘‘(5) The Member of the Executive Council or the Minister, as the case may be, must, within 30 days after receiving the appeal, consider the appeal, and may—’’.</a:t>
            </a:r>
          </a:p>
          <a:p>
            <a:r>
              <a:rPr lang="en-GB" dirty="0"/>
              <a:t>Short title</a:t>
            </a:r>
          </a:p>
          <a:p>
            <a:r>
              <a:rPr lang="en-GB" dirty="0"/>
              <a:t>54. This Act is called the Basic Education Laws Amendment Act, 2024, and comes</a:t>
            </a:r>
          </a:p>
          <a:p>
            <a:r>
              <a:rPr lang="en-GB" dirty="0"/>
              <a:t>into operation </a:t>
            </a:r>
            <a:r>
              <a:rPr lang="en-GB" dirty="0">
                <a:highlight>
                  <a:srgbClr val="FF0000"/>
                </a:highlight>
              </a:rPr>
              <a:t>on a date fixed by the President by proclamation in the Gazette</a:t>
            </a:r>
            <a:r>
              <a:rPr lang="en-GB" dirty="0"/>
              <a:t>.</a:t>
            </a:r>
            <a:endParaRPr lang="en-ZA" dirty="0"/>
          </a:p>
        </p:txBody>
      </p:sp>
    </p:spTree>
    <p:extLst>
      <p:ext uri="{BB962C8B-B14F-4D97-AF65-F5344CB8AC3E}">
        <p14:creationId xmlns:p14="http://schemas.microsoft.com/office/powerpoint/2010/main" val="23111775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1674</TotalTime>
  <Words>18248</Words>
  <Application>Microsoft Office PowerPoint</Application>
  <PresentationFormat>Widescreen</PresentationFormat>
  <Paragraphs>1326</Paragraphs>
  <Slides>65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65</vt:i4>
      </vt:variant>
    </vt:vector>
  </HeadingPairs>
  <TitlesOfParts>
    <vt:vector size="69"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Kwa-Zulu Natal Department of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Nhlanhla Mthethwa</dc:creator>
  <cp:lastModifiedBy>Thuli Mahlaba</cp:lastModifiedBy>
  <cp:revision>31</cp:revision>
  <dcterms:created xsi:type="dcterms:W3CDTF">2024-10-15T10:12:04Z</dcterms:created>
  <dcterms:modified xsi:type="dcterms:W3CDTF">2025-02-21T09:45:50Z</dcterms:modified>
</cp:coreProperties>
</file>