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3"/>
    <p:sldId id="258" r:id="rId4"/>
    <p:sldId id="259" r:id="rId5"/>
    <p:sldId id="260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40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FD551D-B7FA-4EAA-8002-E120703F4322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C390E-A231-44C1-BF2B-CF000AF8569A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CC390E-A231-44C1-BF2B-CF000AF8569A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A7161-D255-46B1-BE16-5F7661B0FC3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827CF-BA9D-42C5-8CD3-A6E6EC99B04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  <a:latin typeface="Century Gothic" panose="020B0502020202020204" pitchFamily="34" charset="0"/>
              </a:rPr>
              <a:t>ASSESSMENT</a:t>
            </a:r>
            <a:endParaRPr lang="en-US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2636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3600" b="1" dirty="0">
                <a:latin typeface="Century Gothic" panose="020B0502020202020204" pitchFamily="34" charset="0"/>
              </a:rPr>
              <a:t>CODING &amp; ROBOTICS </a:t>
            </a:r>
            <a:endParaRPr lang="en-US" sz="3600" b="1" dirty="0">
              <a:latin typeface="Century Gothic" panose="020B0502020202020204" pitchFamily="34" charset="0"/>
            </a:endParaRPr>
          </a:p>
          <a:p>
            <a:pPr algn="l"/>
            <a:r>
              <a:rPr lang="en-US" sz="3600" b="1" dirty="0">
                <a:latin typeface="Century Gothic" panose="020B0502020202020204" pitchFamily="34" charset="0"/>
              </a:rPr>
              <a:t>FOUNDATION PHASE</a:t>
            </a:r>
            <a:endParaRPr lang="en-US" sz="36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2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practical activities are assessed with rubrics</a:t>
            </a:r>
            <a:endParaRPr lang="en-US" sz="3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28856" y="182880"/>
            <a:ext cx="3950368" cy="12243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All assessments are done through observation</a:t>
            </a:r>
            <a:endParaRPr lang="en-US" sz="28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40617" y="2251324"/>
          <a:ext cx="10710762" cy="4423796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556930"/>
                <a:gridCol w="2627374"/>
                <a:gridCol w="2694463"/>
                <a:gridCol w="2831995"/>
              </a:tblGrid>
              <a:tr h="3435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900" b="1">
                          <a:effectLst/>
                        </a:rPr>
                        <a:t>1</a:t>
                      </a:r>
                      <a:endParaRPr lang="en-US" sz="2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900" b="1">
                          <a:effectLst/>
                        </a:rPr>
                        <a:t>2</a:t>
                      </a:r>
                      <a:endParaRPr lang="en-US" sz="2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900" b="1">
                          <a:effectLst/>
                        </a:rPr>
                        <a:t>3</a:t>
                      </a:r>
                      <a:endParaRPr lang="en-US" sz="2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900" b="1">
                          <a:effectLst/>
                        </a:rPr>
                        <a:t>4</a:t>
                      </a:r>
                      <a:endParaRPr lang="en-US" sz="2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18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No / limited understanding</a:t>
                      </a:r>
                      <a:endParaRPr lang="en-US" sz="2400" b="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It is the learner that needs constant assistance from a teacher or peers.</a:t>
                      </a:r>
                      <a:endParaRPr lang="en-US" sz="2400" b="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Cannot start on their own</a:t>
                      </a:r>
                      <a:endParaRPr lang="en-US" sz="2400" b="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Basic understanding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Cannot apply. Will start solving the problem and then wait for assistance with most tasks</a:t>
                      </a:r>
                      <a:endParaRPr lang="en-US" sz="2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Good understanding and can mostly apply.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Needs occasional help. Might not always be able to explain all aspects</a:t>
                      </a:r>
                      <a:endParaRPr lang="en-US" sz="2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Advanced understanding. Needs occasional help. Can apply and debug without prompting. Can mostly explain all aspects</a:t>
                      </a:r>
                      <a:endParaRPr lang="en-US" sz="2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012" marR="1210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6"/>
          <p:cNvGraphicFramePr>
            <a:graphicFrameLocks noGrp="1"/>
          </p:cNvGraphicFramePr>
          <p:nvPr/>
        </p:nvGraphicFramePr>
        <p:xfrm>
          <a:off x="740617" y="1636928"/>
          <a:ext cx="1071076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07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entury Gothic" panose="020B0502020202020204" pitchFamily="34" charset="0"/>
                        </a:rPr>
                        <a:t>Each practical competency has a total mark of 4. </a:t>
                      </a:r>
                      <a:endParaRPr lang="en-US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dirty="0">
                          <a:latin typeface="Century Gothic" panose="020B0502020202020204" pitchFamily="34" charset="0"/>
                        </a:rPr>
                        <a:t>Below is the explanation of what each mark means</a:t>
                      </a:r>
                      <a:endParaRPr lang="en-US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2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48038"/>
            <a:ext cx="7306234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dirty="0">
                <a:solidFill>
                  <a:srgbClr val="FFFFFF"/>
                </a:solidFill>
              </a:rPr>
              <a:t>Practical Activities - Competencies</a:t>
            </a:r>
            <a:endParaRPr lang="en-US" sz="3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28856" y="182880"/>
            <a:ext cx="3950368" cy="12243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All assessments are done through observation</a:t>
            </a:r>
            <a:endParaRPr lang="en-US" sz="28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Table 5"/>
          <p:cNvGraphicFramePr>
            <a:graphicFrameLocks noGrp="1"/>
          </p:cNvGraphicFramePr>
          <p:nvPr/>
        </p:nvGraphicFramePr>
        <p:xfrm>
          <a:off x="409903" y="1655278"/>
          <a:ext cx="11282853" cy="4050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0951"/>
                <a:gridCol w="3760951"/>
                <a:gridCol w="3760951"/>
              </a:tblGrid>
              <a:tr h="426526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Practical activities assessed with rubrics</a:t>
                      </a:r>
                      <a:endParaRPr lang="en-US" sz="2400" dirty="0"/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</a:tr>
              <a:tr h="369656">
                <a:tc>
                  <a:txBody>
                    <a:bodyPr/>
                    <a:lstStyle/>
                    <a:p>
                      <a:r>
                        <a:rPr lang="en-US" sz="1800" b="1" dirty="0"/>
                        <a:t>Coding Competencies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Robotics Competencies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Digital Concepts</a:t>
                      </a:r>
                      <a:endParaRPr lang="en-US" sz="1800" b="1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C1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D8</a:t>
                      </a:r>
                      <a:endParaRPr lang="en-US" sz="1800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D9</a:t>
                      </a:r>
                      <a:endParaRPr lang="en-US" sz="1800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36965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636533">
                <a:tc>
                  <a:txBody>
                    <a:bodyPr/>
                    <a:lstStyle/>
                    <a:p>
                      <a:r>
                        <a:rPr lang="en-US" sz="1600" b="1" dirty="0"/>
                        <a:t>All Coding Competencies are addressed through practical activities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62149" y="5706259"/>
            <a:ext cx="110306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1600" dirty="0"/>
              <a:t>Practical Activities: physical or tangible </a:t>
            </a:r>
            <a:r>
              <a:rPr lang="en-ZA" sz="1600" dirty="0">
                <a:sym typeface="Wingdings" panose="05000000000000000000" pitchFamily="2" charset="2"/>
              </a:rPr>
              <a:t></a:t>
            </a:r>
            <a:r>
              <a:rPr lang="en-ZA" sz="1600" dirty="0"/>
              <a:t> C1 – C5 &amp; R6 – R7 Grid-based</a:t>
            </a:r>
            <a:endParaRPr lang="en-ZA" sz="1600" dirty="0"/>
          </a:p>
          <a:p>
            <a:r>
              <a:rPr lang="en-ZA" sz="1600" dirty="0"/>
              <a:t>Practical pen-and-paper, e.g. short ‘thinking’ activities (C1) </a:t>
            </a:r>
            <a:r>
              <a:rPr lang="en-ZA" sz="1600" dirty="0">
                <a:sym typeface="Wingdings" panose="05000000000000000000" pitchFamily="2" charset="2"/>
              </a:rPr>
              <a:t> abstraction, decomposition, pattern recognition, </a:t>
            </a:r>
            <a:br>
              <a:rPr lang="en-ZA" sz="1600" dirty="0">
                <a:sym typeface="Wingdings" panose="05000000000000000000" pitchFamily="2" charset="2"/>
              </a:rPr>
            </a:br>
            <a:r>
              <a:rPr lang="en-ZA" sz="1600" dirty="0">
                <a:sym typeface="Wingdings" panose="05000000000000000000" pitchFamily="2" charset="2"/>
              </a:rPr>
              <a:t>encoding &amp; decoding (D8 &amp; D9)</a:t>
            </a:r>
            <a:endParaRPr lang="en-ZA" sz="1600" dirty="0">
              <a:sym typeface="Wingdings" panose="05000000000000000000" pitchFamily="2" charset="2"/>
            </a:endParaRPr>
          </a:p>
          <a:p>
            <a:r>
              <a:rPr lang="en-ZA" sz="1600" dirty="0">
                <a:sym typeface="Wingdings" panose="05000000000000000000" pitchFamily="2" charset="2"/>
              </a:rPr>
              <a:t>Design &amp; Build  R5</a:t>
            </a:r>
            <a:endParaRPr lang="en-ZA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2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48038"/>
            <a:ext cx="7306234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Theory </a:t>
            </a:r>
            <a:r>
              <a:rPr lang="en-US" sz="3700" dirty="0">
                <a:solidFill>
                  <a:srgbClr val="FFFFFF"/>
                </a:solidFill>
              </a:rPr>
              <a:t>- Competencies</a:t>
            </a:r>
            <a:endParaRPr lang="en-US" sz="3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28856" y="182880"/>
            <a:ext cx="3950368" cy="12243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All assessments are done through observation</a:t>
            </a:r>
            <a:endParaRPr lang="en-US" sz="28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" name="Table 5"/>
          <p:cNvGraphicFramePr>
            <a:graphicFrameLocks noGrp="1"/>
          </p:cNvGraphicFramePr>
          <p:nvPr/>
        </p:nvGraphicFramePr>
        <p:xfrm>
          <a:off x="1944414" y="1655276"/>
          <a:ext cx="8087708" cy="5021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0281"/>
                <a:gridCol w="4117427"/>
              </a:tblGrid>
              <a:tr h="583855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Theory is assessed with a check-list</a:t>
                      </a:r>
                      <a:endParaRPr lang="en-US" sz="2400" b="1" dirty="0"/>
                    </a:p>
                  </a:txBody>
                  <a:tcPr/>
                </a:tc>
                <a:tc hMerge="1"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Robotics Competencies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Digital Concepts</a:t>
                      </a:r>
                      <a:endParaRPr lang="en-US" sz="2000" b="1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R1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D1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R2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D2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R3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D3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R4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D4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endParaRPr lang="en-US" sz="20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D5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endParaRPr lang="en-US" sz="20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D6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>
                  <a:txBody>
                    <a:bodyPr/>
                    <a:lstStyle/>
                    <a:p>
                      <a:pPr algn="ctr"/>
                      <a:endParaRPr lang="en-US" sz="20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/>
                        <a:t>D7</a:t>
                      </a:r>
                      <a:endParaRPr lang="en-US" sz="2000" b="0" dirty="0"/>
                    </a:p>
                  </a:txBody>
                  <a:tcPr/>
                </a:tc>
              </a:tr>
              <a:tr h="467084">
                <a:tc gridSpan="2">
                  <a:txBody>
                    <a:bodyPr/>
                    <a:lstStyle/>
                    <a:p>
                      <a:r>
                        <a:rPr lang="en-US" sz="2000" b="0" dirty="0"/>
                        <a:t>Short discussions/questions, pictures/flash cards, etc.</a:t>
                      </a:r>
                      <a:endParaRPr lang="en-US" sz="2000" b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000" b="0" dirty="0"/>
                        <a:t>None of the Coding competencies are theory. They are done practically.</a:t>
                      </a:r>
                      <a:endParaRPr lang="en-US" sz="2000" b="0" dirty="0"/>
                    </a:p>
                  </a:txBody>
                  <a:tcPr anchor="ctr"/>
                </a:tc>
                <a:tc hMerge="1"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Grade R Term 1 </a:t>
            </a: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590" y="3167062"/>
            <a:ext cx="5676900" cy="2409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897" y="3167062"/>
            <a:ext cx="5496306" cy="1923182"/>
          </a:xfrm>
          <a:prstGeom prst="rect">
            <a:avLst/>
          </a:prstGeom>
        </p:spPr>
      </p:pic>
      <p:graphicFrame>
        <p:nvGraphicFramePr>
          <p:cNvPr id="5" name="Table 6"/>
          <p:cNvGraphicFramePr>
            <a:graphicFrameLocks noGrp="1"/>
          </p:cNvGraphicFramePr>
          <p:nvPr/>
        </p:nvGraphicFramePr>
        <p:xfrm>
          <a:off x="62103" y="2054542"/>
          <a:ext cx="584987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987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entury Gothic" panose="020B0502020202020204" pitchFamily="34" charset="0"/>
                        </a:rPr>
                        <a:t>Each practical competency has a total mark of 4</a:t>
                      </a:r>
                      <a:endParaRPr lang="en-US" sz="17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entury Gothic" panose="020B0502020202020204" pitchFamily="34" charset="0"/>
                        </a:rPr>
                        <a:t>The rubric with 6 competencies has a total mark of 24</a:t>
                      </a:r>
                      <a:endParaRPr lang="en-US" sz="17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6"/>
          <p:cNvGraphicFramePr>
            <a:graphicFrameLocks noGrp="1"/>
          </p:cNvGraphicFramePr>
          <p:nvPr/>
        </p:nvGraphicFramePr>
        <p:xfrm>
          <a:off x="6280025" y="2054542"/>
          <a:ext cx="561517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517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Century Gothic" panose="020B0502020202020204" pitchFamily="34" charset="0"/>
                        </a:rPr>
                        <a:t>Each theory competency counts for 1</a:t>
                      </a:r>
                      <a:endParaRPr lang="en-US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Century Gothic" panose="020B0502020202020204" pitchFamily="34" charset="0"/>
                        </a:rPr>
                        <a:t>The 3 theory competencies has a total mark of 3</a:t>
                      </a:r>
                      <a:endParaRPr lang="en-US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8"/>
          <p:cNvGraphicFramePr>
            <a:graphicFrameLocks noGrp="1"/>
          </p:cNvGraphicFramePr>
          <p:nvPr/>
        </p:nvGraphicFramePr>
        <p:xfrm>
          <a:off x="6280025" y="5206047"/>
          <a:ext cx="56769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69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entury Gothic" panose="020B0502020202020204" pitchFamily="34" charset="0"/>
                        </a:rPr>
                        <a:t>The rubric and check-list have a total of 27</a:t>
                      </a:r>
                      <a:endParaRPr lang="en-US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13"/>
          <p:cNvGraphicFramePr>
            <a:graphicFrameLocks noGrp="1"/>
          </p:cNvGraphicFramePr>
          <p:nvPr/>
        </p:nvGraphicFramePr>
        <p:xfrm>
          <a:off x="276351" y="5854435"/>
          <a:ext cx="11618851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8851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 Term 4 the grade Rs do most of the competencies and the grade 1, 2 and 3s do all the competencies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We then group competencies for assessment, e.g. C3 and R6/ C2 and R7 / C2 and C1 / C3 and C4 / C3 and C5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2176</Words>
  <Application>WPS Presentation</Application>
  <PresentationFormat>Widescreen</PresentationFormat>
  <Paragraphs>134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5" baseType="lpstr">
      <vt:lpstr>Arial</vt:lpstr>
      <vt:lpstr>SimSun</vt:lpstr>
      <vt:lpstr>Wingdings</vt:lpstr>
      <vt:lpstr>Century Gothic</vt:lpstr>
      <vt:lpstr>Calibri</vt:lpstr>
      <vt:lpstr>Times New Roman</vt:lpstr>
      <vt:lpstr>Microsoft YaHei</vt:lpstr>
      <vt:lpstr>Arial Unicode MS</vt:lpstr>
      <vt:lpstr>Calibri Light</vt:lpstr>
      <vt:lpstr>Office Theme</vt:lpstr>
      <vt:lpstr>ASSESSMENT</vt:lpstr>
      <vt:lpstr>The practical activities are assessed with rubrics</vt:lpstr>
      <vt:lpstr>Practical Activities - Competencies</vt:lpstr>
      <vt:lpstr>Theory - Competencies</vt:lpstr>
      <vt:lpstr>Grade R Term 1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</dc:title>
  <dc:creator>Mathilda Zeeman</dc:creator>
  <cp:lastModifiedBy>ZandileZN</cp:lastModifiedBy>
  <cp:revision>3</cp:revision>
  <dcterms:created xsi:type="dcterms:W3CDTF">2025-02-20T20:21:00Z</dcterms:created>
  <dcterms:modified xsi:type="dcterms:W3CDTF">2025-08-12T12:19:28Z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3DE62BDD0E9340BDA46F715F7A5EFBBC_13</vt:lpwstr>
  </property>
  <property fmtid="{D5CDD505-2E9C-101B-9397-08002B2CF9AE}" pid="3" name="KSOProductBuildVer">
    <vt:lpwstr>2057-12.2.0.21931</vt:lpwstr>
  </property>
</Properties>
</file>